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0" d="100"/>
          <a:sy n="80" d="100"/>
        </p:scale>
        <p:origin x="871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47309" y="1810746"/>
            <a:ext cx="9732534" cy="227516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14999"/>
              </a:lnSpc>
            </a:pPr>
            <a:r>
              <a:rPr lang="en-US" sz="57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虚拟仿真模型制作与材质贴图详解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28906" r="28906"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虚拟仿真模型制作简介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虚拟仿真模型制作流程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虚拟仿真模型制作流程包括素材采集、模型制作、贴图制作、场景塌陷、命名、展UV坐标、灯光渲染测试、场景烘培、场景调整导出等步骤。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虚拟仿真模型制作意义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虚拟仿真模型制作对于城市规划、建筑设计、景观设计等领域具有重要意义，可以提高设计效率、降低设计成本，同时为客户提供更好的设计体验。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虚拟仿真模型制作定义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虚拟仿真模型制作是指利用计算机技术和虚拟现实技术，将现实世界中的物体、场景或过程进行数字化处理，制作出可以在计算机上运行、具有真实感的虚拟仿真模型。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素材采集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在虚拟仿真模型制作过程中，首先需要采集各种素材，包括建筑、景观、人物、车辆等。这些素材可以通过拍摄照片、录制视频等方式获取。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制作流程简述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模型制作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根据采集的素材，利用3D设计软件制作出虚拟仿真模型。这个过程中需要考虑到模型的形状、大小、位置等因素，同时需要进行必要的调整和修改。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贴图制作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贴图是将纹理映射到模型上的过程。通过拍摄或制作纹理图片，将其映射到模型上，使模型看起来更加真实。同时需要考虑到纹理的分辨率和颜色等因素。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模型精度控制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虚拟仿真模型制作中使用的贴图格式和尺寸需要符合规范。一般来说，使用标准的图像格式和适当的尺寸可以降低制作难度和提高效率。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贴图格式和尺寸要求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模型命名和分类要求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在虚拟仿真模型制作过程中，需要对模型进行命名和分类。一般来说，按照约定的命名规则和分类方式可以提高管理效率和使用体验。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在虚拟仿真模型制作过程中，需要控制模型的精度。一般来说，模型的精度越高，制作难度越大，同时需要的计算资源也越多。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制作规范与要求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虚拟仿真模型制作（一）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374316" y="3045252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3" name="AutoShape 3"/>
          <p:cNvSpPr/>
          <p:nvPr/>
        </p:nvSpPr>
        <p:spPr>
          <a:xfrm>
            <a:off x="1374316" y="4823279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4" name="AutoShape 4"/>
          <p:cNvSpPr/>
          <p:nvPr/>
        </p:nvSpPr>
        <p:spPr>
          <a:xfrm>
            <a:off x="1374316" y="1267225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5" name="AutoShape 5"/>
          <p:cNvSpPr/>
          <p:nvPr/>
        </p:nvSpPr>
        <p:spPr>
          <a:xfrm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Freeform 6"/>
          <p:cNvSpPr/>
          <p:nvPr/>
        </p:nvSpPr>
        <p:spPr>
          <a:xfrm>
            <a:off x="1115389" y="5374489"/>
            <a:ext cx="553940" cy="55394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7" name="AutoShape 7"/>
          <p:cNvSpPr/>
          <p:nvPr/>
        </p:nvSpPr>
        <p:spPr>
          <a:xfrm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Freeform 9"/>
          <p:cNvSpPr/>
          <p:nvPr/>
        </p:nvSpPr>
        <p:spPr>
          <a:xfrm>
            <a:off x="1171659" y="1892749"/>
            <a:ext cx="405314" cy="40531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0" name="Freeform 10"/>
          <p:cNvSpPr/>
          <p:nvPr/>
        </p:nvSpPr>
        <p:spPr>
          <a:xfrm>
            <a:off x="10569897" y="3661311"/>
            <a:ext cx="424244" cy="42424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1" name="TextBox 11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模型定位与CAD底图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86545" y="1423391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确定模型位置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86545" y="1881734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在CAD底图上，每个模型都有一个确定的位置。制作人员需要根据CAD底图确定自己分工区域的模型位置，并且不得对标准文件进行任何修改。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31680" y="3229780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导入到MAX里的CAD底图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31680" y="3688123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为了统一管理和控制，建议将CAD底图导入到3D MAX软件中，以便于制作人员使用。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931680" y="4882435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模型制作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31680" y="5340777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根据确定的模型位置，制作人员可以使用3D MAX软件开始制作模型。在这个阶段，主要的工作包括建立模型、添加材质、贴图等。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物体面数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物体面数是指一个物体由多少个面组成。在模型制作过程中，需要根据物体面数来控制模型的面数，以便于后续的程序控制和管理。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单位确定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在模型制作过程中，需要确定场景的单位。一般来说，单位可以是米（Meters）、厘米（Centimeters）或者毫米（Millimeters）等。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场景尺寸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场景尺寸是指整个虚拟仿真场景的大小。一般来说，场景尺寸需要根据项目需求进行确定。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单位确定与场景尺寸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2500" r="12500"/>
          <a:stretch>
            <a:fillRect/>
          </a:stretch>
        </p:blipFill>
        <p:spPr>
          <a:xfrm>
            <a:off x="615557" y="1293101"/>
            <a:ext cx="3938035" cy="5250714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232060" y="1718638"/>
            <a:ext cx="7211308" cy="4522346"/>
          </a:xfrm>
          <a:prstGeom prst="roundRect">
            <a:avLst>
              <a:gd name="adj" fmla="val 4504"/>
            </a:avLst>
          </a:prstGeom>
          <a:solidFill>
            <a:srgbClr val="FFFFFF">
              <a:alpha val="100000"/>
            </a:srgbClr>
          </a:solidFill>
          <a:ln/>
          <a:effectLst>
            <a:outerShdw blurRad="381000">
              <a:srgbClr val="000000">
                <a:alpha val="7000"/>
              </a:srgb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4599214" y="2711090"/>
            <a:ext cx="6477000" cy="125774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根据项目需求，可以将模型制作任务进行分工。例如，可以分工为室内场景制作、室外场景制作、建筑制作、树木制作等。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99214" y="2143575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模型分工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99214" y="4589063"/>
            <a:ext cx="6477000" cy="127152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在制作模型时，需要注意一些问题。例如，要遵循一定的制作规范，保证模型的命名、格式、面数等符合项目需求。同时，还需要注意保证模型的质量，避免出现破损、漏洞等问题。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99214" y="4153214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制作注意事项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模型分工与制作注意事项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虚拟仿真模型制作（二）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25000" r="25000"/>
          <a:stretch>
            <a:fillRect/>
          </a:stretch>
        </p:blipFill>
        <p:spPr>
          <a:xfrm>
            <a:off x="425795" y="2384018"/>
            <a:ext cx="3415971" cy="3415971"/>
          </a:xfrm>
          <a:prstGeom prst="ellipse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删除多余面与提高贴图利用率</a:t>
            </a:r>
          </a:p>
        </p:txBody>
      </p:sp>
      <p:sp>
        <p:nvSpPr>
          <p:cNvPr id="4" name="AutoShape 4"/>
          <p:cNvSpPr/>
          <p:nvPr/>
        </p:nvSpPr>
        <p:spPr>
          <a:xfrm>
            <a:off x="4113475" y="1643082"/>
            <a:ext cx="3657600" cy="2219857"/>
          </a:xfrm>
          <a:prstGeom prst="roundRect">
            <a:avLst>
              <a:gd name="adj" fmla="val 16667"/>
            </a:avLst>
          </a:prstGeom>
          <a:solidFill>
            <a:schemeClr val="lt2">
              <a:alpha val="100000"/>
            </a:schemeClr>
          </a:solidFill>
          <a:ln/>
        </p:spPr>
      </p:sp>
      <p:sp>
        <p:nvSpPr>
          <p:cNvPr id="5" name="TextBox 5"/>
          <p:cNvSpPr txBox="1"/>
          <p:nvPr/>
        </p:nvSpPr>
        <p:spPr>
          <a:xfrm>
            <a:off x="4312581" y="1893684"/>
            <a:ext cx="3251104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精简建模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312581" y="2463837"/>
            <a:ext cx="3251104" cy="1055857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删除不可见面，减少贴图使用，提升交互场景速度。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8070842" y="1650556"/>
            <a:ext cx="3657600" cy="2219857"/>
          </a:xfrm>
          <a:prstGeom prst="roundRect">
            <a:avLst>
              <a:gd name="adj" fmla="val 16667"/>
            </a:avLst>
          </a:prstGeom>
          <a:solidFill>
            <a:schemeClr val="lt2">
              <a:alpha val="10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8269948" y="1901159"/>
            <a:ext cx="3251104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间距建议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269948" y="2471312"/>
            <a:ext cx="3251104" cy="1055857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根据场景最大尺度设定最小间距，如室内不小于2mm，室外（1km）不小于20cm。</a:t>
            </a:r>
          </a:p>
        </p:txBody>
      </p:sp>
      <p:sp>
        <p:nvSpPr>
          <p:cNvPr id="10" name="AutoShape 10"/>
          <p:cNvSpPr/>
          <p:nvPr/>
        </p:nvSpPr>
        <p:spPr>
          <a:xfrm>
            <a:off x="4120950" y="4294709"/>
            <a:ext cx="3657600" cy="2219857"/>
          </a:xfrm>
          <a:prstGeom prst="roundRect">
            <a:avLst>
              <a:gd name="adj" fmla="val 16667"/>
            </a:avLst>
          </a:prstGeom>
          <a:solidFill>
            <a:schemeClr val="lt2">
              <a:alpha val="100000"/>
            </a:schemeClr>
          </a:solidFill>
          <a:ln/>
        </p:spPr>
      </p:sp>
      <p:sp>
        <p:nvSpPr>
          <p:cNvPr id="11" name="TextBox 11"/>
          <p:cNvSpPr txBox="1"/>
          <p:nvPr/>
        </p:nvSpPr>
        <p:spPr>
          <a:xfrm>
            <a:off x="4320056" y="4545312"/>
            <a:ext cx="3251104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复制策略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320056" y="5115465"/>
            <a:ext cx="3251104" cy="1055857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利用复制减少资源消耗，尤其适用于相同或相似物体。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078316" y="4302184"/>
            <a:ext cx="3657600" cy="2219857"/>
          </a:xfrm>
          <a:prstGeom prst="roundRect">
            <a:avLst>
              <a:gd name="adj" fmla="val 16667"/>
            </a:avLst>
          </a:prstGeom>
          <a:solidFill>
            <a:schemeClr val="lt2">
              <a:alpha val="100000"/>
            </a:schemeClr>
          </a:solidFill>
          <a:ln/>
        </p:spPr>
      </p:sp>
      <p:sp>
        <p:nvSpPr>
          <p:cNvPr id="14" name="TextBox 14"/>
          <p:cNvSpPr txBox="1"/>
          <p:nvPr/>
        </p:nvSpPr>
        <p:spPr>
          <a:xfrm>
            <a:off x="8277423" y="4552787"/>
            <a:ext cx="3251104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建模技巧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277423" y="5122940"/>
            <a:ext cx="3251104" cy="1055857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采用Editable Poly面片建模，避免烘焙时三角面现象。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模型面间距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推荐最小间距，当前场景最大尺度的二千分之一。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模型面间距与烘焙要求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实例说明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室内场景，面与面距离不小于2mm。室外大场景（1km长/宽），面与面距离不小于20cm。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烘焙注意事项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图片大小与分辨率，确保图片足够大，避免边缘产生黑缝。贴图材料平铺比例，检查建筑及地形的贴图材料平铺比例，确保合适。远距离地表处理，对于较远地表或草地，可使用真实感图片减少平铺次数。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9593" y="1595455"/>
            <a:ext cx="6734175" cy="7718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复制物体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9593" y="2246047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可以复制的物体尽量复制。如果一个1000个面的物体，烘焙好之后复制出去100个，那么他所消耗的资源，基本上和一个物体所消耗的资源一样多。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89593" y="4139505"/>
            <a:ext cx="6734175" cy="759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Editable Poly建模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89593" y="4798345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建模时最好采用Editable Poly面片建模，这种建模方式在最后烘焙时不会出现三角面现象。</a:t>
            </a:r>
          </a:p>
        </p:txBody>
      </p:sp>
      <p:cxnSp>
        <p:nvCxnSpPr>
          <p:cNvPr id="6" name="Connector 6"/>
          <p:cNvCxnSpPr/>
          <p:nvPr/>
        </p:nvCxnSpPr>
        <p:spPr>
          <a:xfrm>
            <a:off x="756268" y="6181746"/>
            <a:ext cx="7784538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alphaModFix/>
          </a:blip>
          <a:srcRect l="12500" r="12500"/>
          <a:stretch>
            <a:fillRect/>
          </a:stretch>
        </p:blipFill>
        <p:spPr>
          <a:xfrm>
            <a:off x="7803289" y="1299241"/>
            <a:ext cx="3679824" cy="4906431"/>
          </a:xfrm>
          <a:prstGeom prst="rect">
            <a:avLst/>
          </a:prstGeom>
        </p:spPr>
      </p:pic>
      <p:cxnSp>
        <p:nvCxnSpPr>
          <p:cNvPr id="8" name="Connector 8"/>
          <p:cNvCxnSpPr/>
          <p:nvPr/>
        </p:nvCxnSpPr>
        <p:spPr>
          <a:xfrm>
            <a:off x="756268" y="3856089"/>
            <a:ext cx="7083417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复制物体与Editable Poly建模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虚拟仿真模型制作（三）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050898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3" name="TextBox 3"/>
          <p:cNvSpPr txBox="1"/>
          <p:nvPr/>
        </p:nvSpPr>
        <p:spPr>
          <a:xfrm>
            <a:off x="1008841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模型塌陷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8841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在模型制作完成后，需要进行塌陷工作。塌陷是指将模型中的所有物体合并成一个物体，并删除看不见的面和重复的面。这样可以减少模型的面数，提高运行速度。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57799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烘焙准备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30237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在模型塌陷完成后，需要进行烘焙准备。烘焙是指将模型的材质和贴图信息导出到一个文件中，用于在程序中加载和使用。在烘焙前，需要准备好模型的材质和贴图信息，并按照规定的格式和尺寸进行调整。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294808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267246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在进行模型塌陷和烘焙准备时，需要注意一些问题。例如，模型的命名要统一规范，物体的质心要归于中心，以免在程序中出现问题。同时，注意调整贴图的通道和格式，以免在烘焙时出现错误。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模型的塌陷与烘焙准备</a:t>
            </a:r>
          </a:p>
        </p:txBody>
      </p:sp>
      <p:sp>
        <p:nvSpPr>
          <p:cNvPr id="10" name="Freeform 10"/>
          <p:cNvSpPr/>
          <p:nvPr/>
        </p:nvSpPr>
        <p:spPr>
          <a:xfrm>
            <a:off x="2279744" y="1900379"/>
            <a:ext cx="468095" cy="468095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91440"/>
                </a:moveTo>
                <a:lnTo>
                  <a:pt x="152400" y="0"/>
                </a:lnTo>
                <a:lnTo>
                  <a:pt x="304800" y="91440"/>
                </a:lnTo>
                <a:lnTo>
                  <a:pt x="304800" y="121920"/>
                </a:lnTo>
                <a:lnTo>
                  <a:pt x="0" y="121920"/>
                </a:lnTo>
                <a:lnTo>
                  <a:pt x="0" y="91440"/>
                </a:lnTo>
                <a:close/>
                <a:moveTo>
                  <a:pt x="0" y="274320"/>
                </a:moveTo>
                <a:lnTo>
                  <a:pt x="304800" y="274320"/>
                </a:lnTo>
                <a:lnTo>
                  <a:pt x="304800" y="304800"/>
                </a:lnTo>
                <a:lnTo>
                  <a:pt x="0" y="304800"/>
                </a:lnTo>
                <a:lnTo>
                  <a:pt x="0" y="274320"/>
                </a:lnTo>
                <a:close/>
                <a:moveTo>
                  <a:pt x="30480" y="243840"/>
                </a:moveTo>
                <a:lnTo>
                  <a:pt x="274320" y="243840"/>
                </a:lnTo>
                <a:lnTo>
                  <a:pt x="274320" y="274320"/>
                </a:lnTo>
                <a:lnTo>
                  <a:pt x="30480" y="274320"/>
                </a:lnTo>
                <a:lnTo>
                  <a:pt x="30480" y="243840"/>
                </a:lnTo>
                <a:close/>
                <a:moveTo>
                  <a:pt x="30480" y="121920"/>
                </a:moveTo>
                <a:lnTo>
                  <a:pt x="91440" y="121920"/>
                </a:lnTo>
                <a:lnTo>
                  <a:pt x="91440" y="243840"/>
                </a:lnTo>
                <a:lnTo>
                  <a:pt x="30480" y="243840"/>
                </a:lnTo>
                <a:lnTo>
                  <a:pt x="30480" y="121920"/>
                </a:lnTo>
                <a:close/>
                <a:moveTo>
                  <a:pt x="121920" y="121920"/>
                </a:moveTo>
                <a:lnTo>
                  <a:pt x="182880" y="121920"/>
                </a:lnTo>
                <a:lnTo>
                  <a:pt x="182880" y="243840"/>
                </a:lnTo>
                <a:lnTo>
                  <a:pt x="121920" y="243840"/>
                </a:lnTo>
                <a:lnTo>
                  <a:pt x="121920" y="121920"/>
                </a:lnTo>
                <a:close/>
                <a:moveTo>
                  <a:pt x="213360" y="121920"/>
                </a:moveTo>
                <a:lnTo>
                  <a:pt x="274320" y="121920"/>
                </a:lnTo>
                <a:lnTo>
                  <a:pt x="274320" y="243840"/>
                </a:lnTo>
                <a:lnTo>
                  <a:pt x="213360" y="243840"/>
                </a:lnTo>
                <a:lnTo>
                  <a:pt x="213360" y="12192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5687481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2" name="AutoShape 12"/>
          <p:cNvSpPr/>
          <p:nvPr/>
        </p:nvSpPr>
        <p:spPr>
          <a:xfrm>
            <a:off x="9324065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3" name="Freeform 13"/>
          <p:cNvSpPr/>
          <p:nvPr/>
        </p:nvSpPr>
        <p:spPr>
          <a:xfrm>
            <a:off x="5890183" y="1902809"/>
            <a:ext cx="501333" cy="501333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257299" y="240773"/>
                </a:moveTo>
                <a:lnTo>
                  <a:pt x="257299" y="258156"/>
                </a:lnTo>
                <a:lnTo>
                  <a:pt x="47501" y="258156"/>
                </a:lnTo>
                <a:lnTo>
                  <a:pt x="47501" y="240773"/>
                </a:lnTo>
                <a:cubicBezTo>
                  <a:pt x="47501" y="240773"/>
                  <a:pt x="43015" y="231162"/>
                  <a:pt x="67361" y="208112"/>
                </a:cubicBezTo>
                <a:cubicBezTo>
                  <a:pt x="91688" y="185071"/>
                  <a:pt x="88487" y="125511"/>
                  <a:pt x="88487" y="85173"/>
                </a:cubicBezTo>
                <a:cubicBezTo>
                  <a:pt x="88487" y="44834"/>
                  <a:pt x="145142" y="43977"/>
                  <a:pt x="145142" y="43977"/>
                </a:cubicBezTo>
                <a:lnTo>
                  <a:pt x="147085" y="43977"/>
                </a:lnTo>
                <a:cubicBezTo>
                  <a:pt x="147085" y="43996"/>
                  <a:pt x="147085" y="43701"/>
                  <a:pt x="147085" y="37424"/>
                </a:cubicBezTo>
                <a:cubicBezTo>
                  <a:pt x="147085" y="33395"/>
                  <a:pt x="133560" y="18802"/>
                  <a:pt x="133560" y="18802"/>
                </a:cubicBezTo>
                <a:lnTo>
                  <a:pt x="133360" y="9973"/>
                </a:lnTo>
                <a:lnTo>
                  <a:pt x="171555" y="9973"/>
                </a:lnTo>
                <a:lnTo>
                  <a:pt x="171298" y="19136"/>
                </a:lnTo>
                <a:cubicBezTo>
                  <a:pt x="171298" y="19136"/>
                  <a:pt x="156639" y="33719"/>
                  <a:pt x="156639" y="38014"/>
                </a:cubicBezTo>
                <a:cubicBezTo>
                  <a:pt x="156639" y="42167"/>
                  <a:pt x="156639" y="43558"/>
                  <a:pt x="156639" y="43967"/>
                </a:cubicBezTo>
                <a:lnTo>
                  <a:pt x="159658" y="43967"/>
                </a:lnTo>
                <a:cubicBezTo>
                  <a:pt x="159658" y="43967"/>
                  <a:pt x="216313" y="44825"/>
                  <a:pt x="216313" y="85163"/>
                </a:cubicBezTo>
                <a:cubicBezTo>
                  <a:pt x="216313" y="125501"/>
                  <a:pt x="213112" y="185071"/>
                  <a:pt x="237449" y="208121"/>
                </a:cubicBezTo>
                <a:cubicBezTo>
                  <a:pt x="261785" y="231172"/>
                  <a:pt x="257299" y="240773"/>
                  <a:pt x="257299" y="240773"/>
                </a:cubicBezTo>
                <a:close/>
                <a:moveTo>
                  <a:pt x="176327" y="267367"/>
                </a:moveTo>
                <a:cubicBezTo>
                  <a:pt x="176327" y="280559"/>
                  <a:pt x="165640" y="294827"/>
                  <a:pt x="152457" y="294827"/>
                </a:cubicBezTo>
                <a:cubicBezTo>
                  <a:pt x="139275" y="294827"/>
                  <a:pt x="128588" y="280559"/>
                  <a:pt x="128588" y="267367"/>
                </a:cubicBezTo>
                <a:cubicBezTo>
                  <a:pt x="128588" y="267662"/>
                  <a:pt x="176327" y="267062"/>
                  <a:pt x="176327" y="267367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4" name="Freeform 14"/>
          <p:cNvSpPr/>
          <p:nvPr/>
        </p:nvSpPr>
        <p:spPr>
          <a:xfrm>
            <a:off x="9531194" y="1907238"/>
            <a:ext cx="492477" cy="492477"/>
          </a:xfrm>
          <a:custGeom>
            <a:avLst/>
            <a:gdLst/>
            <a:ahLst/>
            <a:cxnLst/>
            <a:rect l="l" t="t" r="r" b="b"/>
            <a:pathLst>
              <a:path w="323850" h="304800">
                <a:moveTo>
                  <a:pt x="265490" y="266700"/>
                </a:moveTo>
                <a:cubicBezTo>
                  <a:pt x="265490" y="266700"/>
                  <a:pt x="318068" y="266757"/>
                  <a:pt x="325450" y="215313"/>
                </a:cubicBezTo>
                <a:cubicBezTo>
                  <a:pt x="328965" y="159058"/>
                  <a:pt x="274625" y="147971"/>
                  <a:pt x="274625" y="147971"/>
                </a:cubicBezTo>
                <a:cubicBezTo>
                  <a:pt x="274625" y="147971"/>
                  <a:pt x="280807" y="64694"/>
                  <a:pt x="204511" y="55197"/>
                </a:cubicBezTo>
                <a:cubicBezTo>
                  <a:pt x="139122" y="48520"/>
                  <a:pt x="119224" y="109290"/>
                  <a:pt x="119224" y="109290"/>
                </a:cubicBezTo>
                <a:cubicBezTo>
                  <a:pt x="119224" y="109290"/>
                  <a:pt x="99527" y="90354"/>
                  <a:pt x="72809" y="105823"/>
                </a:cubicBezTo>
                <a:cubicBezTo>
                  <a:pt x="48892" y="120587"/>
                  <a:pt x="53121" y="147618"/>
                  <a:pt x="53121" y="147618"/>
                </a:cubicBezTo>
                <a:cubicBezTo>
                  <a:pt x="53121" y="147618"/>
                  <a:pt x="0" y="157944"/>
                  <a:pt x="0" y="212084"/>
                </a:cubicBezTo>
                <a:cubicBezTo>
                  <a:pt x="1191" y="266157"/>
                  <a:pt x="57693" y="266700"/>
                  <a:pt x="57693" y="266700"/>
                </a:cubicBezTo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2500" r="12500"/>
          <a:stretch>
            <a:fillRect/>
          </a:stretch>
        </p:blipFill>
        <p:spPr>
          <a:xfrm>
            <a:off x="615557" y="1293101"/>
            <a:ext cx="3938035" cy="5250714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232060" y="1718638"/>
            <a:ext cx="7211308" cy="4522346"/>
          </a:xfrm>
          <a:prstGeom prst="roundRect">
            <a:avLst>
              <a:gd name="adj" fmla="val 4504"/>
            </a:avLst>
          </a:prstGeom>
          <a:solidFill>
            <a:srgbClr val="FFFFFF">
              <a:alpha val="100000"/>
            </a:srgbClr>
          </a:solidFill>
          <a:ln/>
          <a:effectLst>
            <a:outerShdw blurRad="381000">
              <a:srgbClr val="000000">
                <a:alpha val="7000"/>
              </a:srgb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4599214" y="2711090"/>
            <a:ext cx="6477000" cy="125774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按照“一建筑一物体”的原则进行塌陷，即将每个建筑物体单独塌陷成一个物体。对于体量特别大或连体建筑，可以分塌为2-3个物体。但导出前要按建筑再塌成一个物体。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99214" y="2143575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塌陷原则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99214" y="4589063"/>
            <a:ext cx="6477000" cy="127152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在塌陷过程中，需要注意保持模型的命名规范，以免出现命名错误导致程序无法识别。同时，注意调整物体的位置和方向，以免在程序中出现问题。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99214" y="4153214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塌陷原则与注意事项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9714" r="19714"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命名与质心调整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质心调整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在模型塌陷完成后，需要调整物体的质心。质心是物体几何形状的平衡点，如果质心位置不正确，可能会导致物体在程序中出现旋转或倾斜等问题。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调整方法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可以通过选中物体后使用“Move”命令将物体移动到正确的位置，然后使用“Rotate”命令将物体旋转到正确的方向。同时，也可以通过调整物体的尺寸和形状来改变其质心位置。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命名规范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在模型制作过程中，需要统一规范模型的命名方式。一般来说，模型的命名应该包括建筑名称、楼层数、房间号等信息。同时，注意避免使用中文命名和特殊字符。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虚拟仿真模型制作（四）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用十字交叉树或简模树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在种植树木的时候，要考虑到与周围建筑的关系，不能乱种树，要根据现状放置不同的树种、位置。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树的种植方法与注意事项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重点建筑地块需种简模树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重点建筑地块需要种植简模树，并在原地与之对应的种上十字片树（替换用）。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导出时模型树和与之对应的十字片树为单棵的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在导出时，模型树和与之对应的十字片树为单棵的，其它十字片树可塌一起，但面数不能超过1万。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374316" y="3045252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3" name="AutoShape 3"/>
          <p:cNvSpPr/>
          <p:nvPr/>
        </p:nvSpPr>
        <p:spPr>
          <a:xfrm>
            <a:off x="1374316" y="4823279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4" name="AutoShape 4"/>
          <p:cNvSpPr/>
          <p:nvPr/>
        </p:nvSpPr>
        <p:spPr>
          <a:xfrm>
            <a:off x="1374316" y="1267225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5" name="AutoShape 5"/>
          <p:cNvSpPr/>
          <p:nvPr/>
        </p:nvSpPr>
        <p:spPr>
          <a:xfrm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Freeform 6"/>
          <p:cNvSpPr/>
          <p:nvPr/>
        </p:nvSpPr>
        <p:spPr>
          <a:xfrm>
            <a:off x="1115389" y="5374489"/>
            <a:ext cx="553940" cy="55394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7" name="AutoShape 7"/>
          <p:cNvSpPr/>
          <p:nvPr/>
        </p:nvSpPr>
        <p:spPr>
          <a:xfrm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Freeform 9"/>
          <p:cNvSpPr/>
          <p:nvPr/>
        </p:nvSpPr>
        <p:spPr>
          <a:xfrm>
            <a:off x="1171659" y="1892749"/>
            <a:ext cx="405314" cy="40531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0" name="Freeform 10"/>
          <p:cNvSpPr/>
          <p:nvPr/>
        </p:nvSpPr>
        <p:spPr>
          <a:xfrm>
            <a:off x="10569897" y="3661311"/>
            <a:ext cx="424244" cy="42424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1" name="TextBox 11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十字交叉树与简模树的应用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86545" y="1423391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十字交叉树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86545" y="1881734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十字交叉树是一种用于模拟真实树木的模型，由两个或多个树状物体交叉而成。这种树木模型在虚拟仿真场景中经常被使用，因为它可以节省资源并快速渲染。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31680" y="3229780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简模树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31680" y="3688123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简模树是一种简化版的树木模型，通常用于表现大型场景中的树木。它的制作相对简单，可以快速渲染，并且可以在需要时替换为更详细的树木模型。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931680" y="4882435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应用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31680" y="5340777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在虚拟仿真场景中，十字交叉树和简模树可以应用于各种不同的环境，如森林、城市、乡村等。它们可以与其他物体进行交互，如人物、车辆等，以营造出真实的虚拟世界。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树种选择与位置考虑</a:t>
            </a:r>
          </a:p>
        </p:txBody>
      </p:sp>
      <p:sp>
        <p:nvSpPr>
          <p:cNvPr id="3" name="AutoShape 3"/>
          <p:cNvSpPr/>
          <p:nvPr/>
        </p:nvSpPr>
        <p:spPr>
          <a:xfrm>
            <a:off x="8195884" y="1659500"/>
            <a:ext cx="3370667" cy="4373333"/>
          </a:xfrm>
          <a:prstGeom prst="roundRect">
            <a:avLst>
              <a:gd name="adj" fmla="val 7173"/>
            </a:avLst>
          </a:prstGeom>
          <a:solidFill>
            <a:schemeClr val="lt2">
              <a:alpha val="80000"/>
            </a:schemeClr>
          </a:solidFill>
          <a:ln/>
        </p:spPr>
      </p:sp>
      <p:cxnSp>
        <p:nvCxnSpPr>
          <p:cNvPr id="4" name="Connector 4"/>
          <p:cNvCxnSpPr/>
          <p:nvPr/>
        </p:nvCxnSpPr>
        <p:spPr>
          <a:xfrm>
            <a:off x="0" y="0"/>
            <a:ext cx="0" cy="0"/>
          </a:xfrm>
          <a:prstGeom prst="line">
            <a:avLst/>
          </a:prstGeom>
          <a:ln w="9525">
            <a:solidFill>
              <a:srgbClr val="000000"/>
            </a:solidFill>
          </a:ln>
        </p:spPr>
      </p:cxnSp>
      <p:sp>
        <p:nvSpPr>
          <p:cNvPr id="5" name="TextBox 5"/>
          <p:cNvSpPr txBox="1"/>
          <p:nvPr/>
        </p:nvSpPr>
        <p:spPr>
          <a:xfrm>
            <a:off x="8309592" y="1899496"/>
            <a:ext cx="3143250" cy="6858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381030" y="2813949"/>
            <a:ext cx="3000375" cy="2835411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在种植树木时，要注意不要过度使用树木资源。虽然添加更多的树木可以使得场景更加真实，但是过多的树木会增加系统的负担，导致性能下降。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4410667" y="1659500"/>
            <a:ext cx="3370667" cy="4373333"/>
          </a:xfrm>
          <a:prstGeom prst="roundRect">
            <a:avLst>
              <a:gd name="adj" fmla="val 7173"/>
            </a:avLst>
          </a:prstGeom>
          <a:solidFill>
            <a:schemeClr val="lt2">
              <a:alpha val="80000"/>
            </a:schemeClr>
          </a:solidFill>
          <a:ln/>
        </p:spPr>
      </p:sp>
      <p:cxnSp>
        <p:nvCxnSpPr>
          <p:cNvPr id="8" name="Connector 8"/>
          <p:cNvCxnSpPr/>
          <p:nvPr/>
        </p:nvCxnSpPr>
        <p:spPr>
          <a:xfrm>
            <a:off x="0" y="0"/>
            <a:ext cx="0" cy="0"/>
          </a:xfrm>
          <a:prstGeom prst="line">
            <a:avLst/>
          </a:prstGeom>
          <a:ln w="9525">
            <a:solidFill>
              <a:srgbClr val="000000"/>
            </a:solidFill>
          </a:ln>
        </p:spPr>
      </p:cxnSp>
      <p:sp>
        <p:nvSpPr>
          <p:cNvPr id="9" name="TextBox 9"/>
          <p:cNvSpPr txBox="1"/>
          <p:nvPr/>
        </p:nvSpPr>
        <p:spPr>
          <a:xfrm>
            <a:off x="4524375" y="1899496"/>
            <a:ext cx="3143250" cy="6858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位置考虑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595813" y="2813949"/>
            <a:ext cx="3000375" cy="2835411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在放置树木时，需要考虑它们与周围建筑的关系。不能随意放置树木，而是要根据现状放置不同的树种和位置。例如，如果一棵大树被种在建筑物的后面，那么它可能会挡住建筑物的部分或全部视图。</a:t>
            </a:r>
          </a:p>
        </p:txBody>
      </p:sp>
      <p:sp>
        <p:nvSpPr>
          <p:cNvPr id="11" name="AutoShape 11"/>
          <p:cNvSpPr/>
          <p:nvPr/>
        </p:nvSpPr>
        <p:spPr>
          <a:xfrm>
            <a:off x="625449" y="1659500"/>
            <a:ext cx="3370667" cy="4373333"/>
          </a:xfrm>
          <a:prstGeom prst="roundRect">
            <a:avLst>
              <a:gd name="adj" fmla="val 7173"/>
            </a:avLst>
          </a:prstGeom>
          <a:solidFill>
            <a:schemeClr val="lt2">
              <a:alpha val="80000"/>
            </a:schemeClr>
          </a:solidFill>
          <a:ln/>
        </p:spPr>
      </p:sp>
      <p:cxnSp>
        <p:nvCxnSpPr>
          <p:cNvPr id="12" name="Connector 12"/>
          <p:cNvCxnSpPr/>
          <p:nvPr/>
        </p:nvCxnSpPr>
        <p:spPr>
          <a:xfrm>
            <a:off x="0" y="0"/>
            <a:ext cx="0" cy="0"/>
          </a:xfrm>
          <a:prstGeom prst="line">
            <a:avLst/>
          </a:prstGeom>
          <a:ln w="9525">
            <a:solidFill>
              <a:srgbClr val="000000"/>
            </a:solidFill>
          </a:ln>
        </p:spPr>
      </p:cxnSp>
      <p:sp>
        <p:nvSpPr>
          <p:cNvPr id="13" name="TextBox 13"/>
          <p:cNvSpPr txBox="1"/>
          <p:nvPr/>
        </p:nvSpPr>
        <p:spPr>
          <a:xfrm>
            <a:off x="739158" y="1899496"/>
            <a:ext cx="31432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树种选择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10595" y="2813949"/>
            <a:ext cx="3000375" cy="2835411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在选择树种时，需要根据场景的需求和氛围来选择适合的树种。例如，如果场景是森林，那么可以选择多种树木；如果场景是城市，那么可以选择一些常见的城市树种。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虚拟仿真模型材质贴图（一）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4963" y="203417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这是默认的通用材质球，基本上目前所有的仿真系统都支持这种材质类型。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4963" y="157583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Standard（标准材质）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963" y="353004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将多个材质组合为一种复合式材质，分别指定给一个物体的不同次物体选择级别。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4963" y="307170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Multi/Sub-Object（多维/子物体材质）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4963" y="5118981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Unity3D目前只支持Bitmap贴图类型，其它所有贴图类型均不支持。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4963" y="4660638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Bitmap（位图）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材质和贴图类型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8333" r="18333"/>
          <a:stretch>
            <a:fillRect/>
          </a:stretch>
        </p:blipFill>
        <p:spPr>
          <a:xfrm>
            <a:off x="476023" y="1726817"/>
            <a:ext cx="4434840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Bitmap（位图）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Unity3D支持Bitmap贴图类型，其他所有贴图类型均不支持。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Standard（标准材质）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Unity3D支持标准材质，该材质类型具有常用的光照和纹理映射属性，可以制作出真实感十足的效果。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Multi/Sub-Object（多维/子物体材质）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Unity3D支持Multi/Sub-Object材质，该材质类型可以将多个材质组合为一种复合式材质，分别指定给一个物体的不同次物体选择级别。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Unity3D支持的材质类型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Multi/Sub-Object材质的应用</a:t>
            </a:r>
          </a:p>
        </p:txBody>
      </p:sp>
      <p:sp>
        <p:nvSpPr>
          <p:cNvPr id="3" name="AutoShape 3"/>
          <p:cNvSpPr/>
          <p:nvPr/>
        </p:nvSpPr>
        <p:spPr>
          <a:xfrm>
            <a:off x="583022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794132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制作复合式材质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94132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可以利用Multi/Sub-Object材质将多个材质组合为一种复合式材质，分别指定给一个物体的不同次物体选择级别。例如，一个建筑模型可以分为多个部分，每个部分都有不同的材质和纹理。</a:t>
            </a:r>
          </a:p>
        </p:txBody>
      </p:sp>
      <p:sp>
        <p:nvSpPr>
          <p:cNvPr id="6" name="AutoShape 6"/>
          <p:cNvSpPr/>
          <p:nvPr/>
        </p:nvSpPr>
        <p:spPr>
          <a:xfrm>
            <a:off x="890239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83022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8" name="AutoShape 8"/>
          <p:cNvSpPr/>
          <p:nvPr/>
        </p:nvSpPr>
        <p:spPr>
          <a:xfrm>
            <a:off x="4375596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9" name="TextBox 9"/>
          <p:cNvSpPr txBox="1"/>
          <p:nvPr/>
        </p:nvSpPr>
        <p:spPr>
          <a:xfrm>
            <a:off x="4586705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制作无缝连接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586705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利用Multi/Sub-Object材质可以在物体之间实现无缝连接，避免出现明显的接缝。例如，两个建筑物的连接处可以使用Multi/Sub-Object材质来制作无缝连接。</a:t>
            </a:r>
          </a:p>
        </p:txBody>
      </p:sp>
      <p:sp>
        <p:nvSpPr>
          <p:cNvPr id="11" name="AutoShape 11"/>
          <p:cNvSpPr/>
          <p:nvPr/>
        </p:nvSpPr>
        <p:spPr>
          <a:xfrm>
            <a:off x="4682812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4375596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168169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4" name="TextBox 14"/>
          <p:cNvSpPr txBox="1"/>
          <p:nvPr/>
        </p:nvSpPr>
        <p:spPr>
          <a:xfrm>
            <a:off x="8379279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制作动态材质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379279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利用Multi/Sub-Object材质可以制作出动态材质效果。例如，一个建筑物的窗户可以制作成动态变化的材质效果，以增加场景的生动性和真实感。</a:t>
            </a:r>
          </a:p>
        </p:txBody>
      </p:sp>
      <p:sp>
        <p:nvSpPr>
          <p:cNvPr id="16" name="AutoShape 16"/>
          <p:cNvSpPr/>
          <p:nvPr/>
        </p:nvSpPr>
        <p:spPr>
          <a:xfrm>
            <a:off x="8475386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TextBox 17"/>
          <p:cNvSpPr txBox="1"/>
          <p:nvPr/>
        </p:nvSpPr>
        <p:spPr>
          <a:xfrm>
            <a:off x="8168169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虚拟仿真模型材质贴图（二）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漫反射（Diffuse Color）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这种贴图通道用于定义物体的颜色、亮度和反射属性。在烘焙时，它会被用来生成物体的光照贴图（Lightmap）。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贴图通道及贴图类型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自发光（Self-Illumination）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这种贴图通道用于定义物体的自发光属性。在烘焙时，它会被用来生成物体的光照贴图（Lightmap），并与其他物体的光照贴图进行合并。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其他贴图类型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Unity3D目前只支持Bitmap贴图类型，其它所有贴图类型均不支持。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t="31782" b="31782"/>
          <a:stretch>
            <a:fillRect/>
          </a:stretch>
        </p:blipFill>
        <p:spPr>
          <a:xfrm>
            <a:off x="0" y="0"/>
            <a:ext cx="12192000" cy="3331649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554850" y="2152738"/>
            <a:ext cx="11082301" cy="4070362"/>
          </a:xfrm>
          <a:prstGeom prst="roundRect">
            <a:avLst>
              <a:gd name="adj" fmla="val 5898"/>
            </a:avLst>
          </a:prstGeom>
          <a:solidFill>
            <a:srgbClr val="FFFFFF">
              <a:alpha val="100000"/>
            </a:srgbClr>
          </a:solidFill>
          <a:ln/>
          <a:effectLst>
            <a:outerShdw blurRad="361950">
              <a:schemeClr val="dk1">
                <a:alpha val="6000"/>
              </a:scheme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962451" y="3586749"/>
            <a:ext cx="10267099" cy="232939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Bitmap</a:t>
            </a:r>
          </a:p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这种贴图类型用于定义物体的颜色、亮度和反射属性。它可以是任何类型的位图格式，如JPEG、PNG等。</a:t>
            </a:r>
          </a:p>
          <a:p>
            <a:pPr>
              <a:lnSpc>
                <a:spcPct val="140000"/>
              </a:lnSpc>
            </a:pPr>
            <a:r>
              <a:rPr lang="en-US" sz="15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TGA</a:t>
            </a:r>
          </a:p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TGA是一种32位图像格式，它支持alpha通道和颜色校正。在烘焙时，建议使用TGA格式的贴图。</a:t>
            </a:r>
          </a:p>
          <a:p>
            <a:pPr>
              <a:lnSpc>
                <a:spcPct val="140000"/>
              </a:lnSpc>
            </a:pPr>
            <a:r>
              <a:rPr lang="en-US" sz="15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其他不支持的贴图类型</a:t>
            </a:r>
          </a:p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Unity3D目前不支持其他类型的贴图，如DDS、EXR等。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98566" y="2417249"/>
            <a:ext cx="9998584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Unity3D支持的贴图类型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t="375" b="375"/>
          <a:stretch>
            <a:fillRect/>
          </a:stretch>
        </p:blipFill>
        <p:spPr>
          <a:xfrm>
            <a:off x="860953" y="1542574"/>
            <a:ext cx="4453160" cy="4453160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6087484" y="1796670"/>
            <a:ext cx="792249" cy="792480"/>
          </a:xfrm>
          <a:prstGeom prst="roundRect">
            <a:avLst>
              <a:gd name="adj" fmla="val 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Self-Illumination贴图通道的设置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090047" y="4897609"/>
            <a:ext cx="4090957" cy="1085116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点击Color按钮，选择黑色，并将亮度设置为100%。这样可以保证物体在完全自发光时的亮度为100%。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090047" y="3226597"/>
            <a:ext cx="4090957" cy="1085116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在Standard材质参数中，找到Self-Illumination选项卡，勾选Enable self-illumination选项。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90047" y="1681297"/>
            <a:ext cx="4090957" cy="1085116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在3ds Max中，选择物体并双击材质球，将材质类型设置为Standard。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087484" y="1796670"/>
            <a:ext cx="792249" cy="792480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rmAutofit/>
          </a:bodyPr>
          <a:lstStyle/>
          <a:p>
            <a:pPr algn="ctr">
              <a:lnSpc>
                <a:spcPct val="140000"/>
              </a:lnSpc>
            </a:pPr>
            <a:r>
              <a:rPr lang="en-US" sz="2975" b="1">
                <a:solidFill>
                  <a:srgbClr val="FDFE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9" name="AutoShape 9"/>
          <p:cNvSpPr/>
          <p:nvPr/>
        </p:nvSpPr>
        <p:spPr>
          <a:xfrm>
            <a:off x="6087484" y="3325585"/>
            <a:ext cx="792249" cy="792480"/>
          </a:xfrm>
          <a:prstGeom prst="roundRect">
            <a:avLst>
              <a:gd name="adj" fmla="val 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6087484" y="3325585"/>
            <a:ext cx="792249" cy="792480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rmAutofit/>
          </a:bodyPr>
          <a:lstStyle/>
          <a:p>
            <a:pPr algn="ctr">
              <a:lnSpc>
                <a:spcPct val="140000"/>
              </a:lnSpc>
            </a:pPr>
            <a:r>
              <a:rPr lang="en-US" sz="2975" b="1">
                <a:solidFill>
                  <a:srgbClr val="FDFE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11" name="AutoShape 11"/>
          <p:cNvSpPr/>
          <p:nvPr/>
        </p:nvSpPr>
        <p:spPr>
          <a:xfrm>
            <a:off x="6087484" y="5022575"/>
            <a:ext cx="792249" cy="792480"/>
          </a:xfrm>
          <a:prstGeom prst="roundRect">
            <a:avLst>
              <a:gd name="adj" fmla="val 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6087484" y="5022575"/>
            <a:ext cx="792249" cy="792480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rmAutofit/>
          </a:bodyPr>
          <a:lstStyle/>
          <a:p>
            <a:pPr algn="ctr">
              <a:lnSpc>
                <a:spcPct val="140000"/>
              </a:lnSpc>
            </a:pPr>
            <a:r>
              <a:rPr lang="en-US" sz="2975" b="1">
                <a:solidFill>
                  <a:srgbClr val="FDFE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虚拟仿真模型材质贴图（三）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86186" y="3322687"/>
            <a:ext cx="3429121" cy="179984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对于建筑的原始贴图，如果不带通道，则文件格式应为JPG。如果带通道，则文件格式应为32位TGA。但是，无论哪种情况，最大尺寸都不应超过2048。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47706" y="2111504"/>
            <a:ext cx="2267602" cy="112132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建筑原始贴图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贴图的文件格式和尺寸要求</a:t>
            </a:r>
          </a:p>
        </p:txBody>
      </p:sp>
      <p:sp>
        <p:nvSpPr>
          <p:cNvPr id="5" name="AutoShape 5"/>
          <p:cNvSpPr/>
          <p:nvPr/>
        </p:nvSpPr>
        <p:spPr>
          <a:xfrm>
            <a:off x="486186" y="2169344"/>
            <a:ext cx="1005648" cy="1005648"/>
          </a:xfrm>
          <a:prstGeom prst="roundRect">
            <a:avLst>
              <a:gd name="adj" fmla="val 15104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Freeform 6"/>
          <p:cNvSpPr/>
          <p:nvPr/>
        </p:nvSpPr>
        <p:spPr>
          <a:xfrm>
            <a:off x="732669" y="2415827"/>
            <a:ext cx="512683" cy="512683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800" y="79486"/>
                </a:moveTo>
                <a:cubicBezTo>
                  <a:pt x="152800" y="79486"/>
                  <a:pt x="133750" y="38891"/>
                  <a:pt x="90888" y="38891"/>
                </a:cubicBezTo>
                <a:cubicBezTo>
                  <a:pt x="44053" y="38891"/>
                  <a:pt x="19450" y="78581"/>
                  <a:pt x="19450" y="118262"/>
                </a:cubicBezTo>
                <a:cubicBezTo>
                  <a:pt x="19450" y="184147"/>
                  <a:pt x="152800" y="265900"/>
                  <a:pt x="152800" y="265900"/>
                </a:cubicBezTo>
                <a:cubicBezTo>
                  <a:pt x="152800" y="265900"/>
                  <a:pt x="285350" y="184937"/>
                  <a:pt x="285350" y="118262"/>
                </a:cubicBezTo>
                <a:cubicBezTo>
                  <a:pt x="285350" y="77781"/>
                  <a:pt x="259956" y="38891"/>
                  <a:pt x="214713" y="38891"/>
                </a:cubicBezTo>
                <a:cubicBezTo>
                  <a:pt x="169469" y="38891"/>
                  <a:pt x="152800" y="79486"/>
                  <a:pt x="152800" y="79486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4406841" y="3322687"/>
            <a:ext cx="3429121" cy="179984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贴图文件的尺寸必须是2的N次方（8、16、32、64、128、256、512），最大贴图尺寸不能超过(1024×1024)。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8361" y="2111504"/>
            <a:ext cx="2267602" cy="112132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贴图文件尺寸</a:t>
            </a:r>
          </a:p>
        </p:txBody>
      </p:sp>
      <p:sp>
        <p:nvSpPr>
          <p:cNvPr id="9" name="AutoShape 9"/>
          <p:cNvSpPr/>
          <p:nvPr/>
        </p:nvSpPr>
        <p:spPr>
          <a:xfrm>
            <a:off x="4406841" y="2169344"/>
            <a:ext cx="1005648" cy="1005648"/>
          </a:xfrm>
          <a:prstGeom prst="roundRect">
            <a:avLst>
              <a:gd name="adj" fmla="val 15104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189466" y="3322687"/>
            <a:ext cx="3429121" cy="179984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在烘焙时，应将纹理贴图存为TGA格式。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350986" y="2111504"/>
            <a:ext cx="2267602" cy="112132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烘焙贴图</a:t>
            </a:r>
          </a:p>
        </p:txBody>
      </p:sp>
      <p:sp>
        <p:nvSpPr>
          <p:cNvPr id="12" name="AutoShape 12"/>
          <p:cNvSpPr/>
          <p:nvPr/>
        </p:nvSpPr>
        <p:spPr>
          <a:xfrm>
            <a:off x="8189466" y="2169344"/>
            <a:ext cx="1005648" cy="1005648"/>
          </a:xfrm>
          <a:prstGeom prst="roundRect">
            <a:avLst>
              <a:gd name="adj" fmla="val 15104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3" name="Freeform 13"/>
          <p:cNvSpPr/>
          <p:nvPr/>
        </p:nvSpPr>
        <p:spPr>
          <a:xfrm>
            <a:off x="4701962" y="2454940"/>
            <a:ext cx="434456" cy="434456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304800" y="180975"/>
                </a:moveTo>
                <a:lnTo>
                  <a:pt x="247650" y="123825"/>
                </a:lnTo>
                <a:lnTo>
                  <a:pt x="247650" y="38100"/>
                </a:lnTo>
                <a:lnTo>
                  <a:pt x="209550" y="38100"/>
                </a:lnTo>
                <a:lnTo>
                  <a:pt x="209550" y="85725"/>
                </a:lnTo>
                <a:lnTo>
                  <a:pt x="152400" y="28575"/>
                </a:lnTo>
                <a:lnTo>
                  <a:pt x="0" y="180975"/>
                </a:lnTo>
                <a:lnTo>
                  <a:pt x="0" y="190500"/>
                </a:lnTo>
                <a:lnTo>
                  <a:pt x="38100" y="190500"/>
                </a:lnTo>
                <a:lnTo>
                  <a:pt x="38100" y="285750"/>
                </a:lnTo>
                <a:lnTo>
                  <a:pt x="133350" y="285750"/>
                </a:lnTo>
                <a:lnTo>
                  <a:pt x="133350" y="228600"/>
                </a:lnTo>
                <a:lnTo>
                  <a:pt x="171450" y="228600"/>
                </a:lnTo>
                <a:lnTo>
                  <a:pt x="171450" y="285750"/>
                </a:lnTo>
                <a:lnTo>
                  <a:pt x="266700" y="285750"/>
                </a:lnTo>
                <a:lnTo>
                  <a:pt x="266700" y="190500"/>
                </a:lnTo>
                <a:lnTo>
                  <a:pt x="304800" y="1905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4" name="Freeform 14"/>
          <p:cNvSpPr/>
          <p:nvPr/>
        </p:nvSpPr>
        <p:spPr>
          <a:xfrm>
            <a:off x="8483932" y="2463810"/>
            <a:ext cx="416717" cy="416717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209550"/>
                </a:moveTo>
                <a:lnTo>
                  <a:pt x="152410" y="247650"/>
                </a:lnTo>
                <a:lnTo>
                  <a:pt x="304800" y="209550"/>
                </a:lnTo>
                <a:lnTo>
                  <a:pt x="304800" y="247650"/>
                </a:lnTo>
                <a:lnTo>
                  <a:pt x="152410" y="285750"/>
                </a:lnTo>
                <a:lnTo>
                  <a:pt x="0" y="247650"/>
                </a:lnTo>
                <a:close/>
                <a:moveTo>
                  <a:pt x="0" y="133350"/>
                </a:moveTo>
                <a:lnTo>
                  <a:pt x="152410" y="171450"/>
                </a:lnTo>
                <a:lnTo>
                  <a:pt x="304800" y="133350"/>
                </a:lnTo>
                <a:lnTo>
                  <a:pt x="304800" y="171450"/>
                </a:lnTo>
                <a:lnTo>
                  <a:pt x="152410" y="209550"/>
                </a:lnTo>
                <a:lnTo>
                  <a:pt x="0" y="171450"/>
                </a:lnTo>
                <a:close/>
                <a:moveTo>
                  <a:pt x="0" y="57150"/>
                </a:moveTo>
                <a:lnTo>
                  <a:pt x="152410" y="19050"/>
                </a:lnTo>
                <a:lnTo>
                  <a:pt x="304800" y="57150"/>
                </a:lnTo>
                <a:lnTo>
                  <a:pt x="304800" y="95250"/>
                </a:lnTo>
                <a:lnTo>
                  <a:pt x="152410" y="133350"/>
                </a:lnTo>
                <a:lnTo>
                  <a:pt x="0" y="9525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282340" y="2341090"/>
            <a:ext cx="3487460" cy="3588254"/>
          </a:xfrm>
          <a:prstGeom prst="roundRect">
            <a:avLst>
              <a:gd name="adj" fmla="val 684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4377090" y="2341090"/>
            <a:ext cx="3487460" cy="3588254"/>
          </a:xfrm>
          <a:prstGeom prst="roundRect">
            <a:avLst>
              <a:gd name="adj" fmla="val 684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AutoShape 4"/>
          <p:cNvSpPr/>
          <p:nvPr/>
        </p:nvSpPr>
        <p:spPr>
          <a:xfrm>
            <a:off x="471840" y="2341090"/>
            <a:ext cx="3487460" cy="3588254"/>
          </a:xfrm>
          <a:prstGeom prst="roundRect">
            <a:avLst>
              <a:gd name="adj" fmla="val 684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5" name="TextBox 5"/>
          <p:cNvSpPr txBox="1"/>
          <p:nvPr/>
        </p:nvSpPr>
        <p:spPr>
          <a:xfrm>
            <a:off x="882070" y="3930616"/>
            <a:ext cx="2667000" cy="145277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贴图文件名必须以有意义的名称命名，不能使用中文或特殊字符，且在同一场景中不能有重名。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82070" y="3181752"/>
            <a:ext cx="2667000" cy="52711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贴图命名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贴图文件命名规则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414694" y="1693793"/>
            <a:ext cx="1294595" cy="1294595"/>
          </a:xfrm>
          <a:prstGeom prst="round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87321" y="3945231"/>
            <a:ext cx="2667000" cy="145277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材质球命名应与物体名称一致，以方便管理和识别。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87321" y="3196367"/>
            <a:ext cx="2667000" cy="52711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材质球命名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319944" y="1708408"/>
            <a:ext cx="1294595" cy="1294595"/>
          </a:xfrm>
          <a:prstGeom prst="round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692571" y="3939687"/>
            <a:ext cx="2667000" cy="145277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材质球的父子层级的命名必须一致，以方便程序渲染。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692571" y="3190824"/>
            <a:ext cx="2667000" cy="52711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父子层级命名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0225194" y="1702864"/>
            <a:ext cx="1294595" cy="1294595"/>
          </a:xfrm>
          <a:prstGeom prst="round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物体命名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材质球命名应与物体名称一致，以表示该材质球应用于哪种物体。例如，如果一个材质球应用于建筑，则材质球名称应为建筑名称。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材质球命名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ID号一致性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材质球的ID号和物体的ID号必须一致，以确保在程序中正确识别和渲染物体。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物体命名应符合项目规范，根据物体类型和用途进行命名，如建筑、道路、树木等。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材质球与物体命名的对应关系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09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虚拟仿真模型材质贴图（四）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贴图和材质的应用规则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材质球命名与物体名称一致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为了统一管理材质和物体，我们建议在给物体命名的同时，也给材质球命名。这样可以确保在后续的程序渲染中，材质和物体能够正确对应。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材质球的父子层级的命名必须一致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在虚拟仿真模型材质贴图制作中，如果存在父子层级关系，那么它们的命名必须一致。这样可以确保在后续的程序渲染中，父子层级关系能够正确对应。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贴图不能以中文命名，不能有重名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在进行虚拟仿真模型材质贴图制作时，遵循一定的命名规则是非常重要的。根据我们的经验，建议使用英文命名，并且避免使用重名。这样可以确保在后续的程序渲染中不会出现错误。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0" y="0"/>
            <a:ext cx="12192000" cy="3331649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554850" y="2152738"/>
            <a:ext cx="11082301" cy="4070362"/>
          </a:xfrm>
          <a:prstGeom prst="roundRect">
            <a:avLst>
              <a:gd name="adj" fmla="val 5898"/>
            </a:avLst>
          </a:prstGeom>
          <a:solidFill>
            <a:srgbClr val="FFFFFF">
              <a:alpha val="100000"/>
            </a:srgbClr>
          </a:solidFill>
          <a:ln/>
          <a:effectLst>
            <a:outerShdw blurRad="361950">
              <a:schemeClr val="dk1">
                <a:alpha val="6000"/>
              </a:scheme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962451" y="3586749"/>
            <a:ext cx="10267099" cy="232939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12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同种贴图必须使一个材质球</a:t>
            </a:r>
          </a:p>
          <a:p>
            <a:pPr>
              <a:lnSpc>
                <a:spcPct val="140000"/>
              </a:lnSpc>
            </a:pPr>
            <a:r>
              <a:rPr lang="en-US" sz="1125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在制作虚拟仿真模型时，如果需要使用相同的贴图，那么这些贴图必须应用在一个材质球上。这样可以确保在后续的程序渲染中，这些贴图能够正确对应。</a:t>
            </a:r>
          </a:p>
          <a:p>
            <a:pPr>
              <a:lnSpc>
                <a:spcPct val="140000"/>
              </a:lnSpc>
            </a:pPr>
            <a:r>
              <a:rPr lang="en-US" sz="112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除需要用双面材质表现的物体之外，其他物体不能使用双面材质</a:t>
            </a:r>
          </a:p>
          <a:p>
            <a:pPr>
              <a:lnSpc>
                <a:spcPct val="140000"/>
              </a:lnSpc>
            </a:pPr>
            <a:r>
              <a:rPr lang="en-US" sz="1125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在虚拟仿真模型材质贴图制作中，除非需要用双面材质来表现物体，否则其他物体不能使用双面材质。这样可以确保在后续的程序渲染中，物体的正面和反面能够正确对应。</a:t>
            </a:r>
          </a:p>
          <a:p>
            <a:pPr>
              <a:lnSpc>
                <a:spcPct val="140000"/>
              </a:lnSpc>
            </a:pPr>
            <a:r>
              <a:rPr lang="en-US" sz="112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材质球的ID号和物体的ID号必须一致</a:t>
            </a:r>
          </a:p>
          <a:p>
            <a:pPr>
              <a:lnSpc>
                <a:spcPct val="140000"/>
              </a:lnSpc>
            </a:pPr>
            <a:r>
              <a:rPr lang="en-US" sz="1125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为了确保虚拟仿真模型材质贴图的正确应用，材质球的ID号和物体的ID号必须一致。这样可以确保在后续的程序渲染中，材质和物体能够正确对应。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98566" y="2417249"/>
            <a:ext cx="9998584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规则详解与注意事项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t="5742" b="5742"/>
          <a:stretch>
            <a:fillRect/>
          </a:stretch>
        </p:blipFill>
        <p:spPr>
          <a:xfrm>
            <a:off x="6203747" y="1487175"/>
            <a:ext cx="5238701" cy="463705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82606" y="1947878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烘焙后需将Shell材质转为Standard标准材质，以确保在程序渲染中正确对应。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82606" y="1370655"/>
            <a:ext cx="4219575" cy="73870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材质转换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82606" y="3712973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转换后需保持通道一致，以维持正确的通道对应关系。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82606" y="3116450"/>
            <a:ext cx="4219575" cy="73687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通道一致性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82606" y="5377103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建议转换后对材质球进行重新命名，以便于统一管理虚拟仿真模型的材质和物体。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82606" y="4799881"/>
            <a:ext cx="4219575" cy="7494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材质球重命名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烘焙后的Shell材质处理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42238" y="1676264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42238" y="3414840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42238" y="5136121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3" name="AutoShape 13"/>
          <p:cNvSpPr/>
          <p:nvPr/>
        </p:nvSpPr>
        <p:spPr>
          <a:xfrm>
            <a:off x="647738" y="1597932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4" name="AutoShape 14"/>
          <p:cNvSpPr/>
          <p:nvPr/>
        </p:nvSpPr>
        <p:spPr>
          <a:xfrm>
            <a:off x="647738" y="3327861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5" name="AutoShape 15"/>
          <p:cNvSpPr/>
          <p:nvPr/>
        </p:nvSpPr>
        <p:spPr>
          <a:xfrm>
            <a:off x="647738" y="5057789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10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虚拟仿真模型材质贴图（五）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透明度通道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在制作通道纹理时，如果物体需要表现透明效果，那么需要在贴图文件名后加上“_al”后缀，同时在材质编辑器中将透明通道设置正确。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通道纹理的应用规则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颜色校正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对于颜色校正通道，通常用于调整物体的颜色，使其更加符合真实场景。在制作时，需要将透明部分改为树的主色，以确保有效边缘部分的颜色正确。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光照贴图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光照贴图通道用于处理物体的光照效果，使其更加真实。在制作时，需要将光源信息添加到通道纹理中，并按照正确的格式和尺寸进行烘焙。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050898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3" name="TextBox 3"/>
          <p:cNvSpPr txBox="1"/>
          <p:nvPr/>
        </p:nvSpPr>
        <p:spPr>
          <a:xfrm>
            <a:off x="1008841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制作要求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8841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通道纹理的制作需要保证尺寸和格式正确，同时需要保证每个通道的用途和意义明确。例如，透明度通道就是用来表现物体的透明效果，颜色校正通道就是用来调整物体颜色的。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57799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命名要求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30237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通道纹理的命名需要遵循一定的规范，通常以“_al”结尾表示透明度通道，以“_col”结尾表示颜色校正通道，以“_light”结尾表示光照贴图通道等。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294808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267246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在制作通道纹理时，需要注意保证每个通道的用途和意义明确，同时需要保证尺寸和格式正确。另外，由于通道纹理在程序渲染时占用的资源较多，因此需要合理控制尺寸和格式以避免资源浪费。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通道纹理的制作与命名要求</a:t>
            </a:r>
          </a:p>
        </p:txBody>
      </p:sp>
      <p:sp>
        <p:nvSpPr>
          <p:cNvPr id="10" name="Freeform 10"/>
          <p:cNvSpPr/>
          <p:nvPr/>
        </p:nvSpPr>
        <p:spPr>
          <a:xfrm>
            <a:off x="2279744" y="1900379"/>
            <a:ext cx="468095" cy="468095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91440"/>
                </a:moveTo>
                <a:lnTo>
                  <a:pt x="152400" y="0"/>
                </a:lnTo>
                <a:lnTo>
                  <a:pt x="304800" y="91440"/>
                </a:lnTo>
                <a:lnTo>
                  <a:pt x="304800" y="121920"/>
                </a:lnTo>
                <a:lnTo>
                  <a:pt x="0" y="121920"/>
                </a:lnTo>
                <a:lnTo>
                  <a:pt x="0" y="91440"/>
                </a:lnTo>
                <a:close/>
                <a:moveTo>
                  <a:pt x="0" y="274320"/>
                </a:moveTo>
                <a:lnTo>
                  <a:pt x="304800" y="274320"/>
                </a:lnTo>
                <a:lnTo>
                  <a:pt x="304800" y="304800"/>
                </a:lnTo>
                <a:lnTo>
                  <a:pt x="0" y="304800"/>
                </a:lnTo>
                <a:lnTo>
                  <a:pt x="0" y="274320"/>
                </a:lnTo>
                <a:close/>
                <a:moveTo>
                  <a:pt x="30480" y="243840"/>
                </a:moveTo>
                <a:lnTo>
                  <a:pt x="274320" y="243840"/>
                </a:lnTo>
                <a:lnTo>
                  <a:pt x="274320" y="274320"/>
                </a:lnTo>
                <a:lnTo>
                  <a:pt x="30480" y="274320"/>
                </a:lnTo>
                <a:lnTo>
                  <a:pt x="30480" y="243840"/>
                </a:lnTo>
                <a:close/>
                <a:moveTo>
                  <a:pt x="30480" y="121920"/>
                </a:moveTo>
                <a:lnTo>
                  <a:pt x="91440" y="121920"/>
                </a:lnTo>
                <a:lnTo>
                  <a:pt x="91440" y="243840"/>
                </a:lnTo>
                <a:lnTo>
                  <a:pt x="30480" y="243840"/>
                </a:lnTo>
                <a:lnTo>
                  <a:pt x="30480" y="121920"/>
                </a:lnTo>
                <a:close/>
                <a:moveTo>
                  <a:pt x="121920" y="121920"/>
                </a:moveTo>
                <a:lnTo>
                  <a:pt x="182880" y="121920"/>
                </a:lnTo>
                <a:lnTo>
                  <a:pt x="182880" y="243840"/>
                </a:lnTo>
                <a:lnTo>
                  <a:pt x="121920" y="243840"/>
                </a:lnTo>
                <a:lnTo>
                  <a:pt x="121920" y="121920"/>
                </a:lnTo>
                <a:close/>
                <a:moveTo>
                  <a:pt x="213360" y="121920"/>
                </a:moveTo>
                <a:lnTo>
                  <a:pt x="274320" y="121920"/>
                </a:lnTo>
                <a:lnTo>
                  <a:pt x="274320" y="243840"/>
                </a:lnTo>
                <a:lnTo>
                  <a:pt x="213360" y="243840"/>
                </a:lnTo>
                <a:lnTo>
                  <a:pt x="213360" y="12192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5687481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2" name="AutoShape 12"/>
          <p:cNvSpPr/>
          <p:nvPr/>
        </p:nvSpPr>
        <p:spPr>
          <a:xfrm>
            <a:off x="9324065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3" name="Freeform 13"/>
          <p:cNvSpPr/>
          <p:nvPr/>
        </p:nvSpPr>
        <p:spPr>
          <a:xfrm>
            <a:off x="5890183" y="1902809"/>
            <a:ext cx="501333" cy="501333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257299" y="240773"/>
                </a:moveTo>
                <a:lnTo>
                  <a:pt x="257299" y="258156"/>
                </a:lnTo>
                <a:lnTo>
                  <a:pt x="47501" y="258156"/>
                </a:lnTo>
                <a:lnTo>
                  <a:pt x="47501" y="240773"/>
                </a:lnTo>
                <a:cubicBezTo>
                  <a:pt x="47501" y="240773"/>
                  <a:pt x="43015" y="231162"/>
                  <a:pt x="67361" y="208112"/>
                </a:cubicBezTo>
                <a:cubicBezTo>
                  <a:pt x="91688" y="185071"/>
                  <a:pt x="88487" y="125511"/>
                  <a:pt x="88487" y="85173"/>
                </a:cubicBezTo>
                <a:cubicBezTo>
                  <a:pt x="88487" y="44834"/>
                  <a:pt x="145142" y="43977"/>
                  <a:pt x="145142" y="43977"/>
                </a:cubicBezTo>
                <a:lnTo>
                  <a:pt x="147085" y="43977"/>
                </a:lnTo>
                <a:cubicBezTo>
                  <a:pt x="147085" y="43996"/>
                  <a:pt x="147085" y="43701"/>
                  <a:pt x="147085" y="37424"/>
                </a:cubicBezTo>
                <a:cubicBezTo>
                  <a:pt x="147085" y="33395"/>
                  <a:pt x="133560" y="18802"/>
                  <a:pt x="133560" y="18802"/>
                </a:cubicBezTo>
                <a:lnTo>
                  <a:pt x="133360" y="9973"/>
                </a:lnTo>
                <a:lnTo>
                  <a:pt x="171555" y="9973"/>
                </a:lnTo>
                <a:lnTo>
                  <a:pt x="171298" y="19136"/>
                </a:lnTo>
                <a:cubicBezTo>
                  <a:pt x="171298" y="19136"/>
                  <a:pt x="156639" y="33719"/>
                  <a:pt x="156639" y="38014"/>
                </a:cubicBezTo>
                <a:cubicBezTo>
                  <a:pt x="156639" y="42167"/>
                  <a:pt x="156639" y="43558"/>
                  <a:pt x="156639" y="43967"/>
                </a:cubicBezTo>
                <a:lnTo>
                  <a:pt x="159658" y="43967"/>
                </a:lnTo>
                <a:cubicBezTo>
                  <a:pt x="159658" y="43967"/>
                  <a:pt x="216313" y="44825"/>
                  <a:pt x="216313" y="85163"/>
                </a:cubicBezTo>
                <a:cubicBezTo>
                  <a:pt x="216313" y="125501"/>
                  <a:pt x="213112" y="185071"/>
                  <a:pt x="237449" y="208121"/>
                </a:cubicBezTo>
                <a:cubicBezTo>
                  <a:pt x="261785" y="231172"/>
                  <a:pt x="257299" y="240773"/>
                  <a:pt x="257299" y="240773"/>
                </a:cubicBezTo>
                <a:close/>
                <a:moveTo>
                  <a:pt x="176327" y="267367"/>
                </a:moveTo>
                <a:cubicBezTo>
                  <a:pt x="176327" y="280559"/>
                  <a:pt x="165640" y="294827"/>
                  <a:pt x="152457" y="294827"/>
                </a:cubicBezTo>
                <a:cubicBezTo>
                  <a:pt x="139275" y="294827"/>
                  <a:pt x="128588" y="280559"/>
                  <a:pt x="128588" y="267367"/>
                </a:cubicBezTo>
                <a:cubicBezTo>
                  <a:pt x="128588" y="267662"/>
                  <a:pt x="176327" y="267062"/>
                  <a:pt x="176327" y="267367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4" name="Freeform 14"/>
          <p:cNvSpPr/>
          <p:nvPr/>
        </p:nvSpPr>
        <p:spPr>
          <a:xfrm>
            <a:off x="9531194" y="1907238"/>
            <a:ext cx="492477" cy="492477"/>
          </a:xfrm>
          <a:custGeom>
            <a:avLst/>
            <a:gdLst/>
            <a:ahLst/>
            <a:cxnLst/>
            <a:rect l="l" t="t" r="r" b="b"/>
            <a:pathLst>
              <a:path w="323850" h="304800">
                <a:moveTo>
                  <a:pt x="265490" y="266700"/>
                </a:moveTo>
                <a:cubicBezTo>
                  <a:pt x="265490" y="266700"/>
                  <a:pt x="318068" y="266757"/>
                  <a:pt x="325450" y="215313"/>
                </a:cubicBezTo>
                <a:cubicBezTo>
                  <a:pt x="328965" y="159058"/>
                  <a:pt x="274625" y="147971"/>
                  <a:pt x="274625" y="147971"/>
                </a:cubicBezTo>
                <a:cubicBezTo>
                  <a:pt x="274625" y="147971"/>
                  <a:pt x="280807" y="64694"/>
                  <a:pt x="204511" y="55197"/>
                </a:cubicBezTo>
                <a:cubicBezTo>
                  <a:pt x="139122" y="48520"/>
                  <a:pt x="119224" y="109290"/>
                  <a:pt x="119224" y="109290"/>
                </a:cubicBezTo>
                <a:cubicBezTo>
                  <a:pt x="119224" y="109290"/>
                  <a:pt x="99527" y="90354"/>
                  <a:pt x="72809" y="105823"/>
                </a:cubicBezTo>
                <a:cubicBezTo>
                  <a:pt x="48892" y="120587"/>
                  <a:pt x="53121" y="147618"/>
                  <a:pt x="53121" y="147618"/>
                </a:cubicBezTo>
                <a:cubicBezTo>
                  <a:pt x="53121" y="147618"/>
                  <a:pt x="0" y="157944"/>
                  <a:pt x="0" y="212084"/>
                </a:cubicBezTo>
                <a:cubicBezTo>
                  <a:pt x="1191" y="266157"/>
                  <a:pt x="57693" y="266700"/>
                  <a:pt x="57693" y="266700"/>
                </a:cubicBezTo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2500" r="12500"/>
          <a:stretch>
            <a:fillRect/>
          </a:stretch>
        </p:blipFill>
        <p:spPr>
          <a:xfrm>
            <a:off x="615557" y="1293101"/>
            <a:ext cx="3938035" cy="5250714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232060" y="1718638"/>
            <a:ext cx="7211308" cy="4522346"/>
          </a:xfrm>
          <a:prstGeom prst="roundRect">
            <a:avLst>
              <a:gd name="adj" fmla="val 4504"/>
            </a:avLst>
          </a:prstGeom>
          <a:solidFill>
            <a:srgbClr val="FFFFFF">
              <a:alpha val="100000"/>
            </a:srgbClr>
          </a:solidFill>
          <a:ln/>
          <a:effectLst>
            <a:outerShdw blurRad="381000">
              <a:srgbClr val="000000">
                <a:alpha val="7000"/>
              </a:srgb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4599214" y="2711090"/>
            <a:ext cx="6477000" cy="125774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通道纹理在程序渲染时需要占用一定的内存资源。内存占用的大小与通道纹理的尺寸、颜色深度等因素有关。一般来说，通道纹理的尺寸越大、颜色深度越高，内存占用就越大。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99214" y="2143575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内存占用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99214" y="4589063"/>
            <a:ext cx="6477000" cy="127152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为了降低通道纹理在程序渲染时的资源占用，可以采取一些优化措施。例如，合理控制通道纹理的尺寸和格式、减少物体数量、降低场景复杂度等。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99214" y="4153214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资源优化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通道纹理在程序渲染时的资源占用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764839" y="5005932"/>
            <a:ext cx="2051957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11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2109929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5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虚拟仿真模型材质贴图（六）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76307" y="5015694"/>
            <a:ext cx="3926719" cy="1842306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8000" b="1">
                <a:solidFill>
                  <a:srgbClr val="00FFD1">
                    <a:alpha val="100000"/>
                  </a:srgbClr>
                </a:solidFill>
                <a:highlight>
                  <a:srgbClr val="000000">
                    <a:alpha val="0"/>
                  </a:srgbClr>
                </a:highlight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024827" y="4277310"/>
            <a:ext cx="4416963" cy="2188763"/>
          </a:xfrm>
          <a:prstGeom prst="roundRect">
            <a:avLst>
              <a:gd name="adj" fmla="val 12162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6477292" y="1906354"/>
            <a:ext cx="4416963" cy="2188763"/>
          </a:xfrm>
          <a:prstGeom prst="roundRect">
            <a:avLst>
              <a:gd name="adj" fmla="val 12162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AutoShape 4"/>
          <p:cNvSpPr/>
          <p:nvPr/>
        </p:nvSpPr>
        <p:spPr>
          <a:xfrm>
            <a:off x="995527" y="3726646"/>
            <a:ext cx="4416963" cy="2188763"/>
          </a:xfrm>
          <a:prstGeom prst="roundRect">
            <a:avLst>
              <a:gd name="adj" fmla="val 12162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46749" y="1278702"/>
            <a:ext cx="4416963" cy="2188763"/>
          </a:xfrm>
          <a:prstGeom prst="roundRect">
            <a:avLst>
              <a:gd name="adj" fmla="val 12162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7892444" y="5057422"/>
            <a:ext cx="2108038" cy="1025922"/>
          </a:xfrm>
          <a:prstGeom prst="rect">
            <a:avLst/>
          </a:prstGeom>
          <a:noFill/>
          <a:ln/>
        </p:spPr>
      </p:sp>
      <p:sp>
        <p:nvSpPr>
          <p:cNvPr id="7" name="AutoShape 7"/>
          <p:cNvSpPr/>
          <p:nvPr/>
        </p:nvSpPr>
        <p:spPr>
          <a:xfrm>
            <a:off x="1128765" y="4947084"/>
            <a:ext cx="3704287" cy="615553"/>
          </a:xfrm>
          <a:prstGeom prst="rect">
            <a:avLst/>
          </a:prstGeom>
          <a:noFill/>
          <a:ln/>
        </p:spPr>
      </p:sp>
      <p:sp>
        <p:nvSpPr>
          <p:cNvPr id="8" name="TextBox 8"/>
          <p:cNvSpPr txBox="1"/>
          <p:nvPr/>
        </p:nvSpPr>
        <p:spPr>
          <a:xfrm>
            <a:off x="7320605" y="2091596"/>
            <a:ext cx="3394996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设置立方体参数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320605" y="2542321"/>
            <a:ext cx="3333750" cy="138901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在“Box”参数设置中，设置立方体的宽度、高度和深度。例如，可以将宽度设置为10米，高度设置为10米，深度设置为10米。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892444" y="4404095"/>
            <a:ext cx="3394996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将材质球应用到立方体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892444" y="4894429"/>
            <a:ext cx="3333750" cy="1389019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在“对象属性”窗口中，选择“材质”选项卡，然后从材质球列表中选择刚刚指定的材质球。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68631" y="3834957"/>
            <a:ext cx="3394996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添加材质球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29877" y="4358806"/>
            <a:ext cx="3333750" cy="138901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在“材质编辑器”中，选择一个空的材质球，然后为它指定一个漫反射颜色。例如，可以将颜色设置为白色。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49313" y="1460601"/>
            <a:ext cx="3394996" cy="490334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选择立方体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10558" y="1911327"/>
            <a:ext cx="3333750" cy="1389019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在3D MAX中，选择“创建”选项卡，然后点击“几何体”按钮，选择“Box”（立方体）。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制作立方体并添加材质贴图</a:t>
            </a:r>
          </a:p>
        </p:txBody>
      </p:sp>
      <p:sp>
        <p:nvSpPr>
          <p:cNvPr id="17" name="AutoShape 17"/>
          <p:cNvSpPr/>
          <p:nvPr/>
        </p:nvSpPr>
        <p:spPr>
          <a:xfrm>
            <a:off x="4429903" y="1939275"/>
            <a:ext cx="867618" cy="867618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Freeform 18"/>
          <p:cNvSpPr/>
          <p:nvPr/>
        </p:nvSpPr>
        <p:spPr>
          <a:xfrm>
            <a:off x="4597511" y="2106883"/>
            <a:ext cx="532402" cy="532402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304800"/>
                </a:moveTo>
                <a:cubicBezTo>
                  <a:pt x="68228" y="304800"/>
                  <a:pt x="0" y="236572"/>
                  <a:pt x="0" y="152400"/>
                </a:cubicBezTo>
                <a:cubicBezTo>
                  <a:pt x="0" y="68228"/>
                  <a:pt x="68228" y="0"/>
                  <a:pt x="152400" y="0"/>
                </a:cubicBezTo>
                <a:lnTo>
                  <a:pt x="152400" y="0"/>
                </a:lnTo>
                <a:cubicBezTo>
                  <a:pt x="236572" y="0"/>
                  <a:pt x="304800" y="68228"/>
                  <a:pt x="304800" y="152400"/>
                </a:cubicBezTo>
                <a:cubicBezTo>
                  <a:pt x="304800" y="236572"/>
                  <a:pt x="236572" y="304800"/>
                  <a:pt x="152400" y="304800"/>
                </a:cubicBezTo>
                <a:lnTo>
                  <a:pt x="152400" y="304800"/>
                </a:lnTo>
                <a:close/>
                <a:moveTo>
                  <a:pt x="167640" y="228600"/>
                </a:moveTo>
                <a:lnTo>
                  <a:pt x="182880" y="228600"/>
                </a:lnTo>
                <a:cubicBezTo>
                  <a:pt x="208131" y="228600"/>
                  <a:pt x="228600" y="208131"/>
                  <a:pt x="228600" y="182880"/>
                </a:cubicBezTo>
                <a:cubicBezTo>
                  <a:pt x="228600" y="157629"/>
                  <a:pt x="208131" y="137160"/>
                  <a:pt x="182880" y="137160"/>
                </a:cubicBezTo>
                <a:lnTo>
                  <a:pt x="182880" y="137160"/>
                </a:lnTo>
                <a:lnTo>
                  <a:pt x="121768" y="137160"/>
                </a:lnTo>
                <a:cubicBezTo>
                  <a:pt x="113348" y="137160"/>
                  <a:pt x="106528" y="130340"/>
                  <a:pt x="106528" y="121920"/>
                </a:cubicBezTo>
                <a:cubicBezTo>
                  <a:pt x="106528" y="113500"/>
                  <a:pt x="113348" y="106680"/>
                  <a:pt x="121768" y="106680"/>
                </a:cubicBezTo>
                <a:lnTo>
                  <a:pt x="121768" y="106680"/>
                </a:lnTo>
                <a:lnTo>
                  <a:pt x="213360" y="106680"/>
                </a:lnTo>
                <a:lnTo>
                  <a:pt x="213360" y="76200"/>
                </a:lnTo>
                <a:lnTo>
                  <a:pt x="167640" y="76200"/>
                </a:lnTo>
                <a:lnTo>
                  <a:pt x="167640" y="45720"/>
                </a:lnTo>
                <a:lnTo>
                  <a:pt x="137160" y="45720"/>
                </a:lnTo>
                <a:lnTo>
                  <a:pt x="137160" y="76200"/>
                </a:lnTo>
                <a:lnTo>
                  <a:pt x="121920" y="76200"/>
                </a:lnTo>
                <a:cubicBezTo>
                  <a:pt x="96669" y="76200"/>
                  <a:pt x="76200" y="96669"/>
                  <a:pt x="76200" y="121920"/>
                </a:cubicBezTo>
                <a:cubicBezTo>
                  <a:pt x="76200" y="147171"/>
                  <a:pt x="96669" y="167640"/>
                  <a:pt x="121920" y="167640"/>
                </a:cubicBezTo>
                <a:lnTo>
                  <a:pt x="121920" y="167640"/>
                </a:lnTo>
                <a:lnTo>
                  <a:pt x="182880" y="167640"/>
                </a:lnTo>
                <a:cubicBezTo>
                  <a:pt x="191300" y="167640"/>
                  <a:pt x="198120" y="174460"/>
                  <a:pt x="198120" y="182880"/>
                </a:cubicBezTo>
                <a:cubicBezTo>
                  <a:pt x="198120" y="191300"/>
                  <a:pt x="191300" y="198120"/>
                  <a:pt x="182880" y="198120"/>
                </a:cubicBezTo>
                <a:lnTo>
                  <a:pt x="182880" y="198120"/>
                </a:lnTo>
                <a:lnTo>
                  <a:pt x="91440" y="198120"/>
                </a:lnTo>
                <a:lnTo>
                  <a:pt x="91440" y="228600"/>
                </a:lnTo>
                <a:lnTo>
                  <a:pt x="137160" y="228600"/>
                </a:lnTo>
                <a:lnTo>
                  <a:pt x="137160" y="259080"/>
                </a:lnTo>
                <a:lnTo>
                  <a:pt x="167640" y="259080"/>
                </a:lnTo>
                <a:lnTo>
                  <a:pt x="167640" y="2286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9" name="AutoShape 19"/>
          <p:cNvSpPr/>
          <p:nvPr/>
        </p:nvSpPr>
        <p:spPr>
          <a:xfrm>
            <a:off x="4978680" y="4387218"/>
            <a:ext cx="867618" cy="867618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20" name="Freeform 20"/>
          <p:cNvSpPr/>
          <p:nvPr/>
        </p:nvSpPr>
        <p:spPr>
          <a:xfrm>
            <a:off x="5200515" y="4618384"/>
            <a:ext cx="423950" cy="42395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60960" y="167640"/>
                </a:moveTo>
                <a:lnTo>
                  <a:pt x="30480" y="167640"/>
                </a:lnTo>
                <a:cubicBezTo>
                  <a:pt x="13649" y="167640"/>
                  <a:pt x="0" y="153991"/>
                  <a:pt x="0" y="137160"/>
                </a:cubicBezTo>
                <a:lnTo>
                  <a:pt x="0" y="137160"/>
                </a:lnTo>
                <a:lnTo>
                  <a:pt x="0" y="76200"/>
                </a:lnTo>
                <a:cubicBezTo>
                  <a:pt x="0" y="59436"/>
                  <a:pt x="13716" y="45720"/>
                  <a:pt x="30480" y="45720"/>
                </a:cubicBezTo>
                <a:lnTo>
                  <a:pt x="60960" y="45720"/>
                </a:lnTo>
                <a:lnTo>
                  <a:pt x="60960" y="15240"/>
                </a:lnTo>
                <a:lnTo>
                  <a:pt x="274320" y="15240"/>
                </a:lnTo>
                <a:lnTo>
                  <a:pt x="274320" y="167640"/>
                </a:lnTo>
                <a:cubicBezTo>
                  <a:pt x="274320" y="201311"/>
                  <a:pt x="247031" y="228600"/>
                  <a:pt x="213360" y="228600"/>
                </a:cubicBezTo>
                <a:lnTo>
                  <a:pt x="213360" y="228600"/>
                </a:lnTo>
                <a:lnTo>
                  <a:pt x="121920" y="228600"/>
                </a:lnTo>
                <a:cubicBezTo>
                  <a:pt x="88249" y="228600"/>
                  <a:pt x="60960" y="201311"/>
                  <a:pt x="60960" y="167640"/>
                </a:cubicBezTo>
                <a:lnTo>
                  <a:pt x="60960" y="167640"/>
                </a:lnTo>
                <a:close/>
                <a:moveTo>
                  <a:pt x="60960" y="137160"/>
                </a:moveTo>
                <a:lnTo>
                  <a:pt x="60960" y="76200"/>
                </a:lnTo>
                <a:lnTo>
                  <a:pt x="30480" y="76200"/>
                </a:lnTo>
                <a:lnTo>
                  <a:pt x="30480" y="137160"/>
                </a:lnTo>
                <a:lnTo>
                  <a:pt x="60960" y="137160"/>
                </a:lnTo>
                <a:close/>
                <a:moveTo>
                  <a:pt x="30480" y="259080"/>
                </a:moveTo>
                <a:lnTo>
                  <a:pt x="30480" y="243840"/>
                </a:lnTo>
                <a:lnTo>
                  <a:pt x="304800" y="243840"/>
                </a:lnTo>
                <a:lnTo>
                  <a:pt x="304800" y="259080"/>
                </a:lnTo>
                <a:lnTo>
                  <a:pt x="243840" y="289560"/>
                </a:lnTo>
                <a:lnTo>
                  <a:pt x="91440" y="289560"/>
                </a:lnTo>
                <a:lnTo>
                  <a:pt x="30480" y="25908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21" name="AutoShape 21"/>
          <p:cNvSpPr/>
          <p:nvPr/>
        </p:nvSpPr>
        <p:spPr>
          <a:xfrm>
            <a:off x="6082921" y="2566927"/>
            <a:ext cx="867618" cy="867618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22" name="AutoShape 22"/>
          <p:cNvSpPr/>
          <p:nvPr/>
        </p:nvSpPr>
        <p:spPr>
          <a:xfrm>
            <a:off x="6631699" y="4937882"/>
            <a:ext cx="867618" cy="867618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23" name="Freeform 23"/>
          <p:cNvSpPr/>
          <p:nvPr/>
        </p:nvSpPr>
        <p:spPr>
          <a:xfrm>
            <a:off x="6280943" y="2797200"/>
            <a:ext cx="471575" cy="471575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800" y="79486"/>
                </a:moveTo>
                <a:cubicBezTo>
                  <a:pt x="152800" y="79486"/>
                  <a:pt x="133750" y="38891"/>
                  <a:pt x="90888" y="38891"/>
                </a:cubicBezTo>
                <a:cubicBezTo>
                  <a:pt x="44053" y="38891"/>
                  <a:pt x="19450" y="78581"/>
                  <a:pt x="19450" y="118262"/>
                </a:cubicBezTo>
                <a:cubicBezTo>
                  <a:pt x="19450" y="184147"/>
                  <a:pt x="152800" y="265900"/>
                  <a:pt x="152800" y="265900"/>
                </a:cubicBezTo>
                <a:cubicBezTo>
                  <a:pt x="152800" y="265900"/>
                  <a:pt x="285350" y="184937"/>
                  <a:pt x="285350" y="118262"/>
                </a:cubicBezTo>
                <a:cubicBezTo>
                  <a:pt x="285350" y="77781"/>
                  <a:pt x="259956" y="38891"/>
                  <a:pt x="214713" y="38891"/>
                </a:cubicBezTo>
                <a:cubicBezTo>
                  <a:pt x="169469" y="38891"/>
                  <a:pt x="152800" y="79486"/>
                  <a:pt x="152800" y="79486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24" name="Freeform 24"/>
          <p:cNvSpPr/>
          <p:nvPr/>
        </p:nvSpPr>
        <p:spPr>
          <a:xfrm>
            <a:off x="6859716" y="5179724"/>
            <a:ext cx="411583" cy="38393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67640" y="0"/>
                </a:moveTo>
                <a:lnTo>
                  <a:pt x="182880" y="0"/>
                </a:lnTo>
                <a:lnTo>
                  <a:pt x="182880" y="45720"/>
                </a:lnTo>
                <a:lnTo>
                  <a:pt x="228600" y="152400"/>
                </a:lnTo>
                <a:lnTo>
                  <a:pt x="228600" y="274320"/>
                </a:lnTo>
                <a:cubicBezTo>
                  <a:pt x="228600" y="291151"/>
                  <a:pt x="214951" y="304800"/>
                  <a:pt x="198120" y="304800"/>
                </a:cubicBezTo>
                <a:lnTo>
                  <a:pt x="198120" y="304800"/>
                </a:lnTo>
                <a:lnTo>
                  <a:pt x="76200" y="304800"/>
                </a:lnTo>
                <a:cubicBezTo>
                  <a:pt x="59436" y="304800"/>
                  <a:pt x="40996" y="291998"/>
                  <a:pt x="35052" y="276149"/>
                </a:cubicBezTo>
                <a:lnTo>
                  <a:pt x="0" y="182880"/>
                </a:lnTo>
                <a:lnTo>
                  <a:pt x="0" y="152400"/>
                </a:lnTo>
                <a:cubicBezTo>
                  <a:pt x="0" y="135569"/>
                  <a:pt x="13649" y="121920"/>
                  <a:pt x="30480" y="121920"/>
                </a:cubicBezTo>
                <a:lnTo>
                  <a:pt x="30480" y="121920"/>
                </a:lnTo>
                <a:lnTo>
                  <a:pt x="137160" y="121920"/>
                </a:lnTo>
                <a:lnTo>
                  <a:pt x="137160" y="30480"/>
                </a:lnTo>
                <a:cubicBezTo>
                  <a:pt x="137160" y="13649"/>
                  <a:pt x="150809" y="0"/>
                  <a:pt x="167640" y="0"/>
                </a:cubicBezTo>
                <a:lnTo>
                  <a:pt x="167640" y="0"/>
                </a:lnTo>
                <a:close/>
                <a:moveTo>
                  <a:pt x="259080" y="152400"/>
                </a:moveTo>
                <a:lnTo>
                  <a:pt x="304800" y="152400"/>
                </a:lnTo>
                <a:lnTo>
                  <a:pt x="304800" y="304800"/>
                </a:lnTo>
                <a:lnTo>
                  <a:pt x="259080" y="304800"/>
                </a:lnTo>
                <a:lnTo>
                  <a:pt x="259080" y="1524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将材质球应用到球体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在“对象属性”窗口中，选择“材质”选项卡，然后从材质球列表中选择刚刚指定的材质球。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选择球体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在3D MAX中，选择“创建”选项卡，然后点击“几何体”按钮，选择“Sphere”（球体）。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设置球体参数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在“Sphere”参数设置中，设置球体的半径。例如，可以将半径设置为5米。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制作球体并添加材质与贴图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614613" y="3911082"/>
            <a:ext cx="6962775" cy="5143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1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感谢您的观看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376488" y="2533942"/>
            <a:ext cx="7439025" cy="126682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spAutoFit/>
          </a:bodyPr>
          <a:lstStyle/>
          <a:p>
            <a:pPr algn="ctr">
              <a:lnSpc>
                <a:spcPct val="56000"/>
              </a:lnSpc>
            </a:pPr>
            <a:r>
              <a:rPr lang="en-US" sz="90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THANKS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FFFFFF"/>
      </a:dk1>
      <a:lt1>
        <a:srgbClr val="01121A"/>
      </a:lt1>
      <a:dk2>
        <a:srgbClr val="FFFFFF"/>
      </a:dk2>
      <a:lt2>
        <a:srgbClr val="014140"/>
      </a:lt2>
      <a:accent1>
        <a:srgbClr val="00B796"/>
      </a:accent1>
      <a:accent2>
        <a:srgbClr val="00B796"/>
      </a:accent2>
      <a:accent3>
        <a:srgbClr val="00A688"/>
      </a:accent3>
      <a:accent4>
        <a:srgbClr val="00A69C"/>
      </a:accent4>
      <a:accent5>
        <a:srgbClr val="00C3B7"/>
      </a:accent5>
      <a:accent6>
        <a:srgbClr val="00A59B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1351</Words>
  <Application>Microsoft Office PowerPoint</Application>
  <PresentationFormat>宽屏</PresentationFormat>
  <Paragraphs>268</Paragraphs>
  <Slides>44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48" baseType="lpstr">
      <vt:lpstr>Microsoft Yahei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Administrator</cp:lastModifiedBy>
  <cp:revision>2</cp:revision>
  <dcterms:created xsi:type="dcterms:W3CDTF">2006-08-16T00:00:00Z</dcterms:created>
  <dcterms:modified xsi:type="dcterms:W3CDTF">2024-09-08T10:44:58Z</dcterms:modified>
</cp:coreProperties>
</file>