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3" r:id="rId3"/>
  </p:sldMasterIdLst>
  <p:notesMasterIdLst>
    <p:notesMasterId r:id="rId5"/>
  </p:notesMasterIdLst>
  <p:sldIdLst>
    <p:sldId id="773" r:id="rId4"/>
    <p:sldId id="316" r:id="rId6"/>
    <p:sldId id="957" r:id="rId7"/>
    <p:sldId id="958" r:id="rId8"/>
    <p:sldId id="959" r:id="rId9"/>
    <p:sldId id="960" r:id="rId10"/>
    <p:sldId id="961" r:id="rId11"/>
    <p:sldId id="962" r:id="rId12"/>
    <p:sldId id="963" r:id="rId13"/>
    <p:sldId id="964" r:id="rId14"/>
    <p:sldId id="965" r:id="rId15"/>
    <p:sldId id="966" r:id="rId16"/>
    <p:sldId id="967" r:id="rId17"/>
    <p:sldId id="968" r:id="rId18"/>
    <p:sldId id="969" r:id="rId19"/>
    <p:sldId id="970" r:id="rId20"/>
    <p:sldId id="971" r:id="rId21"/>
    <p:sldId id="972" r:id="rId22"/>
    <p:sldId id="973" r:id="rId23"/>
    <p:sldId id="974" r:id="rId24"/>
    <p:sldId id="975" r:id="rId25"/>
    <p:sldId id="976" r:id="rId26"/>
    <p:sldId id="977" r:id="rId27"/>
    <p:sldId id="978" r:id="rId28"/>
    <p:sldId id="979" r:id="rId29"/>
    <p:sldId id="980" r:id="rId30"/>
    <p:sldId id="981" r:id="rId31"/>
    <p:sldId id="982" r:id="rId32"/>
    <p:sldId id="983" r:id="rId33"/>
    <p:sldId id="984" r:id="rId34"/>
    <p:sldId id="985" r:id="rId35"/>
    <p:sldId id="986" r:id="rId36"/>
    <p:sldId id="987" r:id="rId37"/>
    <p:sldId id="988" r:id="rId38"/>
    <p:sldId id="989" r:id="rId39"/>
    <p:sldId id="990" r:id="rId40"/>
    <p:sldId id="991" r:id="rId41"/>
    <p:sldId id="992" r:id="rId42"/>
    <p:sldId id="993" r:id="rId43"/>
    <p:sldId id="994" r:id="rId44"/>
    <p:sldId id="995" r:id="rId45"/>
    <p:sldId id="996" r:id="rId46"/>
    <p:sldId id="997" r:id="rId47"/>
    <p:sldId id="998" r:id="rId48"/>
    <p:sldId id="999" r:id="rId49"/>
    <p:sldId id="1000" r:id="rId50"/>
    <p:sldId id="1001" r:id="rId51"/>
    <p:sldId id="1002" r:id="rId52"/>
    <p:sldId id="1003" r:id="rId53"/>
    <p:sldId id="1004" r:id="rId54"/>
    <p:sldId id="1005" r:id="rId55"/>
    <p:sldId id="1006" r:id="rId56"/>
    <p:sldId id="1007" r:id="rId57"/>
    <p:sldId id="1008" r:id="rId58"/>
    <p:sldId id="1009" r:id="rId59"/>
    <p:sldId id="1010" r:id="rId60"/>
    <p:sldId id="1011" r:id="rId61"/>
    <p:sldId id="1012" r:id="rId62"/>
    <p:sldId id="1013" r:id="rId63"/>
    <p:sldId id="1014" r:id="rId64"/>
    <p:sldId id="823" r:id="rId65"/>
    <p:sldId id="824" r:id="rId66"/>
    <p:sldId id="825" r:id="rId67"/>
    <p:sldId id="826" r:id="rId68"/>
    <p:sldId id="827" r:id="rId69"/>
    <p:sldId id="828" r:id="rId70"/>
    <p:sldId id="829" r:id="rId71"/>
    <p:sldId id="830" r:id="rId72"/>
    <p:sldId id="831" r:id="rId73"/>
    <p:sldId id="832" r:id="rId74"/>
    <p:sldId id="833" r:id="rId75"/>
    <p:sldId id="834" r:id="rId76"/>
    <p:sldId id="835" r:id="rId77"/>
    <p:sldId id="836" r:id="rId78"/>
    <p:sldId id="837" r:id="rId79"/>
    <p:sldId id="838" r:id="rId80"/>
    <p:sldId id="839" r:id="rId81"/>
    <p:sldId id="840" r:id="rId82"/>
    <p:sldId id="841" r:id="rId83"/>
    <p:sldId id="842" r:id="rId84"/>
    <p:sldId id="843" r:id="rId85"/>
    <p:sldId id="844" r:id="rId86"/>
    <p:sldId id="845" r:id="rId87"/>
    <p:sldId id="846" r:id="rId88"/>
    <p:sldId id="847" r:id="rId89"/>
    <p:sldId id="848" r:id="rId90"/>
    <p:sldId id="849" r:id="rId91"/>
    <p:sldId id="850" r:id="rId92"/>
    <p:sldId id="851" r:id="rId93"/>
    <p:sldId id="852" r:id="rId94"/>
    <p:sldId id="853" r:id="rId95"/>
    <p:sldId id="854" r:id="rId96"/>
    <p:sldId id="855" r:id="rId97"/>
    <p:sldId id="856" r:id="rId98"/>
    <p:sldId id="857" r:id="rId99"/>
    <p:sldId id="858" r:id="rId100"/>
    <p:sldId id="859" r:id="rId101"/>
    <p:sldId id="860" r:id="rId102"/>
    <p:sldId id="861" r:id="rId103"/>
    <p:sldId id="862" r:id="rId104"/>
    <p:sldId id="863" r:id="rId105"/>
    <p:sldId id="864" r:id="rId106"/>
    <p:sldId id="865" r:id="rId107"/>
    <p:sldId id="866" r:id="rId108"/>
    <p:sldId id="867" r:id="rId109"/>
    <p:sldId id="868" r:id="rId110"/>
    <p:sldId id="869" r:id="rId111"/>
    <p:sldId id="870" r:id="rId112"/>
    <p:sldId id="871" r:id="rId113"/>
    <p:sldId id="503" r:id="rId114"/>
    <p:sldId id="872" r:id="rId115"/>
    <p:sldId id="873" r:id="rId116"/>
    <p:sldId id="874" r:id="rId117"/>
    <p:sldId id="875" r:id="rId118"/>
    <p:sldId id="876" r:id="rId119"/>
    <p:sldId id="877" r:id="rId120"/>
    <p:sldId id="878" r:id="rId121"/>
    <p:sldId id="879" r:id="rId122"/>
    <p:sldId id="880" r:id="rId123"/>
    <p:sldId id="881" r:id="rId124"/>
    <p:sldId id="882" r:id="rId125"/>
    <p:sldId id="883" r:id="rId126"/>
    <p:sldId id="884" r:id="rId127"/>
    <p:sldId id="885" r:id="rId128"/>
    <p:sldId id="886" r:id="rId129"/>
    <p:sldId id="887" r:id="rId130"/>
    <p:sldId id="888" r:id="rId131"/>
    <p:sldId id="889" r:id="rId132"/>
    <p:sldId id="890" r:id="rId133"/>
    <p:sldId id="891" r:id="rId134"/>
    <p:sldId id="892" r:id="rId135"/>
    <p:sldId id="893" r:id="rId136"/>
    <p:sldId id="894" r:id="rId137"/>
    <p:sldId id="895" r:id="rId138"/>
    <p:sldId id="896" r:id="rId139"/>
    <p:sldId id="897" r:id="rId140"/>
    <p:sldId id="898" r:id="rId141"/>
    <p:sldId id="899" r:id="rId142"/>
    <p:sldId id="900" r:id="rId143"/>
    <p:sldId id="901" r:id="rId144"/>
    <p:sldId id="902" r:id="rId145"/>
    <p:sldId id="903" r:id="rId146"/>
    <p:sldId id="904" r:id="rId147"/>
    <p:sldId id="905" r:id="rId148"/>
    <p:sldId id="906" r:id="rId149"/>
    <p:sldId id="907" r:id="rId150"/>
    <p:sldId id="908" r:id="rId151"/>
    <p:sldId id="909" r:id="rId152"/>
    <p:sldId id="910" r:id="rId153"/>
    <p:sldId id="911" r:id="rId154"/>
    <p:sldId id="510" r:id="rId155"/>
    <p:sldId id="912" r:id="rId156"/>
    <p:sldId id="913" r:id="rId157"/>
    <p:sldId id="914" r:id="rId158"/>
    <p:sldId id="915" r:id="rId159"/>
    <p:sldId id="916" r:id="rId160"/>
    <p:sldId id="917" r:id="rId161"/>
    <p:sldId id="918" r:id="rId162"/>
    <p:sldId id="919" r:id="rId163"/>
    <p:sldId id="920" r:id="rId164"/>
    <p:sldId id="921" r:id="rId165"/>
    <p:sldId id="922" r:id="rId166"/>
    <p:sldId id="923" r:id="rId167"/>
    <p:sldId id="924" r:id="rId168"/>
    <p:sldId id="925" r:id="rId169"/>
    <p:sldId id="926" r:id="rId170"/>
    <p:sldId id="927" r:id="rId171"/>
    <p:sldId id="928" r:id="rId172"/>
    <p:sldId id="929" r:id="rId173"/>
    <p:sldId id="930" r:id="rId174"/>
    <p:sldId id="931" r:id="rId175"/>
    <p:sldId id="932" r:id="rId176"/>
    <p:sldId id="933" r:id="rId177"/>
    <p:sldId id="934" r:id="rId178"/>
    <p:sldId id="935" r:id="rId179"/>
    <p:sldId id="936" r:id="rId180"/>
    <p:sldId id="937" r:id="rId181"/>
    <p:sldId id="938" r:id="rId182"/>
    <p:sldId id="939" r:id="rId183"/>
    <p:sldId id="940" r:id="rId184"/>
    <p:sldId id="941" r:id="rId185"/>
    <p:sldId id="942" r:id="rId186"/>
    <p:sldId id="943" r:id="rId187"/>
    <p:sldId id="944" r:id="rId188"/>
    <p:sldId id="945" r:id="rId189"/>
    <p:sldId id="946" r:id="rId190"/>
    <p:sldId id="947" r:id="rId191"/>
    <p:sldId id="948" r:id="rId192"/>
    <p:sldId id="949" r:id="rId193"/>
    <p:sldId id="950" r:id="rId194"/>
    <p:sldId id="951" r:id="rId195"/>
    <p:sldId id="952" r:id="rId196"/>
    <p:sldId id="953" r:id="rId197"/>
    <p:sldId id="954" r:id="rId198"/>
    <p:sldId id="955" r:id="rId199"/>
    <p:sldId id="956" r:id="rId200"/>
    <p:sldId id="1015" r:id="rId201"/>
    <p:sldId id="1016" r:id="rId202"/>
    <p:sldId id="1017" r:id="rId203"/>
    <p:sldId id="1018" r:id="rId204"/>
    <p:sldId id="1019" r:id="rId205"/>
    <p:sldId id="1020" r:id="rId206"/>
    <p:sldId id="1021" r:id="rId207"/>
    <p:sldId id="1022" r:id="rId208"/>
    <p:sldId id="1023" r:id="rId209"/>
    <p:sldId id="1024" r:id="rId210"/>
    <p:sldId id="1025" r:id="rId211"/>
    <p:sldId id="1026" r:id="rId212"/>
    <p:sldId id="1027" r:id="rId213"/>
    <p:sldId id="1028" r:id="rId214"/>
    <p:sldId id="1029" r:id="rId215"/>
    <p:sldId id="1030" r:id="rId216"/>
    <p:sldId id="1031" r:id="rId217"/>
    <p:sldId id="1032" r:id="rId218"/>
    <p:sldId id="1033" r:id="rId219"/>
    <p:sldId id="1034" r:id="rId220"/>
    <p:sldId id="1035" r:id="rId221"/>
    <p:sldId id="1036" r:id="rId222"/>
    <p:sldId id="1037" r:id="rId223"/>
    <p:sldId id="1038" r:id="rId224"/>
    <p:sldId id="1039" r:id="rId225"/>
    <p:sldId id="1040" r:id="rId226"/>
    <p:sldId id="1041" r:id="rId227"/>
    <p:sldId id="1042" r:id="rId228"/>
    <p:sldId id="1043" r:id="rId229"/>
    <p:sldId id="1044" r:id="rId230"/>
    <p:sldId id="1045" r:id="rId231"/>
    <p:sldId id="1046" r:id="rId232"/>
    <p:sldId id="1047" r:id="rId233"/>
    <p:sldId id="1048" r:id="rId234"/>
    <p:sldId id="1049" r:id="rId235"/>
    <p:sldId id="1050" r:id="rId236"/>
    <p:sldId id="1051" r:id="rId237"/>
    <p:sldId id="1052" r:id="rId238"/>
    <p:sldId id="1053" r:id="rId239"/>
    <p:sldId id="1054" r:id="rId240"/>
    <p:sldId id="1055" r:id="rId241"/>
    <p:sldId id="1056" r:id="rId242"/>
    <p:sldId id="1057" r:id="rId243"/>
    <p:sldId id="1058" r:id="rId244"/>
    <p:sldId id="1059" r:id="rId245"/>
    <p:sldId id="1060" r:id="rId246"/>
    <p:sldId id="1061" r:id="rId247"/>
    <p:sldId id="1062" r:id="rId248"/>
    <p:sldId id="1063" r:id="rId249"/>
    <p:sldId id="1064" r:id="rId250"/>
    <p:sldId id="1065" r:id="rId251"/>
    <p:sldId id="1066" r:id="rId252"/>
    <p:sldId id="1067" r:id="rId253"/>
    <p:sldId id="1068" r:id="rId254"/>
    <p:sldId id="1069" r:id="rId255"/>
    <p:sldId id="1070" r:id="rId256"/>
    <p:sldId id="1071" r:id="rId257"/>
    <p:sldId id="1072" r:id="rId258"/>
    <p:sldId id="1073" r:id="rId259"/>
    <p:sldId id="1074" r:id="rId260"/>
    <p:sldId id="1075" r:id="rId261"/>
    <p:sldId id="1076" r:id="rId262"/>
    <p:sldId id="1077" r:id="rId263"/>
    <p:sldId id="1078" r:id="rId264"/>
    <p:sldId id="1079" r:id="rId265"/>
    <p:sldId id="1080" r:id="rId266"/>
    <p:sldId id="1081" r:id="rId267"/>
    <p:sldId id="1082" r:id="rId268"/>
    <p:sldId id="1083" r:id="rId269"/>
    <p:sldId id="1084" r:id="rId270"/>
    <p:sldId id="1085" r:id="rId271"/>
    <p:sldId id="1086" r:id="rId272"/>
    <p:sldId id="1087" r:id="rId273"/>
    <p:sldId id="1088" r:id="rId274"/>
    <p:sldId id="1089" r:id="rId275"/>
    <p:sldId id="1090" r:id="rId276"/>
    <p:sldId id="1091" r:id="rId277"/>
    <p:sldId id="1092" r:id="rId278"/>
    <p:sldId id="1093" r:id="rId279"/>
    <p:sldId id="1094" r:id="rId280"/>
    <p:sldId id="1095" r:id="rId281"/>
    <p:sldId id="1096" r:id="rId282"/>
    <p:sldId id="1097" r:id="rId283"/>
    <p:sldId id="1098" r:id="rId284"/>
    <p:sldId id="1099" r:id="rId285"/>
    <p:sldId id="1100" r:id="rId286"/>
    <p:sldId id="1101" r:id="rId287"/>
    <p:sldId id="1102" r:id="rId288"/>
    <p:sldId id="1103" r:id="rId289"/>
    <p:sldId id="1104" r:id="rId290"/>
    <p:sldId id="1105" r:id="rId291"/>
    <p:sldId id="1106" r:id="rId292"/>
    <p:sldId id="1107" r:id="rId293"/>
    <p:sldId id="1108" r:id="rId294"/>
    <p:sldId id="1109" r:id="rId295"/>
    <p:sldId id="1110" r:id="rId296"/>
    <p:sldId id="1111" r:id="rId297"/>
    <p:sldId id="1112" r:id="rId298"/>
    <p:sldId id="1113" r:id="rId299"/>
    <p:sldId id="1114" r:id="rId300"/>
    <p:sldId id="1115" r:id="rId301"/>
    <p:sldId id="1116" r:id="rId302"/>
    <p:sldId id="1117" r:id="rId303"/>
    <p:sldId id="1118" r:id="rId304"/>
    <p:sldId id="1119" r:id="rId305"/>
    <p:sldId id="1120" r:id="rId306"/>
    <p:sldId id="1121" r:id="rId307"/>
    <p:sldId id="1122" r:id="rId308"/>
    <p:sldId id="1123" r:id="rId309"/>
    <p:sldId id="1124" r:id="rId310"/>
    <p:sldId id="1125" r:id="rId311"/>
    <p:sldId id="1126" r:id="rId312"/>
    <p:sldId id="1127" r:id="rId313"/>
    <p:sldId id="1128" r:id="rId314"/>
    <p:sldId id="1129" r:id="rId315"/>
    <p:sldId id="1130" r:id="rId316"/>
    <p:sldId id="1131" r:id="rId317"/>
    <p:sldId id="1132" r:id="rId318"/>
    <p:sldId id="1133" r:id="rId319"/>
    <p:sldId id="1134" r:id="rId320"/>
    <p:sldId id="1135" r:id="rId321"/>
    <p:sldId id="1136" r:id="rId322"/>
    <p:sldId id="1137" r:id="rId323"/>
    <p:sldId id="1138" r:id="rId324"/>
    <p:sldId id="1139" r:id="rId325"/>
    <p:sldId id="1140" r:id="rId326"/>
    <p:sldId id="1141" r:id="rId327"/>
    <p:sldId id="1142" r:id="rId328"/>
    <p:sldId id="1143" r:id="rId329"/>
    <p:sldId id="1144" r:id="rId330"/>
    <p:sldId id="1145" r:id="rId331"/>
    <p:sldId id="1146" r:id="rId332"/>
    <p:sldId id="1147" r:id="rId333"/>
    <p:sldId id="1148" r:id="rId334"/>
    <p:sldId id="1149" r:id="rId335"/>
    <p:sldId id="1150" r:id="rId336"/>
    <p:sldId id="1151" r:id="rId337"/>
    <p:sldId id="1152" r:id="rId338"/>
    <p:sldId id="1153" r:id="rId339"/>
    <p:sldId id="1154" r:id="rId340"/>
    <p:sldId id="1155" r:id="rId341"/>
    <p:sldId id="1156" r:id="rId342"/>
    <p:sldId id="1157" r:id="rId343"/>
    <p:sldId id="1158" r:id="rId344"/>
    <p:sldId id="1159" r:id="rId345"/>
    <p:sldId id="1160" r:id="rId346"/>
    <p:sldId id="1161" r:id="rId347"/>
    <p:sldId id="1162" r:id="rId348"/>
    <p:sldId id="1163" r:id="rId349"/>
    <p:sldId id="1164" r:id="rId350"/>
    <p:sldId id="1165" r:id="rId351"/>
    <p:sldId id="1166" r:id="rId352"/>
    <p:sldId id="1167" r:id="rId353"/>
    <p:sldId id="1168" r:id="rId354"/>
    <p:sldId id="1169" r:id="rId355"/>
    <p:sldId id="1170" r:id="rId356"/>
    <p:sldId id="1171" r:id="rId357"/>
    <p:sldId id="1172" r:id="rId358"/>
    <p:sldId id="1173" r:id="rId359"/>
    <p:sldId id="1174" r:id="rId360"/>
    <p:sldId id="1175" r:id="rId361"/>
    <p:sldId id="1176" r:id="rId362"/>
    <p:sldId id="1177" r:id="rId363"/>
    <p:sldId id="1178" r:id="rId364"/>
    <p:sldId id="1179" r:id="rId365"/>
    <p:sldId id="1180" r:id="rId366"/>
    <p:sldId id="1181" r:id="rId367"/>
    <p:sldId id="1182" r:id="rId368"/>
    <p:sldId id="1183" r:id="rId369"/>
    <p:sldId id="1184" r:id="rId370"/>
    <p:sldId id="1185" r:id="rId371"/>
    <p:sldId id="1186" r:id="rId372"/>
    <p:sldId id="1187" r:id="rId373"/>
    <p:sldId id="1188" r:id="rId374"/>
    <p:sldId id="1189" r:id="rId375"/>
    <p:sldId id="1190" r:id="rId376"/>
    <p:sldId id="1191" r:id="rId377"/>
    <p:sldId id="1192" r:id="rId378"/>
    <p:sldId id="1193" r:id="rId379"/>
    <p:sldId id="1194" r:id="rId380"/>
    <p:sldId id="1195" r:id="rId381"/>
    <p:sldId id="1196" r:id="rId382"/>
    <p:sldId id="1197" r:id="rId383"/>
    <p:sldId id="1198" r:id="rId384"/>
    <p:sldId id="1199" r:id="rId385"/>
    <p:sldId id="1200" r:id="rId386"/>
    <p:sldId id="1201" r:id="rId387"/>
    <p:sldId id="1202" r:id="rId388"/>
    <p:sldId id="1203" r:id="rId389"/>
    <p:sldId id="1204" r:id="rId390"/>
    <p:sldId id="1205" r:id="rId391"/>
    <p:sldId id="1206" r:id="rId392"/>
    <p:sldId id="1207" r:id="rId393"/>
    <p:sldId id="1208" r:id="rId394"/>
    <p:sldId id="1209" r:id="rId395"/>
    <p:sldId id="1210" r:id="rId396"/>
    <p:sldId id="1211" r:id="rId397"/>
    <p:sldId id="1212" r:id="rId398"/>
    <p:sldId id="1213" r:id="rId399"/>
    <p:sldId id="1214" r:id="rId400"/>
    <p:sldId id="1215" r:id="rId401"/>
    <p:sldId id="605" r:id="rId402"/>
    <p:sldId id="606" r:id="rId403"/>
    <p:sldId id="607" r:id="rId404"/>
    <p:sldId id="608" r:id="rId405"/>
    <p:sldId id="609" r:id="rId406"/>
    <p:sldId id="610" r:id="rId407"/>
    <p:sldId id="611" r:id="rId408"/>
    <p:sldId id="612" r:id="rId409"/>
    <p:sldId id="613" r:id="rId410"/>
    <p:sldId id="614" r:id="rId411"/>
    <p:sldId id="615" r:id="rId412"/>
    <p:sldId id="616" r:id="rId413"/>
    <p:sldId id="617" r:id="rId414"/>
    <p:sldId id="618" r:id="rId415"/>
    <p:sldId id="619" r:id="rId416"/>
    <p:sldId id="620" r:id="rId417"/>
    <p:sldId id="736" r:id="rId418"/>
    <p:sldId id="737" r:id="rId419"/>
    <p:sldId id="738" r:id="rId420"/>
    <p:sldId id="739" r:id="rId421"/>
    <p:sldId id="740" r:id="rId422"/>
    <p:sldId id="741" r:id="rId423"/>
    <p:sldId id="742" r:id="rId424"/>
    <p:sldId id="743" r:id="rId425"/>
    <p:sldId id="744" r:id="rId426"/>
    <p:sldId id="630" r:id="rId427"/>
    <p:sldId id="745" r:id="rId428"/>
    <p:sldId id="746" r:id="rId429"/>
    <p:sldId id="747" r:id="rId430"/>
    <p:sldId id="748" r:id="rId431"/>
    <p:sldId id="749" r:id="rId432"/>
    <p:sldId id="750" r:id="rId433"/>
    <p:sldId id="751" r:id="rId434"/>
    <p:sldId id="752" r:id="rId435"/>
    <p:sldId id="753" r:id="rId436"/>
    <p:sldId id="754" r:id="rId437"/>
    <p:sldId id="755" r:id="rId438"/>
    <p:sldId id="756" r:id="rId439"/>
    <p:sldId id="757" r:id="rId440"/>
    <p:sldId id="758" r:id="rId441"/>
    <p:sldId id="759" r:id="rId442"/>
    <p:sldId id="760" r:id="rId443"/>
    <p:sldId id="761" r:id="rId444"/>
    <p:sldId id="762" r:id="rId445"/>
    <p:sldId id="571" r:id="rId446"/>
    <p:sldId id="763" r:id="rId447"/>
    <p:sldId id="764" r:id="rId448"/>
    <p:sldId id="765" r:id="rId449"/>
    <p:sldId id="652" r:id="rId450"/>
    <p:sldId id="653" r:id="rId451"/>
    <p:sldId id="654" r:id="rId452"/>
    <p:sldId id="766" r:id="rId453"/>
    <p:sldId id="767" r:id="rId454"/>
    <p:sldId id="768" r:id="rId455"/>
    <p:sldId id="769" r:id="rId456"/>
    <p:sldId id="770" r:id="rId457"/>
    <p:sldId id="317" r:id="rId458"/>
    <p:sldId id="451" r:id="rId459"/>
    <p:sldId id="698" r:id="rId460"/>
    <p:sldId id="699" r:id="rId461"/>
    <p:sldId id="700" r:id="rId462"/>
    <p:sldId id="701" r:id="rId463"/>
    <p:sldId id="528" r:id="rId464"/>
    <p:sldId id="527" r:id="rId465"/>
    <p:sldId id="529" r:id="rId466"/>
    <p:sldId id="530" r:id="rId467"/>
    <p:sldId id="531" r:id="rId468"/>
    <p:sldId id="532" r:id="rId469"/>
    <p:sldId id="453" r:id="rId470"/>
    <p:sldId id="536" r:id="rId471"/>
    <p:sldId id="625" r:id="rId472"/>
    <p:sldId id="535" r:id="rId473"/>
    <p:sldId id="538" r:id="rId474"/>
    <p:sldId id="539" r:id="rId475"/>
    <p:sldId id="537" r:id="rId476"/>
    <p:sldId id="626" r:id="rId477"/>
    <p:sldId id="680" r:id="rId478"/>
    <p:sldId id="533" r:id="rId479"/>
    <p:sldId id="540" r:id="rId480"/>
    <p:sldId id="541" r:id="rId481"/>
    <p:sldId id="542" r:id="rId482"/>
    <p:sldId id="681" r:id="rId483"/>
    <p:sldId id="543" r:id="rId484"/>
    <p:sldId id="544" r:id="rId485"/>
    <p:sldId id="627" r:id="rId486"/>
    <p:sldId id="545" r:id="rId487"/>
    <p:sldId id="682" r:id="rId488"/>
    <p:sldId id="546" r:id="rId489"/>
    <p:sldId id="547" r:id="rId490"/>
    <p:sldId id="548" r:id="rId491"/>
    <p:sldId id="628" r:id="rId492"/>
    <p:sldId id="549" r:id="rId493"/>
    <p:sldId id="683" r:id="rId494"/>
    <p:sldId id="684" r:id="rId495"/>
    <p:sldId id="550" r:id="rId496"/>
    <p:sldId id="685" r:id="rId497"/>
    <p:sldId id="551" r:id="rId498"/>
    <p:sldId id="686" r:id="rId499"/>
    <p:sldId id="552" r:id="rId500"/>
    <p:sldId id="553" r:id="rId501"/>
    <p:sldId id="687" r:id="rId502"/>
    <p:sldId id="554" r:id="rId503"/>
    <p:sldId id="688" r:id="rId504"/>
    <p:sldId id="556" r:id="rId505"/>
    <p:sldId id="772" r:id="rId506"/>
    <p:sldId id="555" r:id="rId507"/>
    <p:sldId id="629" r:id="rId508"/>
    <p:sldId id="557" r:id="rId509"/>
    <p:sldId id="560" r:id="rId510"/>
    <p:sldId id="561" r:id="rId511"/>
    <p:sldId id="621" r:id="rId512"/>
    <p:sldId id="622" r:id="rId513"/>
    <p:sldId id="689" r:id="rId514"/>
    <p:sldId id="690" r:id="rId515"/>
    <p:sldId id="623" r:id="rId516"/>
    <p:sldId id="624" r:id="rId517"/>
    <p:sldId id="702" r:id="rId518"/>
    <p:sldId id="631" r:id="rId519"/>
    <p:sldId id="691" r:id="rId520"/>
    <p:sldId id="632" r:id="rId521"/>
    <p:sldId id="633" r:id="rId522"/>
    <p:sldId id="635" r:id="rId523"/>
    <p:sldId id="636" r:id="rId524"/>
    <p:sldId id="637" r:id="rId525"/>
    <p:sldId id="638" r:id="rId526"/>
    <p:sldId id="639" r:id="rId527"/>
    <p:sldId id="634" r:id="rId528"/>
    <p:sldId id="640" r:id="rId529"/>
    <p:sldId id="643" r:id="rId530"/>
    <p:sldId id="692" r:id="rId531"/>
    <p:sldId id="641" r:id="rId532"/>
    <p:sldId id="642" r:id="rId533"/>
    <p:sldId id="644" r:id="rId534"/>
    <p:sldId id="645" r:id="rId535"/>
    <p:sldId id="647" r:id="rId536"/>
    <p:sldId id="648" r:id="rId537"/>
    <p:sldId id="649" r:id="rId538"/>
    <p:sldId id="646" r:id="rId539"/>
    <p:sldId id="650" r:id="rId540"/>
    <p:sldId id="651" r:id="rId541"/>
    <p:sldId id="693" r:id="rId542"/>
    <p:sldId id="655" r:id="rId543"/>
    <p:sldId id="656" r:id="rId544"/>
    <p:sldId id="659" r:id="rId545"/>
    <p:sldId id="694" r:id="rId546"/>
    <p:sldId id="657" r:id="rId547"/>
    <p:sldId id="658" r:id="rId548"/>
    <p:sldId id="695" r:id="rId549"/>
    <p:sldId id="660" r:id="rId550"/>
    <p:sldId id="665" r:id="rId551"/>
    <p:sldId id="696" r:id="rId552"/>
    <p:sldId id="666" r:id="rId553"/>
    <p:sldId id="667" r:id="rId554"/>
    <p:sldId id="668" r:id="rId555"/>
    <p:sldId id="669" r:id="rId556"/>
    <p:sldId id="670" r:id="rId557"/>
    <p:sldId id="671" r:id="rId558"/>
    <p:sldId id="771" r:id="rId559"/>
    <p:sldId id="672" r:id="rId560"/>
    <p:sldId id="673" r:id="rId561"/>
    <p:sldId id="674" r:id="rId562"/>
    <p:sldId id="675" r:id="rId563"/>
    <p:sldId id="697" r:id="rId564"/>
    <p:sldId id="676" r:id="rId565"/>
    <p:sldId id="677" r:id="rId566"/>
    <p:sldId id="678" r:id="rId567"/>
    <p:sldId id="679" r:id="rId56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短视频：策划+拍摄+制作+运营" id="{D7B62AD7-36CA-4523-BFAF-D8E7B498210D}">
          <p14:sldIdLst>
            <p14:sldId id="773"/>
            <p14:sldId id="316"/>
          </p14:sldIdLst>
        </p14:section>
        <p14:section name="第1章：理论基础：全面认识短视频行业与各主流平台" id="{84288302-1B34-4024-815B-077BED3356AF}">
          <p14:sldIdLst>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7"/>
            <p14:sldId id="998"/>
            <p14:sldId id="999"/>
            <p14:sldId id="1000"/>
            <p14:sldId id="1001"/>
            <p14:sldId id="1002"/>
            <p14:sldId id="1003"/>
            <p14:sldId id="1004"/>
            <p14:sldId id="1005"/>
            <p14:sldId id="1006"/>
            <p14:sldId id="1007"/>
            <p14:sldId id="1008"/>
            <p14:sldId id="1009"/>
            <p14:sldId id="1010"/>
            <p14:sldId id="1011"/>
            <p14:sldId id="1012"/>
            <p14:sldId id="1013"/>
            <p14:sldId id="1014"/>
          </p14:sldIdLst>
        </p14:section>
        <p14:section name="第2章 创意策划：搭建高效团队，创造精品内容" id="{2DEAA46D-71BE-4CAE-877F-66FEED4AD79E}">
          <p14:sldIdLst>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503"/>
          </p14:sldIdLst>
        </p14:section>
        <p14:section name="第3章 拍摄技巧：从0到1学会拍出高质量的短视频" id="{217A8A85-9148-43B4-AF39-6A9735C10E3B}">
          <p14:sldIdLst>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891"/>
            <p14:sldId id="892"/>
            <p14:sldId id="893"/>
            <p14:sldId id="894"/>
            <p14:sldId id="895"/>
            <p14:sldId id="896"/>
            <p14:sldId id="897"/>
            <p14:sldId id="898"/>
            <p14:sldId id="899"/>
            <p14:sldId id="900"/>
            <p14:sldId id="901"/>
            <p14:sldId id="902"/>
            <p14:sldId id="903"/>
            <p14:sldId id="904"/>
            <p14:sldId id="905"/>
            <p14:sldId id="906"/>
            <p14:sldId id="907"/>
            <p14:sldId id="908"/>
            <p14:sldId id="909"/>
            <p14:sldId id="910"/>
            <p14:sldId id="911"/>
            <p14:sldId id="510"/>
            <p14:sldId id="912"/>
            <p14:sldId id="913"/>
            <p14:sldId id="914"/>
            <p14:sldId id="915"/>
            <p14:sldId id="916"/>
            <p14:sldId id="917"/>
            <p14:sldId id="918"/>
            <p14:sldId id="919"/>
            <p14:sldId id="920"/>
            <p14:sldId id="921"/>
            <p14:sldId id="922"/>
            <p14:sldId id="923"/>
            <p14:sldId id="924"/>
            <p14:sldId id="925"/>
            <p14:sldId id="926"/>
            <p14:sldId id="927"/>
            <p14:sldId id="928"/>
            <p14:sldId id="929"/>
            <p14:sldId id="930"/>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Lst>
        </p14:section>
        <p14:section name="第4章 剪辑技巧：助力新手剪出“大片感”短视频" id="{D63166C4-FE62-48A6-A41D-732BD0CFDD4D}">
          <p14:sldIdLst>
            <p14:sldId id="1015"/>
            <p14:sldId id="1016"/>
            <p14:sldId id="1017"/>
            <p14:sldId id="1018"/>
            <p14:sldId id="1019"/>
            <p14:sldId id="1020"/>
            <p14:sldId id="1021"/>
            <p14:sldId id="1022"/>
            <p14:sldId id="1023"/>
            <p14:sldId id="1024"/>
            <p14:sldId id="1025"/>
            <p14:sldId id="1026"/>
            <p14:sldId id="1027"/>
            <p14:sldId id="1028"/>
            <p14:sldId id="1029"/>
            <p14:sldId id="1030"/>
            <p14:sldId id="1031"/>
            <p14:sldId id="1032"/>
            <p14:sldId id="1033"/>
            <p14:sldId id="1034"/>
            <p14:sldId id="1035"/>
            <p14:sldId id="1036"/>
            <p14:sldId id="1037"/>
            <p14:sldId id="1038"/>
            <p14:sldId id="1039"/>
            <p14:sldId id="1040"/>
            <p14:sldId id="1041"/>
            <p14:sldId id="1042"/>
            <p14:sldId id="1043"/>
            <p14:sldId id="1044"/>
            <p14:sldId id="1045"/>
            <p14:sldId id="1046"/>
            <p14:sldId id="1047"/>
            <p14:sldId id="1048"/>
            <p14:sldId id="1049"/>
            <p14:sldId id="1050"/>
            <p14:sldId id="1051"/>
            <p14:sldId id="1052"/>
            <p14:sldId id="1053"/>
            <p14:sldId id="1054"/>
            <p14:sldId id="1055"/>
            <p14:sldId id="1056"/>
            <p14:sldId id="1057"/>
            <p14:sldId id="1058"/>
            <p14:sldId id="1059"/>
            <p14:sldId id="1060"/>
            <p14:sldId id="1061"/>
            <p14:sldId id="1062"/>
            <p14:sldId id="1063"/>
            <p14:sldId id="1064"/>
            <p14:sldId id="1065"/>
            <p14:sldId id="1066"/>
            <p14:sldId id="1067"/>
            <p14:sldId id="1068"/>
            <p14:sldId id="1069"/>
            <p14:sldId id="1070"/>
            <p14:sldId id="1071"/>
            <p14:sldId id="1072"/>
            <p14:sldId id="1073"/>
            <p14:sldId id="1074"/>
            <p14:sldId id="1075"/>
            <p14:sldId id="1076"/>
            <p14:sldId id="1077"/>
            <p14:sldId id="1078"/>
            <p14:sldId id="1079"/>
            <p14:sldId id="1080"/>
            <p14:sldId id="1081"/>
            <p14:sldId id="1082"/>
            <p14:sldId id="1083"/>
            <p14:sldId id="1084"/>
            <p14:sldId id="1085"/>
            <p14:sldId id="1086"/>
            <p14:sldId id="1087"/>
            <p14:sldId id="1088"/>
            <p14:sldId id="1089"/>
            <p14:sldId id="1090"/>
            <p14:sldId id="1091"/>
            <p14:sldId id="1092"/>
            <p14:sldId id="1093"/>
            <p14:sldId id="1094"/>
            <p14:sldId id="1095"/>
            <p14:sldId id="1096"/>
            <p14:sldId id="1097"/>
            <p14:sldId id="1098"/>
            <p14:sldId id="1099"/>
            <p14:sldId id="1100"/>
            <p14:sldId id="1101"/>
            <p14:sldId id="1102"/>
            <p14:sldId id="1103"/>
            <p14:sldId id="1104"/>
            <p14:sldId id="1105"/>
            <p14:sldId id="1106"/>
            <p14:sldId id="1107"/>
            <p14:sldId id="1108"/>
            <p14:sldId id="1109"/>
            <p14:sldId id="1110"/>
            <p14:sldId id="1111"/>
            <p14:sldId id="1112"/>
            <p14:sldId id="1113"/>
            <p14:sldId id="1114"/>
            <p14:sldId id="1115"/>
            <p14:sldId id="1116"/>
            <p14:sldId id="1117"/>
            <p14:sldId id="1118"/>
            <p14:sldId id="1119"/>
            <p14:sldId id="1120"/>
            <p14:sldId id="1121"/>
            <p14:sldId id="1122"/>
            <p14:sldId id="1123"/>
            <p14:sldId id="1124"/>
          </p14:sldIdLst>
        </p14:section>
        <p14:section name="第5章 PR剪辑：使用premierePro剪辑短视频" id="{F6A9B3CD-9B68-49A4-9BFE-20E0A027210B}">
          <p14:sldIdLst>
            <p14:sldId id="1125"/>
            <p14:sldId id="1126"/>
            <p14:sldId id="1127"/>
            <p14:sldId id="1128"/>
            <p14:sldId id="1129"/>
            <p14:sldId id="1130"/>
            <p14:sldId id="1131"/>
            <p14:sldId id="1132"/>
            <p14:sldId id="1133"/>
            <p14:sldId id="1134"/>
            <p14:sldId id="1135"/>
            <p14:sldId id="1136"/>
            <p14:sldId id="1137"/>
            <p14:sldId id="1138"/>
            <p14:sldId id="1139"/>
            <p14:sldId id="1140"/>
            <p14:sldId id="1141"/>
            <p14:sldId id="1142"/>
            <p14:sldId id="1143"/>
            <p14:sldId id="1144"/>
            <p14:sldId id="1145"/>
            <p14:sldId id="1146"/>
            <p14:sldId id="1147"/>
            <p14:sldId id="1148"/>
            <p14:sldId id="1149"/>
            <p14:sldId id="1150"/>
            <p14:sldId id="1151"/>
            <p14:sldId id="1152"/>
            <p14:sldId id="1153"/>
            <p14:sldId id="1154"/>
            <p14:sldId id="1155"/>
            <p14:sldId id="1156"/>
            <p14:sldId id="1157"/>
            <p14:sldId id="1158"/>
            <p14:sldId id="1159"/>
            <p14:sldId id="1160"/>
            <p14:sldId id="1161"/>
            <p14:sldId id="1162"/>
            <p14:sldId id="1163"/>
            <p14:sldId id="1164"/>
            <p14:sldId id="1165"/>
            <p14:sldId id="1166"/>
            <p14:sldId id="1167"/>
            <p14:sldId id="1168"/>
            <p14:sldId id="1169"/>
            <p14:sldId id="1170"/>
            <p14:sldId id="1171"/>
            <p14:sldId id="1172"/>
            <p14:sldId id="1173"/>
            <p14:sldId id="1174"/>
            <p14:sldId id="1175"/>
            <p14:sldId id="1176"/>
            <p14:sldId id="1177"/>
            <p14:sldId id="1178"/>
            <p14:sldId id="1179"/>
            <p14:sldId id="1180"/>
            <p14:sldId id="1181"/>
            <p14:sldId id="1182"/>
            <p14:sldId id="1183"/>
            <p14:sldId id="1184"/>
            <p14:sldId id="1185"/>
            <p14:sldId id="1186"/>
            <p14:sldId id="1187"/>
            <p14:sldId id="1188"/>
            <p14:sldId id="1189"/>
            <p14:sldId id="1190"/>
            <p14:sldId id="1191"/>
            <p14:sldId id="1192"/>
            <p14:sldId id="1193"/>
            <p14:sldId id="1194"/>
            <p14:sldId id="1195"/>
            <p14:sldId id="1196"/>
            <p14:sldId id="1197"/>
            <p14:sldId id="1198"/>
            <p14:sldId id="1199"/>
            <p14:sldId id="1200"/>
            <p14:sldId id="1201"/>
            <p14:sldId id="1202"/>
            <p14:sldId id="1203"/>
            <p14:sldId id="1204"/>
            <p14:sldId id="1205"/>
            <p14:sldId id="1206"/>
            <p14:sldId id="1207"/>
            <p14:sldId id="1208"/>
            <p14:sldId id="1209"/>
            <p14:sldId id="1210"/>
            <p14:sldId id="1211"/>
            <p14:sldId id="1212"/>
            <p14:sldId id="1213"/>
            <p14:sldId id="1214"/>
            <p14:sldId id="1215"/>
          </p14:sldIdLst>
        </p14:section>
        <p14:section name="第6章 发布技巧：如何发布短视频，获取更多流量" id="{71ACB780-93CE-46EF-B227-B184B8760436}">
          <p14:sldIdLst>
            <p14:sldId id="605"/>
            <p14:sldId id="606"/>
            <p14:sldId id="607"/>
            <p14:sldId id="608"/>
            <p14:sldId id="609"/>
            <p14:sldId id="610"/>
            <p14:sldId id="611"/>
            <p14:sldId id="612"/>
            <p14:sldId id="613"/>
            <p14:sldId id="614"/>
            <p14:sldId id="615"/>
            <p14:sldId id="616"/>
            <p14:sldId id="617"/>
            <p14:sldId id="618"/>
            <p14:sldId id="619"/>
            <p14:sldId id="620"/>
            <p14:sldId id="736"/>
            <p14:sldId id="737"/>
            <p14:sldId id="738"/>
            <p14:sldId id="739"/>
            <p14:sldId id="740"/>
            <p14:sldId id="741"/>
            <p14:sldId id="742"/>
            <p14:sldId id="743"/>
            <p14:sldId id="744"/>
            <p14:sldId id="630"/>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571"/>
            <p14:sldId id="763"/>
            <p14:sldId id="764"/>
            <p14:sldId id="765"/>
            <p14:sldId id="652"/>
            <p14:sldId id="653"/>
            <p14:sldId id="654"/>
            <p14:sldId id="766"/>
            <p14:sldId id="767"/>
            <p14:sldId id="768"/>
            <p14:sldId id="769"/>
            <p14:sldId id="770"/>
          </p14:sldIdLst>
        </p14:section>
        <p14:section name="第7章 运营攻略：快学会短视频标准化运营" id="{4F6D9F47-19AB-452A-B616-BAE02498A8D2}">
          <p14:sldIdLst>
            <p14:sldId id="317"/>
            <p14:sldId id="451"/>
            <p14:sldId id="698"/>
            <p14:sldId id="699"/>
            <p14:sldId id="700"/>
            <p14:sldId id="701"/>
            <p14:sldId id="528"/>
            <p14:sldId id="527"/>
            <p14:sldId id="529"/>
            <p14:sldId id="530"/>
            <p14:sldId id="531"/>
            <p14:sldId id="532"/>
            <p14:sldId id="453"/>
            <p14:sldId id="536"/>
            <p14:sldId id="625"/>
            <p14:sldId id="535"/>
            <p14:sldId id="538"/>
            <p14:sldId id="539"/>
            <p14:sldId id="537"/>
            <p14:sldId id="626"/>
            <p14:sldId id="680"/>
            <p14:sldId id="533"/>
            <p14:sldId id="540"/>
            <p14:sldId id="541"/>
            <p14:sldId id="542"/>
            <p14:sldId id="681"/>
            <p14:sldId id="543"/>
            <p14:sldId id="544"/>
            <p14:sldId id="627"/>
            <p14:sldId id="545"/>
            <p14:sldId id="682"/>
            <p14:sldId id="546"/>
            <p14:sldId id="547"/>
            <p14:sldId id="548"/>
            <p14:sldId id="628"/>
            <p14:sldId id="549"/>
            <p14:sldId id="683"/>
            <p14:sldId id="684"/>
            <p14:sldId id="550"/>
            <p14:sldId id="685"/>
            <p14:sldId id="551"/>
            <p14:sldId id="686"/>
            <p14:sldId id="552"/>
            <p14:sldId id="553"/>
            <p14:sldId id="687"/>
            <p14:sldId id="554"/>
            <p14:sldId id="688"/>
            <p14:sldId id="556"/>
            <p14:sldId id="772"/>
            <p14:sldId id="555"/>
            <p14:sldId id="629"/>
            <p14:sldId id="557"/>
            <p14:sldId id="560"/>
            <p14:sldId id="561"/>
            <p14:sldId id="621"/>
            <p14:sldId id="622"/>
            <p14:sldId id="689"/>
            <p14:sldId id="690"/>
            <p14:sldId id="623"/>
            <p14:sldId id="624"/>
          </p14:sldIdLst>
        </p14:section>
        <p14:section name="第8章 商业变现：揭秘短视频五大变现方式" id="{BC87FCB2-047B-4AE2-B195-8A5EDC062B08}">
          <p14:sldIdLst>
            <p14:sldId id="702"/>
            <p14:sldId id="631"/>
            <p14:sldId id="691"/>
            <p14:sldId id="632"/>
            <p14:sldId id="633"/>
            <p14:sldId id="635"/>
            <p14:sldId id="636"/>
            <p14:sldId id="637"/>
            <p14:sldId id="638"/>
            <p14:sldId id="639"/>
            <p14:sldId id="634"/>
            <p14:sldId id="640"/>
            <p14:sldId id="643"/>
            <p14:sldId id="692"/>
            <p14:sldId id="641"/>
            <p14:sldId id="642"/>
            <p14:sldId id="644"/>
            <p14:sldId id="645"/>
            <p14:sldId id="647"/>
            <p14:sldId id="648"/>
            <p14:sldId id="649"/>
            <p14:sldId id="646"/>
            <p14:sldId id="650"/>
            <p14:sldId id="651"/>
            <p14:sldId id="693"/>
            <p14:sldId id="655"/>
            <p14:sldId id="656"/>
            <p14:sldId id="659"/>
            <p14:sldId id="694"/>
            <p14:sldId id="657"/>
            <p14:sldId id="658"/>
            <p14:sldId id="695"/>
            <p14:sldId id="660"/>
            <p14:sldId id="665"/>
            <p14:sldId id="696"/>
            <p14:sldId id="666"/>
            <p14:sldId id="667"/>
            <p14:sldId id="668"/>
            <p14:sldId id="669"/>
            <p14:sldId id="670"/>
            <p14:sldId id="671"/>
            <p14:sldId id="771"/>
            <p14:sldId id="672"/>
            <p14:sldId id="673"/>
            <p14:sldId id="674"/>
            <p14:sldId id="675"/>
            <p14:sldId id="697"/>
            <p14:sldId id="676"/>
            <p14:sldId id="677"/>
            <p14:sldId id="678"/>
            <p14:sldId id="67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50" autoAdjust="0"/>
    <p:restoredTop sz="94660"/>
  </p:normalViewPr>
  <p:slideViewPr>
    <p:cSldViewPr snapToGrid="0">
      <p:cViewPr varScale="1">
        <p:scale>
          <a:sx n="85" d="100"/>
          <a:sy n="85" d="100"/>
        </p:scale>
        <p:origin x="-48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5.xml"/><Relationship Id="rId98" Type="http://schemas.openxmlformats.org/officeDocument/2006/relationships/slide" Target="slides/slide94.xml"/><Relationship Id="rId97" Type="http://schemas.openxmlformats.org/officeDocument/2006/relationships/slide" Target="slides/slide93.xml"/><Relationship Id="rId96" Type="http://schemas.openxmlformats.org/officeDocument/2006/relationships/slide" Target="slides/slide92.xml"/><Relationship Id="rId95" Type="http://schemas.openxmlformats.org/officeDocument/2006/relationships/slide" Target="slides/slide9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1" Type="http://schemas.openxmlformats.org/officeDocument/2006/relationships/tableStyles" Target="tableStyles.xml"/><Relationship Id="rId570" Type="http://schemas.openxmlformats.org/officeDocument/2006/relationships/viewProps" Target="viewProps.xml"/><Relationship Id="rId57" Type="http://schemas.openxmlformats.org/officeDocument/2006/relationships/slide" Target="slides/slide53.xml"/><Relationship Id="rId569" Type="http://schemas.openxmlformats.org/officeDocument/2006/relationships/presProps" Target="presProps.xml"/><Relationship Id="rId568" Type="http://schemas.openxmlformats.org/officeDocument/2006/relationships/slide" Target="slides/slide564.xml"/><Relationship Id="rId567" Type="http://schemas.openxmlformats.org/officeDocument/2006/relationships/slide" Target="slides/slide563.xml"/><Relationship Id="rId566" Type="http://schemas.openxmlformats.org/officeDocument/2006/relationships/slide" Target="slides/slide562.xml"/><Relationship Id="rId565" Type="http://schemas.openxmlformats.org/officeDocument/2006/relationships/slide" Target="slides/slide561.xml"/><Relationship Id="rId564" Type="http://schemas.openxmlformats.org/officeDocument/2006/relationships/slide" Target="slides/slide560.xml"/><Relationship Id="rId563" Type="http://schemas.openxmlformats.org/officeDocument/2006/relationships/slide" Target="slides/slide559.xml"/><Relationship Id="rId562" Type="http://schemas.openxmlformats.org/officeDocument/2006/relationships/slide" Target="slides/slide558.xml"/><Relationship Id="rId561" Type="http://schemas.openxmlformats.org/officeDocument/2006/relationships/slide" Target="slides/slide557.xml"/><Relationship Id="rId560" Type="http://schemas.openxmlformats.org/officeDocument/2006/relationships/slide" Target="slides/slide556.xml"/><Relationship Id="rId56" Type="http://schemas.openxmlformats.org/officeDocument/2006/relationships/slide" Target="slides/slide52.xml"/><Relationship Id="rId559" Type="http://schemas.openxmlformats.org/officeDocument/2006/relationships/slide" Target="slides/slide555.xml"/><Relationship Id="rId558" Type="http://schemas.openxmlformats.org/officeDocument/2006/relationships/slide" Target="slides/slide554.xml"/><Relationship Id="rId557" Type="http://schemas.openxmlformats.org/officeDocument/2006/relationships/slide" Target="slides/slide553.xml"/><Relationship Id="rId556" Type="http://schemas.openxmlformats.org/officeDocument/2006/relationships/slide" Target="slides/slide552.xml"/><Relationship Id="rId555" Type="http://schemas.openxmlformats.org/officeDocument/2006/relationships/slide" Target="slides/slide551.xml"/><Relationship Id="rId554" Type="http://schemas.openxmlformats.org/officeDocument/2006/relationships/slide" Target="slides/slide550.xml"/><Relationship Id="rId553" Type="http://schemas.openxmlformats.org/officeDocument/2006/relationships/slide" Target="slides/slide549.xml"/><Relationship Id="rId552" Type="http://schemas.openxmlformats.org/officeDocument/2006/relationships/slide" Target="slides/slide548.xml"/><Relationship Id="rId551" Type="http://schemas.openxmlformats.org/officeDocument/2006/relationships/slide" Target="slides/slide547.xml"/><Relationship Id="rId550" Type="http://schemas.openxmlformats.org/officeDocument/2006/relationships/slide" Target="slides/slide546.xml"/><Relationship Id="rId55" Type="http://schemas.openxmlformats.org/officeDocument/2006/relationships/slide" Target="slides/slide51.xml"/><Relationship Id="rId549" Type="http://schemas.openxmlformats.org/officeDocument/2006/relationships/slide" Target="slides/slide545.xml"/><Relationship Id="rId548" Type="http://schemas.openxmlformats.org/officeDocument/2006/relationships/slide" Target="slides/slide544.xml"/><Relationship Id="rId547" Type="http://schemas.openxmlformats.org/officeDocument/2006/relationships/slide" Target="slides/slide543.xml"/><Relationship Id="rId546" Type="http://schemas.openxmlformats.org/officeDocument/2006/relationships/slide" Target="slides/slide542.xml"/><Relationship Id="rId545" Type="http://schemas.openxmlformats.org/officeDocument/2006/relationships/slide" Target="slides/slide541.xml"/><Relationship Id="rId544" Type="http://schemas.openxmlformats.org/officeDocument/2006/relationships/slide" Target="slides/slide540.xml"/><Relationship Id="rId543" Type="http://schemas.openxmlformats.org/officeDocument/2006/relationships/slide" Target="slides/slide539.xml"/><Relationship Id="rId542" Type="http://schemas.openxmlformats.org/officeDocument/2006/relationships/slide" Target="slides/slide538.xml"/><Relationship Id="rId541" Type="http://schemas.openxmlformats.org/officeDocument/2006/relationships/slide" Target="slides/slide537.xml"/><Relationship Id="rId540" Type="http://schemas.openxmlformats.org/officeDocument/2006/relationships/slide" Target="slides/slide536.xml"/><Relationship Id="rId54" Type="http://schemas.openxmlformats.org/officeDocument/2006/relationships/slide" Target="slides/slide50.xml"/><Relationship Id="rId539" Type="http://schemas.openxmlformats.org/officeDocument/2006/relationships/slide" Target="slides/slide535.xml"/><Relationship Id="rId538" Type="http://schemas.openxmlformats.org/officeDocument/2006/relationships/slide" Target="slides/slide534.xml"/><Relationship Id="rId537" Type="http://schemas.openxmlformats.org/officeDocument/2006/relationships/slide" Target="slides/slide533.xml"/><Relationship Id="rId536" Type="http://schemas.openxmlformats.org/officeDocument/2006/relationships/slide" Target="slides/slide532.xml"/><Relationship Id="rId535" Type="http://schemas.openxmlformats.org/officeDocument/2006/relationships/slide" Target="slides/slide531.xml"/><Relationship Id="rId534" Type="http://schemas.openxmlformats.org/officeDocument/2006/relationships/slide" Target="slides/slide530.xml"/><Relationship Id="rId533" Type="http://schemas.openxmlformats.org/officeDocument/2006/relationships/slide" Target="slides/slide529.xml"/><Relationship Id="rId532" Type="http://schemas.openxmlformats.org/officeDocument/2006/relationships/slide" Target="slides/slide528.xml"/><Relationship Id="rId531" Type="http://schemas.openxmlformats.org/officeDocument/2006/relationships/slide" Target="slides/slide527.xml"/><Relationship Id="rId530" Type="http://schemas.openxmlformats.org/officeDocument/2006/relationships/slide" Target="slides/slide526.xml"/><Relationship Id="rId53" Type="http://schemas.openxmlformats.org/officeDocument/2006/relationships/slide" Target="slides/slide49.xml"/><Relationship Id="rId529" Type="http://schemas.openxmlformats.org/officeDocument/2006/relationships/slide" Target="slides/slide525.xml"/><Relationship Id="rId528" Type="http://schemas.openxmlformats.org/officeDocument/2006/relationships/slide" Target="slides/slide524.xml"/><Relationship Id="rId527" Type="http://schemas.openxmlformats.org/officeDocument/2006/relationships/slide" Target="slides/slide523.xml"/><Relationship Id="rId526" Type="http://schemas.openxmlformats.org/officeDocument/2006/relationships/slide" Target="slides/slide522.xml"/><Relationship Id="rId525" Type="http://schemas.openxmlformats.org/officeDocument/2006/relationships/slide" Target="slides/slide521.xml"/><Relationship Id="rId524" Type="http://schemas.openxmlformats.org/officeDocument/2006/relationships/slide" Target="slides/slide520.xml"/><Relationship Id="rId523" Type="http://schemas.openxmlformats.org/officeDocument/2006/relationships/slide" Target="slides/slide519.xml"/><Relationship Id="rId522" Type="http://schemas.openxmlformats.org/officeDocument/2006/relationships/slide" Target="slides/slide518.xml"/><Relationship Id="rId521" Type="http://schemas.openxmlformats.org/officeDocument/2006/relationships/slide" Target="slides/slide517.xml"/><Relationship Id="rId520" Type="http://schemas.openxmlformats.org/officeDocument/2006/relationships/slide" Target="slides/slide516.xml"/><Relationship Id="rId52" Type="http://schemas.openxmlformats.org/officeDocument/2006/relationships/slide" Target="slides/slide48.xml"/><Relationship Id="rId519" Type="http://schemas.openxmlformats.org/officeDocument/2006/relationships/slide" Target="slides/slide515.xml"/><Relationship Id="rId518" Type="http://schemas.openxmlformats.org/officeDocument/2006/relationships/slide" Target="slides/slide514.xml"/><Relationship Id="rId517" Type="http://schemas.openxmlformats.org/officeDocument/2006/relationships/slide" Target="slides/slide513.xml"/><Relationship Id="rId516" Type="http://schemas.openxmlformats.org/officeDocument/2006/relationships/slide" Target="slides/slide512.xml"/><Relationship Id="rId515" Type="http://schemas.openxmlformats.org/officeDocument/2006/relationships/slide" Target="slides/slide511.xml"/><Relationship Id="rId514" Type="http://schemas.openxmlformats.org/officeDocument/2006/relationships/slide" Target="slides/slide510.xml"/><Relationship Id="rId513" Type="http://schemas.openxmlformats.org/officeDocument/2006/relationships/slide" Target="slides/slide509.xml"/><Relationship Id="rId512" Type="http://schemas.openxmlformats.org/officeDocument/2006/relationships/slide" Target="slides/slide508.xml"/><Relationship Id="rId511" Type="http://schemas.openxmlformats.org/officeDocument/2006/relationships/slide" Target="slides/slide507.xml"/><Relationship Id="rId510" Type="http://schemas.openxmlformats.org/officeDocument/2006/relationships/slide" Target="slides/slide506.xml"/><Relationship Id="rId51" Type="http://schemas.openxmlformats.org/officeDocument/2006/relationships/slide" Target="slides/slide47.xml"/><Relationship Id="rId509" Type="http://schemas.openxmlformats.org/officeDocument/2006/relationships/slide" Target="slides/slide505.xml"/><Relationship Id="rId508" Type="http://schemas.openxmlformats.org/officeDocument/2006/relationships/slide" Target="slides/slide504.xml"/><Relationship Id="rId507" Type="http://schemas.openxmlformats.org/officeDocument/2006/relationships/slide" Target="slides/slide503.xml"/><Relationship Id="rId506" Type="http://schemas.openxmlformats.org/officeDocument/2006/relationships/slide" Target="slides/slide502.xml"/><Relationship Id="rId505" Type="http://schemas.openxmlformats.org/officeDocument/2006/relationships/slide" Target="slides/slide501.xml"/><Relationship Id="rId504" Type="http://schemas.openxmlformats.org/officeDocument/2006/relationships/slide" Target="slides/slide500.xml"/><Relationship Id="rId503" Type="http://schemas.openxmlformats.org/officeDocument/2006/relationships/slide" Target="slides/slide499.xml"/><Relationship Id="rId502" Type="http://schemas.openxmlformats.org/officeDocument/2006/relationships/slide" Target="slides/slide498.xml"/><Relationship Id="rId501" Type="http://schemas.openxmlformats.org/officeDocument/2006/relationships/slide" Target="slides/slide497.xml"/><Relationship Id="rId500" Type="http://schemas.openxmlformats.org/officeDocument/2006/relationships/slide" Target="slides/slide496.xml"/><Relationship Id="rId50" Type="http://schemas.openxmlformats.org/officeDocument/2006/relationships/slide" Target="slides/slide46.xml"/><Relationship Id="rId5" Type="http://schemas.openxmlformats.org/officeDocument/2006/relationships/notesMaster" Target="notesMasters/notesMaster1.xml"/><Relationship Id="rId499" Type="http://schemas.openxmlformats.org/officeDocument/2006/relationships/slide" Target="slides/slide495.xml"/><Relationship Id="rId498" Type="http://schemas.openxmlformats.org/officeDocument/2006/relationships/slide" Target="slides/slide494.xml"/><Relationship Id="rId497" Type="http://schemas.openxmlformats.org/officeDocument/2006/relationships/slide" Target="slides/slide493.xml"/><Relationship Id="rId496" Type="http://schemas.openxmlformats.org/officeDocument/2006/relationships/slide" Target="slides/slide492.xml"/><Relationship Id="rId495" Type="http://schemas.openxmlformats.org/officeDocument/2006/relationships/slide" Target="slides/slide491.xml"/><Relationship Id="rId494" Type="http://schemas.openxmlformats.org/officeDocument/2006/relationships/slide" Target="slides/slide490.xml"/><Relationship Id="rId493" Type="http://schemas.openxmlformats.org/officeDocument/2006/relationships/slide" Target="slides/slide489.xml"/><Relationship Id="rId492" Type="http://schemas.openxmlformats.org/officeDocument/2006/relationships/slide" Target="slides/slide488.xml"/><Relationship Id="rId491" Type="http://schemas.openxmlformats.org/officeDocument/2006/relationships/slide" Target="slides/slide487.xml"/><Relationship Id="rId490" Type="http://schemas.openxmlformats.org/officeDocument/2006/relationships/slide" Target="slides/slide486.xml"/><Relationship Id="rId49" Type="http://schemas.openxmlformats.org/officeDocument/2006/relationships/slide" Target="slides/slide45.xml"/><Relationship Id="rId489" Type="http://schemas.openxmlformats.org/officeDocument/2006/relationships/slide" Target="slides/slide485.xml"/><Relationship Id="rId488" Type="http://schemas.openxmlformats.org/officeDocument/2006/relationships/slide" Target="slides/slide484.xml"/><Relationship Id="rId487" Type="http://schemas.openxmlformats.org/officeDocument/2006/relationships/slide" Target="slides/slide483.xml"/><Relationship Id="rId486" Type="http://schemas.openxmlformats.org/officeDocument/2006/relationships/slide" Target="slides/slide482.xml"/><Relationship Id="rId485" Type="http://schemas.openxmlformats.org/officeDocument/2006/relationships/slide" Target="slides/slide481.xml"/><Relationship Id="rId484" Type="http://schemas.openxmlformats.org/officeDocument/2006/relationships/slide" Target="slides/slide480.xml"/><Relationship Id="rId483" Type="http://schemas.openxmlformats.org/officeDocument/2006/relationships/slide" Target="slides/slide479.xml"/><Relationship Id="rId482" Type="http://schemas.openxmlformats.org/officeDocument/2006/relationships/slide" Target="slides/slide478.xml"/><Relationship Id="rId481" Type="http://schemas.openxmlformats.org/officeDocument/2006/relationships/slide" Target="slides/slide477.xml"/><Relationship Id="rId480" Type="http://schemas.openxmlformats.org/officeDocument/2006/relationships/slide" Target="slides/slide476.xml"/><Relationship Id="rId48" Type="http://schemas.openxmlformats.org/officeDocument/2006/relationships/slide" Target="slides/slide44.xml"/><Relationship Id="rId479" Type="http://schemas.openxmlformats.org/officeDocument/2006/relationships/slide" Target="slides/slide475.xml"/><Relationship Id="rId478" Type="http://schemas.openxmlformats.org/officeDocument/2006/relationships/slide" Target="slides/slide474.xml"/><Relationship Id="rId477" Type="http://schemas.openxmlformats.org/officeDocument/2006/relationships/slide" Target="slides/slide473.xml"/><Relationship Id="rId476" Type="http://schemas.openxmlformats.org/officeDocument/2006/relationships/slide" Target="slides/slide472.xml"/><Relationship Id="rId475" Type="http://schemas.openxmlformats.org/officeDocument/2006/relationships/slide" Target="slides/slide471.xml"/><Relationship Id="rId474" Type="http://schemas.openxmlformats.org/officeDocument/2006/relationships/slide" Target="slides/slide470.xml"/><Relationship Id="rId473" Type="http://schemas.openxmlformats.org/officeDocument/2006/relationships/slide" Target="slides/slide469.xml"/><Relationship Id="rId472" Type="http://schemas.openxmlformats.org/officeDocument/2006/relationships/slide" Target="slides/slide468.xml"/><Relationship Id="rId471" Type="http://schemas.openxmlformats.org/officeDocument/2006/relationships/slide" Target="slides/slide467.xml"/><Relationship Id="rId470" Type="http://schemas.openxmlformats.org/officeDocument/2006/relationships/slide" Target="slides/slide466.xml"/><Relationship Id="rId47" Type="http://schemas.openxmlformats.org/officeDocument/2006/relationships/slide" Target="slides/slide43.xml"/><Relationship Id="rId469" Type="http://schemas.openxmlformats.org/officeDocument/2006/relationships/slide" Target="slides/slide465.xml"/><Relationship Id="rId468" Type="http://schemas.openxmlformats.org/officeDocument/2006/relationships/slide" Target="slides/slide464.xml"/><Relationship Id="rId467" Type="http://schemas.openxmlformats.org/officeDocument/2006/relationships/slide" Target="slides/slide463.xml"/><Relationship Id="rId466" Type="http://schemas.openxmlformats.org/officeDocument/2006/relationships/slide" Target="slides/slide462.xml"/><Relationship Id="rId465" Type="http://schemas.openxmlformats.org/officeDocument/2006/relationships/slide" Target="slides/slide461.xml"/><Relationship Id="rId464" Type="http://schemas.openxmlformats.org/officeDocument/2006/relationships/slide" Target="slides/slide460.xml"/><Relationship Id="rId463" Type="http://schemas.openxmlformats.org/officeDocument/2006/relationships/slide" Target="slides/slide459.xml"/><Relationship Id="rId462" Type="http://schemas.openxmlformats.org/officeDocument/2006/relationships/slide" Target="slides/slide458.xml"/><Relationship Id="rId461" Type="http://schemas.openxmlformats.org/officeDocument/2006/relationships/slide" Target="slides/slide457.xml"/><Relationship Id="rId460" Type="http://schemas.openxmlformats.org/officeDocument/2006/relationships/slide" Target="slides/slide456.xml"/><Relationship Id="rId46" Type="http://schemas.openxmlformats.org/officeDocument/2006/relationships/slide" Target="slides/slide42.xml"/><Relationship Id="rId459" Type="http://schemas.openxmlformats.org/officeDocument/2006/relationships/slide" Target="slides/slide455.xml"/><Relationship Id="rId458" Type="http://schemas.openxmlformats.org/officeDocument/2006/relationships/slide" Target="slides/slide454.xml"/><Relationship Id="rId457" Type="http://schemas.openxmlformats.org/officeDocument/2006/relationships/slide" Target="slides/slide453.xml"/><Relationship Id="rId456" Type="http://schemas.openxmlformats.org/officeDocument/2006/relationships/slide" Target="slides/slide452.xml"/><Relationship Id="rId455" Type="http://schemas.openxmlformats.org/officeDocument/2006/relationships/slide" Target="slides/slide451.xml"/><Relationship Id="rId454" Type="http://schemas.openxmlformats.org/officeDocument/2006/relationships/slide" Target="slides/slide450.xml"/><Relationship Id="rId453" Type="http://schemas.openxmlformats.org/officeDocument/2006/relationships/slide" Target="slides/slide449.xml"/><Relationship Id="rId452" Type="http://schemas.openxmlformats.org/officeDocument/2006/relationships/slide" Target="slides/slide448.xml"/><Relationship Id="rId451" Type="http://schemas.openxmlformats.org/officeDocument/2006/relationships/slide" Target="slides/slide447.xml"/><Relationship Id="rId450" Type="http://schemas.openxmlformats.org/officeDocument/2006/relationships/slide" Target="slides/slide446.xml"/><Relationship Id="rId45" Type="http://schemas.openxmlformats.org/officeDocument/2006/relationships/slide" Target="slides/slide41.xml"/><Relationship Id="rId449" Type="http://schemas.openxmlformats.org/officeDocument/2006/relationships/slide" Target="slides/slide445.xml"/><Relationship Id="rId448" Type="http://schemas.openxmlformats.org/officeDocument/2006/relationships/slide" Target="slides/slide444.xml"/><Relationship Id="rId447" Type="http://schemas.openxmlformats.org/officeDocument/2006/relationships/slide" Target="slides/slide443.xml"/><Relationship Id="rId446" Type="http://schemas.openxmlformats.org/officeDocument/2006/relationships/slide" Target="slides/slide442.xml"/><Relationship Id="rId445" Type="http://schemas.openxmlformats.org/officeDocument/2006/relationships/slide" Target="slides/slide441.xml"/><Relationship Id="rId444" Type="http://schemas.openxmlformats.org/officeDocument/2006/relationships/slide" Target="slides/slide440.xml"/><Relationship Id="rId443" Type="http://schemas.openxmlformats.org/officeDocument/2006/relationships/slide" Target="slides/slide439.xml"/><Relationship Id="rId442" Type="http://schemas.openxmlformats.org/officeDocument/2006/relationships/slide" Target="slides/slide438.xml"/><Relationship Id="rId441" Type="http://schemas.openxmlformats.org/officeDocument/2006/relationships/slide" Target="slides/slide437.xml"/><Relationship Id="rId440" Type="http://schemas.openxmlformats.org/officeDocument/2006/relationships/slide" Target="slides/slide436.xml"/><Relationship Id="rId44" Type="http://schemas.openxmlformats.org/officeDocument/2006/relationships/slide" Target="slides/slide40.xml"/><Relationship Id="rId439" Type="http://schemas.openxmlformats.org/officeDocument/2006/relationships/slide" Target="slides/slide435.xml"/><Relationship Id="rId438" Type="http://schemas.openxmlformats.org/officeDocument/2006/relationships/slide" Target="slides/slide434.xml"/><Relationship Id="rId437" Type="http://schemas.openxmlformats.org/officeDocument/2006/relationships/slide" Target="slides/slide433.xml"/><Relationship Id="rId436" Type="http://schemas.openxmlformats.org/officeDocument/2006/relationships/slide" Target="slides/slide432.xml"/><Relationship Id="rId435" Type="http://schemas.openxmlformats.org/officeDocument/2006/relationships/slide" Target="slides/slide431.xml"/><Relationship Id="rId434" Type="http://schemas.openxmlformats.org/officeDocument/2006/relationships/slide" Target="slides/slide430.xml"/><Relationship Id="rId433" Type="http://schemas.openxmlformats.org/officeDocument/2006/relationships/slide" Target="slides/slide429.xml"/><Relationship Id="rId432" Type="http://schemas.openxmlformats.org/officeDocument/2006/relationships/slide" Target="slides/slide428.xml"/><Relationship Id="rId431" Type="http://schemas.openxmlformats.org/officeDocument/2006/relationships/slide" Target="slides/slide427.xml"/><Relationship Id="rId430" Type="http://schemas.openxmlformats.org/officeDocument/2006/relationships/slide" Target="slides/slide426.xml"/><Relationship Id="rId43" Type="http://schemas.openxmlformats.org/officeDocument/2006/relationships/slide" Target="slides/slide39.xml"/><Relationship Id="rId429" Type="http://schemas.openxmlformats.org/officeDocument/2006/relationships/slide" Target="slides/slide425.xml"/><Relationship Id="rId428" Type="http://schemas.openxmlformats.org/officeDocument/2006/relationships/slide" Target="slides/slide424.xml"/><Relationship Id="rId427" Type="http://schemas.openxmlformats.org/officeDocument/2006/relationships/slide" Target="slides/slide423.xml"/><Relationship Id="rId426" Type="http://schemas.openxmlformats.org/officeDocument/2006/relationships/slide" Target="slides/slide422.xml"/><Relationship Id="rId425" Type="http://schemas.openxmlformats.org/officeDocument/2006/relationships/slide" Target="slides/slide421.xml"/><Relationship Id="rId424" Type="http://schemas.openxmlformats.org/officeDocument/2006/relationships/slide" Target="slides/slide420.xml"/><Relationship Id="rId423" Type="http://schemas.openxmlformats.org/officeDocument/2006/relationships/slide" Target="slides/slide419.xml"/><Relationship Id="rId422" Type="http://schemas.openxmlformats.org/officeDocument/2006/relationships/slide" Target="slides/slide418.xml"/><Relationship Id="rId421" Type="http://schemas.openxmlformats.org/officeDocument/2006/relationships/slide" Target="slides/slide417.xml"/><Relationship Id="rId420" Type="http://schemas.openxmlformats.org/officeDocument/2006/relationships/slide" Target="slides/slide416.xml"/><Relationship Id="rId42" Type="http://schemas.openxmlformats.org/officeDocument/2006/relationships/slide" Target="slides/slide38.xml"/><Relationship Id="rId419" Type="http://schemas.openxmlformats.org/officeDocument/2006/relationships/slide" Target="slides/slide415.xml"/><Relationship Id="rId418" Type="http://schemas.openxmlformats.org/officeDocument/2006/relationships/slide" Target="slides/slide414.xml"/><Relationship Id="rId417" Type="http://schemas.openxmlformats.org/officeDocument/2006/relationships/slide" Target="slides/slide413.xml"/><Relationship Id="rId416" Type="http://schemas.openxmlformats.org/officeDocument/2006/relationships/slide" Target="slides/slide412.xml"/><Relationship Id="rId415" Type="http://schemas.openxmlformats.org/officeDocument/2006/relationships/slide" Target="slides/slide411.xml"/><Relationship Id="rId414" Type="http://schemas.openxmlformats.org/officeDocument/2006/relationships/slide" Target="slides/slide410.xml"/><Relationship Id="rId413" Type="http://schemas.openxmlformats.org/officeDocument/2006/relationships/slide" Target="slides/slide409.xml"/><Relationship Id="rId412" Type="http://schemas.openxmlformats.org/officeDocument/2006/relationships/slide" Target="slides/slide408.xml"/><Relationship Id="rId411" Type="http://schemas.openxmlformats.org/officeDocument/2006/relationships/slide" Target="slides/slide407.xml"/><Relationship Id="rId410" Type="http://schemas.openxmlformats.org/officeDocument/2006/relationships/slide" Target="slides/slide406.xml"/><Relationship Id="rId41" Type="http://schemas.openxmlformats.org/officeDocument/2006/relationships/slide" Target="slides/slide37.xml"/><Relationship Id="rId409" Type="http://schemas.openxmlformats.org/officeDocument/2006/relationships/slide" Target="slides/slide405.xml"/><Relationship Id="rId408" Type="http://schemas.openxmlformats.org/officeDocument/2006/relationships/slide" Target="slides/slide404.xml"/><Relationship Id="rId407" Type="http://schemas.openxmlformats.org/officeDocument/2006/relationships/slide" Target="slides/slide403.xml"/><Relationship Id="rId406" Type="http://schemas.openxmlformats.org/officeDocument/2006/relationships/slide" Target="slides/slide402.xml"/><Relationship Id="rId405" Type="http://schemas.openxmlformats.org/officeDocument/2006/relationships/slide" Target="slides/slide401.xml"/><Relationship Id="rId404" Type="http://schemas.openxmlformats.org/officeDocument/2006/relationships/slide" Target="slides/slide400.xml"/><Relationship Id="rId403" Type="http://schemas.openxmlformats.org/officeDocument/2006/relationships/slide" Target="slides/slide399.xml"/><Relationship Id="rId402" Type="http://schemas.openxmlformats.org/officeDocument/2006/relationships/slide" Target="slides/slide398.xml"/><Relationship Id="rId401" Type="http://schemas.openxmlformats.org/officeDocument/2006/relationships/slide" Target="slides/slide397.xml"/><Relationship Id="rId400" Type="http://schemas.openxmlformats.org/officeDocument/2006/relationships/slide" Target="slides/slide396.xml"/><Relationship Id="rId40" Type="http://schemas.openxmlformats.org/officeDocument/2006/relationships/slide" Target="slides/slide36.xml"/><Relationship Id="rId4" Type="http://schemas.openxmlformats.org/officeDocument/2006/relationships/slide" Target="slides/slide1.xml"/><Relationship Id="rId399" Type="http://schemas.openxmlformats.org/officeDocument/2006/relationships/slide" Target="slides/slide395.xml"/><Relationship Id="rId398" Type="http://schemas.openxmlformats.org/officeDocument/2006/relationships/slide" Target="slides/slide394.xml"/><Relationship Id="rId397" Type="http://schemas.openxmlformats.org/officeDocument/2006/relationships/slide" Target="slides/slide393.xml"/><Relationship Id="rId396" Type="http://schemas.openxmlformats.org/officeDocument/2006/relationships/slide" Target="slides/slide392.xml"/><Relationship Id="rId395" Type="http://schemas.openxmlformats.org/officeDocument/2006/relationships/slide" Target="slides/slide391.xml"/><Relationship Id="rId394" Type="http://schemas.openxmlformats.org/officeDocument/2006/relationships/slide" Target="slides/slide390.xml"/><Relationship Id="rId393" Type="http://schemas.openxmlformats.org/officeDocument/2006/relationships/slide" Target="slides/slide389.xml"/><Relationship Id="rId392" Type="http://schemas.openxmlformats.org/officeDocument/2006/relationships/slide" Target="slides/slide388.xml"/><Relationship Id="rId391" Type="http://schemas.openxmlformats.org/officeDocument/2006/relationships/slide" Target="slides/slide387.xml"/><Relationship Id="rId390" Type="http://schemas.openxmlformats.org/officeDocument/2006/relationships/slide" Target="slides/slide386.xml"/><Relationship Id="rId39" Type="http://schemas.openxmlformats.org/officeDocument/2006/relationships/slide" Target="slides/slide35.xml"/><Relationship Id="rId389" Type="http://schemas.openxmlformats.org/officeDocument/2006/relationships/slide" Target="slides/slide385.xml"/><Relationship Id="rId388" Type="http://schemas.openxmlformats.org/officeDocument/2006/relationships/slide" Target="slides/slide384.xml"/><Relationship Id="rId387" Type="http://schemas.openxmlformats.org/officeDocument/2006/relationships/slide" Target="slides/slide383.xml"/><Relationship Id="rId386" Type="http://schemas.openxmlformats.org/officeDocument/2006/relationships/slide" Target="slides/slide382.xml"/><Relationship Id="rId385" Type="http://schemas.openxmlformats.org/officeDocument/2006/relationships/slide" Target="slides/slide381.xml"/><Relationship Id="rId384" Type="http://schemas.openxmlformats.org/officeDocument/2006/relationships/slide" Target="slides/slide380.xml"/><Relationship Id="rId383" Type="http://schemas.openxmlformats.org/officeDocument/2006/relationships/slide" Target="slides/slide379.xml"/><Relationship Id="rId382" Type="http://schemas.openxmlformats.org/officeDocument/2006/relationships/slide" Target="slides/slide378.xml"/><Relationship Id="rId381" Type="http://schemas.openxmlformats.org/officeDocument/2006/relationships/slide" Target="slides/slide377.xml"/><Relationship Id="rId380" Type="http://schemas.openxmlformats.org/officeDocument/2006/relationships/slide" Target="slides/slide376.xml"/><Relationship Id="rId38" Type="http://schemas.openxmlformats.org/officeDocument/2006/relationships/slide" Target="slides/slide34.xml"/><Relationship Id="rId379" Type="http://schemas.openxmlformats.org/officeDocument/2006/relationships/slide" Target="slides/slide375.xml"/><Relationship Id="rId378" Type="http://schemas.openxmlformats.org/officeDocument/2006/relationships/slide" Target="slides/slide374.xml"/><Relationship Id="rId377" Type="http://schemas.openxmlformats.org/officeDocument/2006/relationships/slide" Target="slides/slide373.xml"/><Relationship Id="rId376" Type="http://schemas.openxmlformats.org/officeDocument/2006/relationships/slide" Target="slides/slide372.xml"/><Relationship Id="rId375" Type="http://schemas.openxmlformats.org/officeDocument/2006/relationships/slide" Target="slides/slide371.xml"/><Relationship Id="rId374" Type="http://schemas.openxmlformats.org/officeDocument/2006/relationships/slide" Target="slides/slide370.xml"/><Relationship Id="rId373" Type="http://schemas.openxmlformats.org/officeDocument/2006/relationships/slide" Target="slides/slide369.xml"/><Relationship Id="rId372" Type="http://schemas.openxmlformats.org/officeDocument/2006/relationships/slide" Target="slides/slide368.xml"/><Relationship Id="rId371" Type="http://schemas.openxmlformats.org/officeDocument/2006/relationships/slide" Target="slides/slide367.xml"/><Relationship Id="rId370" Type="http://schemas.openxmlformats.org/officeDocument/2006/relationships/slide" Target="slides/slide366.xml"/><Relationship Id="rId37" Type="http://schemas.openxmlformats.org/officeDocument/2006/relationships/slide" Target="slides/slide33.xml"/><Relationship Id="rId369" Type="http://schemas.openxmlformats.org/officeDocument/2006/relationships/slide" Target="slides/slide365.xml"/><Relationship Id="rId368" Type="http://schemas.openxmlformats.org/officeDocument/2006/relationships/slide" Target="slides/slide364.xml"/><Relationship Id="rId367" Type="http://schemas.openxmlformats.org/officeDocument/2006/relationships/slide" Target="slides/slide363.xml"/><Relationship Id="rId366" Type="http://schemas.openxmlformats.org/officeDocument/2006/relationships/slide" Target="slides/slide362.xml"/><Relationship Id="rId365" Type="http://schemas.openxmlformats.org/officeDocument/2006/relationships/slide" Target="slides/slide361.xml"/><Relationship Id="rId364" Type="http://schemas.openxmlformats.org/officeDocument/2006/relationships/slide" Target="slides/slide360.xml"/><Relationship Id="rId363" Type="http://schemas.openxmlformats.org/officeDocument/2006/relationships/slide" Target="slides/slide359.xml"/><Relationship Id="rId362" Type="http://schemas.openxmlformats.org/officeDocument/2006/relationships/slide" Target="slides/slide358.xml"/><Relationship Id="rId361" Type="http://schemas.openxmlformats.org/officeDocument/2006/relationships/slide" Target="slides/slide357.xml"/><Relationship Id="rId360" Type="http://schemas.openxmlformats.org/officeDocument/2006/relationships/slide" Target="slides/slide356.xml"/><Relationship Id="rId36" Type="http://schemas.openxmlformats.org/officeDocument/2006/relationships/slide" Target="slides/slide32.xml"/><Relationship Id="rId359" Type="http://schemas.openxmlformats.org/officeDocument/2006/relationships/slide" Target="slides/slide355.xml"/><Relationship Id="rId358" Type="http://schemas.openxmlformats.org/officeDocument/2006/relationships/slide" Target="slides/slide354.xml"/><Relationship Id="rId357" Type="http://schemas.openxmlformats.org/officeDocument/2006/relationships/slide" Target="slides/slide353.xml"/><Relationship Id="rId356" Type="http://schemas.openxmlformats.org/officeDocument/2006/relationships/slide" Target="slides/slide352.xml"/><Relationship Id="rId355" Type="http://schemas.openxmlformats.org/officeDocument/2006/relationships/slide" Target="slides/slide351.xml"/><Relationship Id="rId354" Type="http://schemas.openxmlformats.org/officeDocument/2006/relationships/slide" Target="slides/slide350.xml"/><Relationship Id="rId353" Type="http://schemas.openxmlformats.org/officeDocument/2006/relationships/slide" Target="slides/slide349.xml"/><Relationship Id="rId352" Type="http://schemas.openxmlformats.org/officeDocument/2006/relationships/slide" Target="slides/slide348.xml"/><Relationship Id="rId351" Type="http://schemas.openxmlformats.org/officeDocument/2006/relationships/slide" Target="slides/slide347.xml"/><Relationship Id="rId350" Type="http://schemas.openxmlformats.org/officeDocument/2006/relationships/slide" Target="slides/slide346.xml"/><Relationship Id="rId35" Type="http://schemas.openxmlformats.org/officeDocument/2006/relationships/slide" Target="slides/slide31.xml"/><Relationship Id="rId349" Type="http://schemas.openxmlformats.org/officeDocument/2006/relationships/slide" Target="slides/slide345.xml"/><Relationship Id="rId348" Type="http://schemas.openxmlformats.org/officeDocument/2006/relationships/slide" Target="slides/slide344.xml"/><Relationship Id="rId347" Type="http://schemas.openxmlformats.org/officeDocument/2006/relationships/slide" Target="slides/slide343.xml"/><Relationship Id="rId346" Type="http://schemas.openxmlformats.org/officeDocument/2006/relationships/slide" Target="slides/slide342.xml"/><Relationship Id="rId345" Type="http://schemas.openxmlformats.org/officeDocument/2006/relationships/slide" Target="slides/slide341.xml"/><Relationship Id="rId344" Type="http://schemas.openxmlformats.org/officeDocument/2006/relationships/slide" Target="slides/slide340.xml"/><Relationship Id="rId343" Type="http://schemas.openxmlformats.org/officeDocument/2006/relationships/slide" Target="slides/slide339.xml"/><Relationship Id="rId342" Type="http://schemas.openxmlformats.org/officeDocument/2006/relationships/slide" Target="slides/slide338.xml"/><Relationship Id="rId341" Type="http://schemas.openxmlformats.org/officeDocument/2006/relationships/slide" Target="slides/slide337.xml"/><Relationship Id="rId340" Type="http://schemas.openxmlformats.org/officeDocument/2006/relationships/slide" Target="slides/slide336.xml"/><Relationship Id="rId34" Type="http://schemas.openxmlformats.org/officeDocument/2006/relationships/slide" Target="slides/slide30.xml"/><Relationship Id="rId339" Type="http://schemas.openxmlformats.org/officeDocument/2006/relationships/slide" Target="slides/slide335.xml"/><Relationship Id="rId338" Type="http://schemas.openxmlformats.org/officeDocument/2006/relationships/slide" Target="slides/slide334.xml"/><Relationship Id="rId337" Type="http://schemas.openxmlformats.org/officeDocument/2006/relationships/slide" Target="slides/slide333.xml"/><Relationship Id="rId336" Type="http://schemas.openxmlformats.org/officeDocument/2006/relationships/slide" Target="slides/slide332.xml"/><Relationship Id="rId335" Type="http://schemas.openxmlformats.org/officeDocument/2006/relationships/slide" Target="slides/slide331.xml"/><Relationship Id="rId334" Type="http://schemas.openxmlformats.org/officeDocument/2006/relationships/slide" Target="slides/slide330.xml"/><Relationship Id="rId333" Type="http://schemas.openxmlformats.org/officeDocument/2006/relationships/slide" Target="slides/slide329.xml"/><Relationship Id="rId332" Type="http://schemas.openxmlformats.org/officeDocument/2006/relationships/slide" Target="slides/slide328.xml"/><Relationship Id="rId331" Type="http://schemas.openxmlformats.org/officeDocument/2006/relationships/slide" Target="slides/slide327.xml"/><Relationship Id="rId330" Type="http://schemas.openxmlformats.org/officeDocument/2006/relationships/slide" Target="slides/slide326.xml"/><Relationship Id="rId33" Type="http://schemas.openxmlformats.org/officeDocument/2006/relationships/slide" Target="slides/slide29.xml"/><Relationship Id="rId329" Type="http://schemas.openxmlformats.org/officeDocument/2006/relationships/slide" Target="slides/slide325.xml"/><Relationship Id="rId328" Type="http://schemas.openxmlformats.org/officeDocument/2006/relationships/slide" Target="slides/slide324.xml"/><Relationship Id="rId327" Type="http://schemas.openxmlformats.org/officeDocument/2006/relationships/slide" Target="slides/slide323.xml"/><Relationship Id="rId326" Type="http://schemas.openxmlformats.org/officeDocument/2006/relationships/slide" Target="slides/slide322.xml"/><Relationship Id="rId325" Type="http://schemas.openxmlformats.org/officeDocument/2006/relationships/slide" Target="slides/slide321.xml"/><Relationship Id="rId324" Type="http://schemas.openxmlformats.org/officeDocument/2006/relationships/slide" Target="slides/slide320.xml"/><Relationship Id="rId323" Type="http://schemas.openxmlformats.org/officeDocument/2006/relationships/slide" Target="slides/slide319.xml"/><Relationship Id="rId322" Type="http://schemas.openxmlformats.org/officeDocument/2006/relationships/slide" Target="slides/slide318.xml"/><Relationship Id="rId321" Type="http://schemas.openxmlformats.org/officeDocument/2006/relationships/slide" Target="slides/slide317.xml"/><Relationship Id="rId320" Type="http://schemas.openxmlformats.org/officeDocument/2006/relationships/slide" Target="slides/slide316.xml"/><Relationship Id="rId32" Type="http://schemas.openxmlformats.org/officeDocument/2006/relationships/slide" Target="slides/slide28.xml"/><Relationship Id="rId319" Type="http://schemas.openxmlformats.org/officeDocument/2006/relationships/slide" Target="slides/slide315.xml"/><Relationship Id="rId318" Type="http://schemas.openxmlformats.org/officeDocument/2006/relationships/slide" Target="slides/slide314.xml"/><Relationship Id="rId317" Type="http://schemas.openxmlformats.org/officeDocument/2006/relationships/slide" Target="slides/slide313.xml"/><Relationship Id="rId316" Type="http://schemas.openxmlformats.org/officeDocument/2006/relationships/slide" Target="slides/slide312.xml"/><Relationship Id="rId315" Type="http://schemas.openxmlformats.org/officeDocument/2006/relationships/slide" Target="slides/slide311.xml"/><Relationship Id="rId314" Type="http://schemas.openxmlformats.org/officeDocument/2006/relationships/slide" Target="slides/slide310.xml"/><Relationship Id="rId313" Type="http://schemas.openxmlformats.org/officeDocument/2006/relationships/slide" Target="slides/slide309.xml"/><Relationship Id="rId312" Type="http://schemas.openxmlformats.org/officeDocument/2006/relationships/slide" Target="slides/slide308.xml"/><Relationship Id="rId311" Type="http://schemas.openxmlformats.org/officeDocument/2006/relationships/slide" Target="slides/slide307.xml"/><Relationship Id="rId310" Type="http://schemas.openxmlformats.org/officeDocument/2006/relationships/slide" Target="slides/slide306.xml"/><Relationship Id="rId31" Type="http://schemas.openxmlformats.org/officeDocument/2006/relationships/slide" Target="slides/slide27.xml"/><Relationship Id="rId309" Type="http://schemas.openxmlformats.org/officeDocument/2006/relationships/slide" Target="slides/slide305.xml"/><Relationship Id="rId308" Type="http://schemas.openxmlformats.org/officeDocument/2006/relationships/slide" Target="slides/slide304.xml"/><Relationship Id="rId307" Type="http://schemas.openxmlformats.org/officeDocument/2006/relationships/slide" Target="slides/slide303.xml"/><Relationship Id="rId306" Type="http://schemas.openxmlformats.org/officeDocument/2006/relationships/slide" Target="slides/slide302.xml"/><Relationship Id="rId305" Type="http://schemas.openxmlformats.org/officeDocument/2006/relationships/slide" Target="slides/slide301.xml"/><Relationship Id="rId304" Type="http://schemas.openxmlformats.org/officeDocument/2006/relationships/slide" Target="slides/slide300.xml"/><Relationship Id="rId303" Type="http://schemas.openxmlformats.org/officeDocument/2006/relationships/slide" Target="slides/slide299.xml"/><Relationship Id="rId302" Type="http://schemas.openxmlformats.org/officeDocument/2006/relationships/slide" Target="slides/slide298.xml"/><Relationship Id="rId301" Type="http://schemas.openxmlformats.org/officeDocument/2006/relationships/slide" Target="slides/slide297.xml"/><Relationship Id="rId300" Type="http://schemas.openxmlformats.org/officeDocument/2006/relationships/slide" Target="slides/slide296.xml"/><Relationship Id="rId30" Type="http://schemas.openxmlformats.org/officeDocument/2006/relationships/slide" Target="slides/slide26.xml"/><Relationship Id="rId3" Type="http://schemas.openxmlformats.org/officeDocument/2006/relationships/slideMaster" Target="slideMasters/slideMaster2.xml"/><Relationship Id="rId299" Type="http://schemas.openxmlformats.org/officeDocument/2006/relationships/slide" Target="slides/slide295.xml"/><Relationship Id="rId298" Type="http://schemas.openxmlformats.org/officeDocument/2006/relationships/slide" Target="slides/slide294.xml"/><Relationship Id="rId297" Type="http://schemas.openxmlformats.org/officeDocument/2006/relationships/slide" Target="slides/slide293.xml"/><Relationship Id="rId296" Type="http://schemas.openxmlformats.org/officeDocument/2006/relationships/slide" Target="slides/slide292.xml"/><Relationship Id="rId295" Type="http://schemas.openxmlformats.org/officeDocument/2006/relationships/slide" Target="slides/slide291.xml"/><Relationship Id="rId294" Type="http://schemas.openxmlformats.org/officeDocument/2006/relationships/slide" Target="slides/slide290.xml"/><Relationship Id="rId293" Type="http://schemas.openxmlformats.org/officeDocument/2006/relationships/slide" Target="slides/slide289.xml"/><Relationship Id="rId292" Type="http://schemas.openxmlformats.org/officeDocument/2006/relationships/slide" Target="slides/slide288.xml"/><Relationship Id="rId291" Type="http://schemas.openxmlformats.org/officeDocument/2006/relationships/slide" Target="slides/slide287.xml"/><Relationship Id="rId290" Type="http://schemas.openxmlformats.org/officeDocument/2006/relationships/slide" Target="slides/slide286.xml"/><Relationship Id="rId29" Type="http://schemas.openxmlformats.org/officeDocument/2006/relationships/slide" Target="slides/slide25.xml"/><Relationship Id="rId289" Type="http://schemas.openxmlformats.org/officeDocument/2006/relationships/slide" Target="slides/slide285.xml"/><Relationship Id="rId288" Type="http://schemas.openxmlformats.org/officeDocument/2006/relationships/slide" Target="slides/slide284.xml"/><Relationship Id="rId287" Type="http://schemas.openxmlformats.org/officeDocument/2006/relationships/slide" Target="slides/slide283.xml"/><Relationship Id="rId286" Type="http://schemas.openxmlformats.org/officeDocument/2006/relationships/slide" Target="slides/slide282.xml"/><Relationship Id="rId285" Type="http://schemas.openxmlformats.org/officeDocument/2006/relationships/slide" Target="slides/slide281.xml"/><Relationship Id="rId284" Type="http://schemas.openxmlformats.org/officeDocument/2006/relationships/slide" Target="slides/slide280.xml"/><Relationship Id="rId283" Type="http://schemas.openxmlformats.org/officeDocument/2006/relationships/slide" Target="slides/slide279.xml"/><Relationship Id="rId282" Type="http://schemas.openxmlformats.org/officeDocument/2006/relationships/slide" Target="slides/slide278.xml"/><Relationship Id="rId281" Type="http://schemas.openxmlformats.org/officeDocument/2006/relationships/slide" Target="slides/slide277.xml"/><Relationship Id="rId280" Type="http://schemas.openxmlformats.org/officeDocument/2006/relationships/slide" Target="slides/slide276.xml"/><Relationship Id="rId28" Type="http://schemas.openxmlformats.org/officeDocument/2006/relationships/slide" Target="slides/slide24.xml"/><Relationship Id="rId279" Type="http://schemas.openxmlformats.org/officeDocument/2006/relationships/slide" Target="slides/slide275.xml"/><Relationship Id="rId278" Type="http://schemas.openxmlformats.org/officeDocument/2006/relationships/slide" Target="slides/slide274.xml"/><Relationship Id="rId277" Type="http://schemas.openxmlformats.org/officeDocument/2006/relationships/slide" Target="slides/slide273.xml"/><Relationship Id="rId276" Type="http://schemas.openxmlformats.org/officeDocument/2006/relationships/slide" Target="slides/slide272.xml"/><Relationship Id="rId275" Type="http://schemas.openxmlformats.org/officeDocument/2006/relationships/slide" Target="slides/slide271.xml"/><Relationship Id="rId274" Type="http://schemas.openxmlformats.org/officeDocument/2006/relationships/slide" Target="slides/slide270.xml"/><Relationship Id="rId273" Type="http://schemas.openxmlformats.org/officeDocument/2006/relationships/slide" Target="slides/slide269.xml"/><Relationship Id="rId272" Type="http://schemas.openxmlformats.org/officeDocument/2006/relationships/slide" Target="slides/slide268.xml"/><Relationship Id="rId271" Type="http://schemas.openxmlformats.org/officeDocument/2006/relationships/slide" Target="slides/slide267.xml"/><Relationship Id="rId270" Type="http://schemas.openxmlformats.org/officeDocument/2006/relationships/slide" Target="slides/slide266.xml"/><Relationship Id="rId27" Type="http://schemas.openxmlformats.org/officeDocument/2006/relationships/slide" Target="slides/slide23.xml"/><Relationship Id="rId269" Type="http://schemas.openxmlformats.org/officeDocument/2006/relationships/slide" Target="slides/slide265.xml"/><Relationship Id="rId268" Type="http://schemas.openxmlformats.org/officeDocument/2006/relationships/slide" Target="slides/slide264.xml"/><Relationship Id="rId267" Type="http://schemas.openxmlformats.org/officeDocument/2006/relationships/slide" Target="slides/slide263.xml"/><Relationship Id="rId266" Type="http://schemas.openxmlformats.org/officeDocument/2006/relationships/slide" Target="slides/slide262.xml"/><Relationship Id="rId265" Type="http://schemas.openxmlformats.org/officeDocument/2006/relationships/slide" Target="slides/slide261.xml"/><Relationship Id="rId264" Type="http://schemas.openxmlformats.org/officeDocument/2006/relationships/slide" Target="slides/slide260.xml"/><Relationship Id="rId263" Type="http://schemas.openxmlformats.org/officeDocument/2006/relationships/slide" Target="slides/slide259.xml"/><Relationship Id="rId262" Type="http://schemas.openxmlformats.org/officeDocument/2006/relationships/slide" Target="slides/slide258.xml"/><Relationship Id="rId261" Type="http://schemas.openxmlformats.org/officeDocument/2006/relationships/slide" Target="slides/slide257.xml"/><Relationship Id="rId260" Type="http://schemas.openxmlformats.org/officeDocument/2006/relationships/slide" Target="slides/slide256.xml"/><Relationship Id="rId26" Type="http://schemas.openxmlformats.org/officeDocument/2006/relationships/slide" Target="slides/slide22.xml"/><Relationship Id="rId259" Type="http://schemas.openxmlformats.org/officeDocument/2006/relationships/slide" Target="slides/slide255.xml"/><Relationship Id="rId258" Type="http://schemas.openxmlformats.org/officeDocument/2006/relationships/slide" Target="slides/slide254.xml"/><Relationship Id="rId257" Type="http://schemas.openxmlformats.org/officeDocument/2006/relationships/slide" Target="slides/slide253.xml"/><Relationship Id="rId256" Type="http://schemas.openxmlformats.org/officeDocument/2006/relationships/slide" Target="slides/slide252.xml"/><Relationship Id="rId255" Type="http://schemas.openxmlformats.org/officeDocument/2006/relationships/slide" Target="slides/slide251.xml"/><Relationship Id="rId254" Type="http://schemas.openxmlformats.org/officeDocument/2006/relationships/slide" Target="slides/slide250.xml"/><Relationship Id="rId253" Type="http://schemas.openxmlformats.org/officeDocument/2006/relationships/slide" Target="slides/slide249.xml"/><Relationship Id="rId252" Type="http://schemas.openxmlformats.org/officeDocument/2006/relationships/slide" Target="slides/slide248.xml"/><Relationship Id="rId251" Type="http://schemas.openxmlformats.org/officeDocument/2006/relationships/slide" Target="slides/slide247.xml"/><Relationship Id="rId250" Type="http://schemas.openxmlformats.org/officeDocument/2006/relationships/slide" Target="slides/slide246.xml"/><Relationship Id="rId25" Type="http://schemas.openxmlformats.org/officeDocument/2006/relationships/slide" Target="slides/slide21.xml"/><Relationship Id="rId249" Type="http://schemas.openxmlformats.org/officeDocument/2006/relationships/slide" Target="slides/slide245.xml"/><Relationship Id="rId248" Type="http://schemas.openxmlformats.org/officeDocument/2006/relationships/slide" Target="slides/slide244.xml"/><Relationship Id="rId247" Type="http://schemas.openxmlformats.org/officeDocument/2006/relationships/slide" Target="slides/slide243.xml"/><Relationship Id="rId246" Type="http://schemas.openxmlformats.org/officeDocument/2006/relationships/slide" Target="slides/slide242.xml"/><Relationship Id="rId245" Type="http://schemas.openxmlformats.org/officeDocument/2006/relationships/slide" Target="slides/slide241.xml"/><Relationship Id="rId244" Type="http://schemas.openxmlformats.org/officeDocument/2006/relationships/slide" Target="slides/slide240.xml"/><Relationship Id="rId243" Type="http://schemas.openxmlformats.org/officeDocument/2006/relationships/slide" Target="slides/slide239.xml"/><Relationship Id="rId242" Type="http://schemas.openxmlformats.org/officeDocument/2006/relationships/slide" Target="slides/slide238.xml"/><Relationship Id="rId241" Type="http://schemas.openxmlformats.org/officeDocument/2006/relationships/slide" Target="slides/slide237.xml"/><Relationship Id="rId240" Type="http://schemas.openxmlformats.org/officeDocument/2006/relationships/slide" Target="slides/slide236.xml"/><Relationship Id="rId24" Type="http://schemas.openxmlformats.org/officeDocument/2006/relationships/slide" Target="slides/slide20.xml"/><Relationship Id="rId239" Type="http://schemas.openxmlformats.org/officeDocument/2006/relationships/slide" Target="slides/slide235.xml"/><Relationship Id="rId238" Type="http://schemas.openxmlformats.org/officeDocument/2006/relationships/slide" Target="slides/slide234.xml"/><Relationship Id="rId237" Type="http://schemas.openxmlformats.org/officeDocument/2006/relationships/slide" Target="slides/slide233.xml"/><Relationship Id="rId236" Type="http://schemas.openxmlformats.org/officeDocument/2006/relationships/slide" Target="slides/slide232.xml"/><Relationship Id="rId235" Type="http://schemas.openxmlformats.org/officeDocument/2006/relationships/slide" Target="slides/slide231.xml"/><Relationship Id="rId234" Type="http://schemas.openxmlformats.org/officeDocument/2006/relationships/slide" Target="slides/slide230.xml"/><Relationship Id="rId233" Type="http://schemas.openxmlformats.org/officeDocument/2006/relationships/slide" Target="slides/slide229.xml"/><Relationship Id="rId232" Type="http://schemas.openxmlformats.org/officeDocument/2006/relationships/slide" Target="slides/slide228.xml"/><Relationship Id="rId231" Type="http://schemas.openxmlformats.org/officeDocument/2006/relationships/slide" Target="slides/slide227.xml"/><Relationship Id="rId230" Type="http://schemas.openxmlformats.org/officeDocument/2006/relationships/slide" Target="slides/slide226.xml"/><Relationship Id="rId23" Type="http://schemas.openxmlformats.org/officeDocument/2006/relationships/slide" Target="slides/slide19.xml"/><Relationship Id="rId229" Type="http://schemas.openxmlformats.org/officeDocument/2006/relationships/slide" Target="slides/slide225.xml"/><Relationship Id="rId228" Type="http://schemas.openxmlformats.org/officeDocument/2006/relationships/slide" Target="slides/slide224.xml"/><Relationship Id="rId227" Type="http://schemas.openxmlformats.org/officeDocument/2006/relationships/slide" Target="slides/slide223.xml"/><Relationship Id="rId226" Type="http://schemas.openxmlformats.org/officeDocument/2006/relationships/slide" Target="slides/slide222.xml"/><Relationship Id="rId225" Type="http://schemas.openxmlformats.org/officeDocument/2006/relationships/slide" Target="slides/slide221.xml"/><Relationship Id="rId224" Type="http://schemas.openxmlformats.org/officeDocument/2006/relationships/slide" Target="slides/slide220.xml"/><Relationship Id="rId223" Type="http://schemas.openxmlformats.org/officeDocument/2006/relationships/slide" Target="slides/slide219.xml"/><Relationship Id="rId222" Type="http://schemas.openxmlformats.org/officeDocument/2006/relationships/slide" Target="slides/slide218.xml"/><Relationship Id="rId221" Type="http://schemas.openxmlformats.org/officeDocument/2006/relationships/slide" Target="slides/slide217.xml"/><Relationship Id="rId220" Type="http://schemas.openxmlformats.org/officeDocument/2006/relationships/slide" Target="slides/slide216.xml"/><Relationship Id="rId22" Type="http://schemas.openxmlformats.org/officeDocument/2006/relationships/slide" Target="slides/slide18.xml"/><Relationship Id="rId219" Type="http://schemas.openxmlformats.org/officeDocument/2006/relationships/slide" Target="slides/slide215.xml"/><Relationship Id="rId218" Type="http://schemas.openxmlformats.org/officeDocument/2006/relationships/slide" Target="slides/slide214.xml"/><Relationship Id="rId217" Type="http://schemas.openxmlformats.org/officeDocument/2006/relationships/slide" Target="slides/slide213.xml"/><Relationship Id="rId216" Type="http://schemas.openxmlformats.org/officeDocument/2006/relationships/slide" Target="slides/slide212.xml"/><Relationship Id="rId215" Type="http://schemas.openxmlformats.org/officeDocument/2006/relationships/slide" Target="slides/slide211.xml"/><Relationship Id="rId214" Type="http://schemas.openxmlformats.org/officeDocument/2006/relationships/slide" Target="slides/slide210.xml"/><Relationship Id="rId213" Type="http://schemas.openxmlformats.org/officeDocument/2006/relationships/slide" Target="slides/slide209.xml"/><Relationship Id="rId212" Type="http://schemas.openxmlformats.org/officeDocument/2006/relationships/slide" Target="slides/slide208.xml"/><Relationship Id="rId211" Type="http://schemas.openxmlformats.org/officeDocument/2006/relationships/slide" Target="slides/slide207.xml"/><Relationship Id="rId210" Type="http://schemas.openxmlformats.org/officeDocument/2006/relationships/slide" Target="slides/slide206.xml"/><Relationship Id="rId21" Type="http://schemas.openxmlformats.org/officeDocument/2006/relationships/slide" Target="slides/slide17.xml"/><Relationship Id="rId209" Type="http://schemas.openxmlformats.org/officeDocument/2006/relationships/slide" Target="slides/slide205.xml"/><Relationship Id="rId208" Type="http://schemas.openxmlformats.org/officeDocument/2006/relationships/slide" Target="slides/slide204.xml"/><Relationship Id="rId207" Type="http://schemas.openxmlformats.org/officeDocument/2006/relationships/slide" Target="slides/slide203.xml"/><Relationship Id="rId206" Type="http://schemas.openxmlformats.org/officeDocument/2006/relationships/slide" Target="slides/slide202.xml"/><Relationship Id="rId205" Type="http://schemas.openxmlformats.org/officeDocument/2006/relationships/slide" Target="slides/slide201.xml"/><Relationship Id="rId204" Type="http://schemas.openxmlformats.org/officeDocument/2006/relationships/slide" Target="slides/slide200.xml"/><Relationship Id="rId203" Type="http://schemas.openxmlformats.org/officeDocument/2006/relationships/slide" Target="slides/slide199.xml"/><Relationship Id="rId202" Type="http://schemas.openxmlformats.org/officeDocument/2006/relationships/slide" Target="slides/slide198.xml"/><Relationship Id="rId201" Type="http://schemas.openxmlformats.org/officeDocument/2006/relationships/slide" Target="slides/slide197.xml"/><Relationship Id="rId200" Type="http://schemas.openxmlformats.org/officeDocument/2006/relationships/slide" Target="slides/slide196.xml"/><Relationship Id="rId20" Type="http://schemas.openxmlformats.org/officeDocument/2006/relationships/slide" Target="slides/slide16.xml"/><Relationship Id="rId2" Type="http://schemas.openxmlformats.org/officeDocument/2006/relationships/theme" Target="theme/theme1.xml"/><Relationship Id="rId199" Type="http://schemas.openxmlformats.org/officeDocument/2006/relationships/slide" Target="slides/slide195.xml"/><Relationship Id="rId198" Type="http://schemas.openxmlformats.org/officeDocument/2006/relationships/slide" Target="slides/slide194.xml"/><Relationship Id="rId197" Type="http://schemas.openxmlformats.org/officeDocument/2006/relationships/slide" Target="slides/slide193.xml"/><Relationship Id="rId196" Type="http://schemas.openxmlformats.org/officeDocument/2006/relationships/slide" Target="slides/slide192.xml"/><Relationship Id="rId195" Type="http://schemas.openxmlformats.org/officeDocument/2006/relationships/slide" Target="slides/slide191.xml"/><Relationship Id="rId194" Type="http://schemas.openxmlformats.org/officeDocument/2006/relationships/slide" Target="slides/slide190.xml"/><Relationship Id="rId193" Type="http://schemas.openxmlformats.org/officeDocument/2006/relationships/slide" Target="slides/slide189.xml"/><Relationship Id="rId192" Type="http://schemas.openxmlformats.org/officeDocument/2006/relationships/slide" Target="slides/slide188.xml"/><Relationship Id="rId191" Type="http://schemas.openxmlformats.org/officeDocument/2006/relationships/slide" Target="slides/slide187.xml"/><Relationship Id="rId190" Type="http://schemas.openxmlformats.org/officeDocument/2006/relationships/slide" Target="slides/slide186.xml"/><Relationship Id="rId19" Type="http://schemas.openxmlformats.org/officeDocument/2006/relationships/slide" Target="slides/slide15.xml"/><Relationship Id="rId189" Type="http://schemas.openxmlformats.org/officeDocument/2006/relationships/slide" Target="slides/slide185.xml"/><Relationship Id="rId188" Type="http://schemas.openxmlformats.org/officeDocument/2006/relationships/slide" Target="slides/slide184.xml"/><Relationship Id="rId187" Type="http://schemas.openxmlformats.org/officeDocument/2006/relationships/slide" Target="slides/slide183.xml"/><Relationship Id="rId186" Type="http://schemas.openxmlformats.org/officeDocument/2006/relationships/slide" Target="slides/slide182.xml"/><Relationship Id="rId185" Type="http://schemas.openxmlformats.org/officeDocument/2006/relationships/slide" Target="slides/slide181.xml"/><Relationship Id="rId184" Type="http://schemas.openxmlformats.org/officeDocument/2006/relationships/slide" Target="slides/slide180.xml"/><Relationship Id="rId183" Type="http://schemas.openxmlformats.org/officeDocument/2006/relationships/slide" Target="slides/slide179.xml"/><Relationship Id="rId182" Type="http://schemas.openxmlformats.org/officeDocument/2006/relationships/slide" Target="slides/slide178.xml"/><Relationship Id="rId181" Type="http://schemas.openxmlformats.org/officeDocument/2006/relationships/slide" Target="slides/slide177.xml"/><Relationship Id="rId180" Type="http://schemas.openxmlformats.org/officeDocument/2006/relationships/slide" Target="slides/slide176.xml"/><Relationship Id="rId18" Type="http://schemas.openxmlformats.org/officeDocument/2006/relationships/slide" Target="slides/slide14.xml"/><Relationship Id="rId179" Type="http://schemas.openxmlformats.org/officeDocument/2006/relationships/slide" Target="slides/slide175.xml"/><Relationship Id="rId178" Type="http://schemas.openxmlformats.org/officeDocument/2006/relationships/slide" Target="slides/slide174.xml"/><Relationship Id="rId177" Type="http://schemas.openxmlformats.org/officeDocument/2006/relationships/slide" Target="slides/slide173.xml"/><Relationship Id="rId176" Type="http://schemas.openxmlformats.org/officeDocument/2006/relationships/slide" Target="slides/slide172.xml"/><Relationship Id="rId175" Type="http://schemas.openxmlformats.org/officeDocument/2006/relationships/slide" Target="slides/slide171.xml"/><Relationship Id="rId174" Type="http://schemas.openxmlformats.org/officeDocument/2006/relationships/slide" Target="slides/slide170.xml"/><Relationship Id="rId173" Type="http://schemas.openxmlformats.org/officeDocument/2006/relationships/slide" Target="slides/slide169.xml"/><Relationship Id="rId172" Type="http://schemas.openxmlformats.org/officeDocument/2006/relationships/slide" Target="slides/slide168.xml"/><Relationship Id="rId171" Type="http://schemas.openxmlformats.org/officeDocument/2006/relationships/slide" Target="slides/slide167.xml"/><Relationship Id="rId170" Type="http://schemas.openxmlformats.org/officeDocument/2006/relationships/slide" Target="slides/slide166.xml"/><Relationship Id="rId17" Type="http://schemas.openxmlformats.org/officeDocument/2006/relationships/slide" Target="slides/slide13.xml"/><Relationship Id="rId169" Type="http://schemas.openxmlformats.org/officeDocument/2006/relationships/slide" Target="slides/slide165.xml"/><Relationship Id="rId168" Type="http://schemas.openxmlformats.org/officeDocument/2006/relationships/slide" Target="slides/slide164.xml"/><Relationship Id="rId167" Type="http://schemas.openxmlformats.org/officeDocument/2006/relationships/slide" Target="slides/slide163.xml"/><Relationship Id="rId166" Type="http://schemas.openxmlformats.org/officeDocument/2006/relationships/slide" Target="slides/slide162.xml"/><Relationship Id="rId165" Type="http://schemas.openxmlformats.org/officeDocument/2006/relationships/slide" Target="slides/slide161.xml"/><Relationship Id="rId164" Type="http://schemas.openxmlformats.org/officeDocument/2006/relationships/slide" Target="slides/slide160.xml"/><Relationship Id="rId163" Type="http://schemas.openxmlformats.org/officeDocument/2006/relationships/slide" Target="slides/slide159.xml"/><Relationship Id="rId162" Type="http://schemas.openxmlformats.org/officeDocument/2006/relationships/slide" Target="slides/slide158.xml"/><Relationship Id="rId161" Type="http://schemas.openxmlformats.org/officeDocument/2006/relationships/slide" Target="slides/slide157.xml"/><Relationship Id="rId160" Type="http://schemas.openxmlformats.org/officeDocument/2006/relationships/slide" Target="slides/slide156.xml"/><Relationship Id="rId16" Type="http://schemas.openxmlformats.org/officeDocument/2006/relationships/slide" Target="slides/slide12.xml"/><Relationship Id="rId159" Type="http://schemas.openxmlformats.org/officeDocument/2006/relationships/slide" Target="slides/slide155.xml"/><Relationship Id="rId158" Type="http://schemas.openxmlformats.org/officeDocument/2006/relationships/slide" Target="slides/slide154.xml"/><Relationship Id="rId157" Type="http://schemas.openxmlformats.org/officeDocument/2006/relationships/slide" Target="slides/slide153.xml"/><Relationship Id="rId156" Type="http://schemas.openxmlformats.org/officeDocument/2006/relationships/slide" Target="slides/slide152.xml"/><Relationship Id="rId155" Type="http://schemas.openxmlformats.org/officeDocument/2006/relationships/slide" Target="slides/slide151.xml"/><Relationship Id="rId154" Type="http://schemas.openxmlformats.org/officeDocument/2006/relationships/slide" Target="slides/slide150.xml"/><Relationship Id="rId153" Type="http://schemas.openxmlformats.org/officeDocument/2006/relationships/slide" Target="slides/slide149.xml"/><Relationship Id="rId152" Type="http://schemas.openxmlformats.org/officeDocument/2006/relationships/slide" Target="slides/slide148.xml"/><Relationship Id="rId151" Type="http://schemas.openxmlformats.org/officeDocument/2006/relationships/slide" Target="slides/slide147.xml"/><Relationship Id="rId150" Type="http://schemas.openxmlformats.org/officeDocument/2006/relationships/slide" Target="slides/slide146.xml"/><Relationship Id="rId15" Type="http://schemas.openxmlformats.org/officeDocument/2006/relationships/slide" Target="slides/slide11.xml"/><Relationship Id="rId149" Type="http://schemas.openxmlformats.org/officeDocument/2006/relationships/slide" Target="slides/slide145.xml"/><Relationship Id="rId148" Type="http://schemas.openxmlformats.org/officeDocument/2006/relationships/slide" Target="slides/slide144.xml"/><Relationship Id="rId147" Type="http://schemas.openxmlformats.org/officeDocument/2006/relationships/slide" Target="slides/slide143.xml"/><Relationship Id="rId146" Type="http://schemas.openxmlformats.org/officeDocument/2006/relationships/slide" Target="slides/slide142.xml"/><Relationship Id="rId145" Type="http://schemas.openxmlformats.org/officeDocument/2006/relationships/slide" Target="slides/slide141.xml"/><Relationship Id="rId144" Type="http://schemas.openxmlformats.org/officeDocument/2006/relationships/slide" Target="slides/slide140.xml"/><Relationship Id="rId143" Type="http://schemas.openxmlformats.org/officeDocument/2006/relationships/slide" Target="slides/slide139.xml"/><Relationship Id="rId142" Type="http://schemas.openxmlformats.org/officeDocument/2006/relationships/slide" Target="slides/slide138.xml"/><Relationship Id="rId141" Type="http://schemas.openxmlformats.org/officeDocument/2006/relationships/slide" Target="slides/slide137.xml"/><Relationship Id="rId140" Type="http://schemas.openxmlformats.org/officeDocument/2006/relationships/slide" Target="slides/slide136.xml"/><Relationship Id="rId14" Type="http://schemas.openxmlformats.org/officeDocument/2006/relationships/slide" Target="slides/slide10.xml"/><Relationship Id="rId139" Type="http://schemas.openxmlformats.org/officeDocument/2006/relationships/slide" Target="slides/slide135.xml"/><Relationship Id="rId138" Type="http://schemas.openxmlformats.org/officeDocument/2006/relationships/slide" Target="slides/slide134.xml"/><Relationship Id="rId137" Type="http://schemas.openxmlformats.org/officeDocument/2006/relationships/slide" Target="slides/slide133.xml"/><Relationship Id="rId136" Type="http://schemas.openxmlformats.org/officeDocument/2006/relationships/slide" Target="slides/slide132.xml"/><Relationship Id="rId135" Type="http://schemas.openxmlformats.org/officeDocument/2006/relationships/slide" Target="slides/slide131.xml"/><Relationship Id="rId134" Type="http://schemas.openxmlformats.org/officeDocument/2006/relationships/slide" Target="slides/slide130.xml"/><Relationship Id="rId133" Type="http://schemas.openxmlformats.org/officeDocument/2006/relationships/slide" Target="slides/slide129.xml"/><Relationship Id="rId132" Type="http://schemas.openxmlformats.org/officeDocument/2006/relationships/slide" Target="slides/slide128.xml"/><Relationship Id="rId131" Type="http://schemas.openxmlformats.org/officeDocument/2006/relationships/slide" Target="slides/slide127.xml"/><Relationship Id="rId130" Type="http://schemas.openxmlformats.org/officeDocument/2006/relationships/slide" Target="slides/slide126.xml"/><Relationship Id="rId13" Type="http://schemas.openxmlformats.org/officeDocument/2006/relationships/slide" Target="slides/slide9.xml"/><Relationship Id="rId129" Type="http://schemas.openxmlformats.org/officeDocument/2006/relationships/slide" Target="slides/slide125.xml"/><Relationship Id="rId128" Type="http://schemas.openxmlformats.org/officeDocument/2006/relationships/slide" Target="slides/slide124.xml"/><Relationship Id="rId127" Type="http://schemas.openxmlformats.org/officeDocument/2006/relationships/slide" Target="slides/slide123.xml"/><Relationship Id="rId126" Type="http://schemas.openxmlformats.org/officeDocument/2006/relationships/slide" Target="slides/slide122.xml"/><Relationship Id="rId125" Type="http://schemas.openxmlformats.org/officeDocument/2006/relationships/slide" Target="slides/slide121.xml"/><Relationship Id="rId124" Type="http://schemas.openxmlformats.org/officeDocument/2006/relationships/slide" Target="slides/slide120.xml"/><Relationship Id="rId123" Type="http://schemas.openxmlformats.org/officeDocument/2006/relationships/slide" Target="slides/slide119.xml"/><Relationship Id="rId122" Type="http://schemas.openxmlformats.org/officeDocument/2006/relationships/slide" Target="slides/slide118.xml"/><Relationship Id="rId121" Type="http://schemas.openxmlformats.org/officeDocument/2006/relationships/slide" Target="slides/slide117.xml"/><Relationship Id="rId120" Type="http://schemas.openxmlformats.org/officeDocument/2006/relationships/slide" Target="slides/slide116.xml"/><Relationship Id="rId12" Type="http://schemas.openxmlformats.org/officeDocument/2006/relationships/slide" Target="slides/slide8.xml"/><Relationship Id="rId119" Type="http://schemas.openxmlformats.org/officeDocument/2006/relationships/slide" Target="slides/slide115.xml"/><Relationship Id="rId118" Type="http://schemas.openxmlformats.org/officeDocument/2006/relationships/slide" Target="slides/slide114.xml"/><Relationship Id="rId117" Type="http://schemas.openxmlformats.org/officeDocument/2006/relationships/slide" Target="slides/slide113.xml"/><Relationship Id="rId116" Type="http://schemas.openxmlformats.org/officeDocument/2006/relationships/slide" Target="slides/slide112.xml"/><Relationship Id="rId115" Type="http://schemas.openxmlformats.org/officeDocument/2006/relationships/slide" Target="slides/slide111.xml"/><Relationship Id="rId114" Type="http://schemas.openxmlformats.org/officeDocument/2006/relationships/slide" Target="slides/slide110.xml"/><Relationship Id="rId113" Type="http://schemas.openxmlformats.org/officeDocument/2006/relationships/slide" Target="slides/slide109.xml"/><Relationship Id="rId112" Type="http://schemas.openxmlformats.org/officeDocument/2006/relationships/slide" Target="slides/slide108.xml"/><Relationship Id="rId111" Type="http://schemas.openxmlformats.org/officeDocument/2006/relationships/slide" Target="slides/slide107.xml"/><Relationship Id="rId110" Type="http://schemas.openxmlformats.org/officeDocument/2006/relationships/slide" Target="slides/slide106.xml"/><Relationship Id="rId11" Type="http://schemas.openxmlformats.org/officeDocument/2006/relationships/slide" Target="slides/slide7.xml"/><Relationship Id="rId109" Type="http://schemas.openxmlformats.org/officeDocument/2006/relationships/slide" Target="slides/slide105.xml"/><Relationship Id="rId108" Type="http://schemas.openxmlformats.org/officeDocument/2006/relationships/slide" Target="slides/slide104.xml"/><Relationship Id="rId107" Type="http://schemas.openxmlformats.org/officeDocument/2006/relationships/slide" Target="slides/slide103.xml"/><Relationship Id="rId106" Type="http://schemas.openxmlformats.org/officeDocument/2006/relationships/slide" Target="slides/slide102.xml"/><Relationship Id="rId105" Type="http://schemas.openxmlformats.org/officeDocument/2006/relationships/slide" Target="slides/slide101.xml"/><Relationship Id="rId104" Type="http://schemas.openxmlformats.org/officeDocument/2006/relationships/slide" Target="slides/slide100.xml"/><Relationship Id="rId103" Type="http://schemas.openxmlformats.org/officeDocument/2006/relationships/slide" Target="slides/slide99.xml"/><Relationship Id="rId102" Type="http://schemas.openxmlformats.org/officeDocument/2006/relationships/slide" Target="slides/slide98.xml"/><Relationship Id="rId101" Type="http://schemas.openxmlformats.org/officeDocument/2006/relationships/slide" Target="slides/slide97.xml"/><Relationship Id="rId100" Type="http://schemas.openxmlformats.org/officeDocument/2006/relationships/slide" Target="slides/slide96.xml"/><Relationship Id="rId10" Type="http://schemas.openxmlformats.org/officeDocument/2006/relationships/slide" Target="slides/slide6.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C6DF1F2-1F62-4D45-9AE4-DC0DCF679297}" type="doc">
      <dgm:prSet loTypeId="urn:microsoft.com/office/officeart/2005/8/layout/process1" loCatId="process" qsTypeId="urn:microsoft.com/office/officeart/2005/8/quickstyle/simple1" qsCatId="simple" csTypeId="urn:microsoft.com/office/officeart/2005/8/colors/accent1_2" csCatId="accent1" phldr="1"/>
      <dgm:spPr/>
    </dgm:pt>
    <dgm:pt modelId="{BA1CD283-BA83-4DEF-9701-93C7F1501695}">
      <dgm:prSet phldrT="[文本]"/>
      <dgm:spPr/>
      <dgm:t>
        <a:bodyPr/>
        <a:lstStyle/>
        <a:p>
          <a:r>
            <a:rPr lang="zh-CN" altLang="en-US" dirty="0">
              <a:latin typeface="微软雅黑" panose="020B0503020204020204" pitchFamily="34" charset="-122"/>
              <a:ea typeface="微软雅黑" panose="020B0503020204020204" pitchFamily="34" charset="-122"/>
            </a:rPr>
            <a:t>以专业的短视频内容获全力支撑</a:t>
          </a:r>
          <a:endParaRPr lang="zh-CN" altLang="en-US" dirty="0"/>
        </a:p>
      </dgm:t>
    </dgm:pt>
    <dgm:pt modelId="{9C208250-1F91-4FD2-9466-35A5A4F630BB}" cxnId="{7CC33013-AEE8-4FF2-AC60-8FF17EEADF21}" type="parTrans">
      <dgm:prSet/>
      <dgm:spPr/>
      <dgm:t>
        <a:bodyPr/>
        <a:lstStyle/>
        <a:p>
          <a:endParaRPr lang="zh-CN" altLang="en-US"/>
        </a:p>
      </dgm:t>
    </dgm:pt>
    <dgm:pt modelId="{98F3A41D-1FB6-439C-A728-F19F4EE0147E}" cxnId="{7CC33013-AEE8-4FF2-AC60-8FF17EEADF21}" type="sibTrans">
      <dgm:prSet/>
      <dgm:spPr/>
      <dgm:t>
        <a:bodyPr/>
        <a:lstStyle/>
        <a:p>
          <a:endParaRPr lang="zh-CN" altLang="en-US"/>
        </a:p>
      </dgm:t>
    </dgm:pt>
    <dgm:pt modelId="{597FDAD0-0619-4FCC-9A6C-197D245D03B3}">
      <dgm:prSet phldrT="[文本]"/>
      <dgm:spPr/>
      <dgm:t>
        <a:bodyPr/>
        <a:lstStyle/>
        <a:p>
          <a:r>
            <a:rPr lang="zh-CN" altLang="en-US" dirty="0"/>
            <a:t>一定规模后各个平台增加广告推广</a:t>
          </a:r>
        </a:p>
      </dgm:t>
    </dgm:pt>
    <dgm:pt modelId="{BE3BD133-2237-40BF-A96D-AFF73C87C80B}" cxnId="{161AA235-4CD0-4ADD-A80A-AE6F8DBA4333}" type="parTrans">
      <dgm:prSet/>
      <dgm:spPr/>
      <dgm:t>
        <a:bodyPr/>
        <a:lstStyle/>
        <a:p>
          <a:endParaRPr lang="zh-CN" altLang="en-US"/>
        </a:p>
      </dgm:t>
    </dgm:pt>
    <dgm:pt modelId="{42FB9EEA-C13E-4EDF-9D68-D2FCADDA43F1}" cxnId="{161AA235-4CD0-4ADD-A80A-AE6F8DBA4333}" type="sibTrans">
      <dgm:prSet/>
      <dgm:spPr/>
      <dgm:t>
        <a:bodyPr/>
        <a:lstStyle/>
        <a:p>
          <a:endParaRPr lang="zh-CN" altLang="en-US"/>
        </a:p>
      </dgm:t>
    </dgm:pt>
    <dgm:pt modelId="{AE8AC91D-71FE-40E6-8500-20EECEFA5687}">
      <dgm:prSet phldrT="[文本]"/>
      <dgm:spPr/>
      <dgm:t>
        <a:bodyPr/>
        <a:lstStyle/>
        <a:p>
          <a:r>
            <a:rPr lang="zh-CN" altLang="en-US" dirty="0"/>
            <a:t>吸引专业的投资方推广营销</a:t>
          </a:r>
        </a:p>
      </dgm:t>
    </dgm:pt>
    <dgm:pt modelId="{33A8D3A1-46A1-473E-AB61-64AF4BA0EBF0}" cxnId="{19F4A2FD-46BD-40DC-83D1-29135DF0A33F}" type="parTrans">
      <dgm:prSet/>
      <dgm:spPr/>
      <dgm:t>
        <a:bodyPr/>
        <a:lstStyle/>
        <a:p>
          <a:endParaRPr lang="zh-CN" altLang="en-US"/>
        </a:p>
      </dgm:t>
    </dgm:pt>
    <dgm:pt modelId="{21FA1DE1-9CC0-4757-A7B5-F381DD767220}" cxnId="{19F4A2FD-46BD-40DC-83D1-29135DF0A33F}" type="sibTrans">
      <dgm:prSet/>
      <dgm:spPr/>
      <dgm:t>
        <a:bodyPr/>
        <a:lstStyle/>
        <a:p>
          <a:endParaRPr lang="zh-CN" altLang="en-US"/>
        </a:p>
      </dgm:t>
    </dgm:pt>
    <dgm:pt modelId="{42A88723-FAC9-4DA2-93CF-35EE20E2CC3D}">
      <dgm:prSet phldrT="[文本]"/>
      <dgm:spPr/>
      <dgm:t>
        <a:bodyPr/>
        <a:lstStyle/>
        <a:p>
          <a:r>
            <a:rPr lang="zh-CN" altLang="en-US" dirty="0"/>
            <a:t>运营电商品牌扩大流量变现通道</a:t>
          </a:r>
        </a:p>
      </dgm:t>
    </dgm:pt>
    <dgm:pt modelId="{D549B82E-B4B7-409E-A4DD-BF22BA22491E}" cxnId="{2238FD77-F95A-407A-B667-DCB248240561}" type="parTrans">
      <dgm:prSet/>
      <dgm:spPr/>
      <dgm:t>
        <a:bodyPr/>
        <a:lstStyle/>
        <a:p>
          <a:endParaRPr lang="zh-CN" altLang="en-US"/>
        </a:p>
      </dgm:t>
    </dgm:pt>
    <dgm:pt modelId="{93B00648-1602-4BA6-BB42-F6A528688D42}" cxnId="{2238FD77-F95A-407A-B667-DCB248240561}" type="sibTrans">
      <dgm:prSet/>
      <dgm:spPr/>
      <dgm:t>
        <a:bodyPr/>
        <a:lstStyle/>
        <a:p>
          <a:endParaRPr lang="zh-CN" altLang="en-US"/>
        </a:p>
      </dgm:t>
    </dgm:pt>
    <dgm:pt modelId="{F1909F5B-18C8-4B16-AF7E-2C4163E9AE05}" type="pres">
      <dgm:prSet presAssocID="{EC6DF1F2-1F62-4D45-9AE4-DC0DCF679297}" presName="Name0" presStyleCnt="0">
        <dgm:presLayoutVars>
          <dgm:dir/>
          <dgm:resizeHandles val="exact"/>
        </dgm:presLayoutVars>
      </dgm:prSet>
      <dgm:spPr/>
    </dgm:pt>
    <dgm:pt modelId="{0DBFB326-0737-4C15-9A49-8DAC59A72F32}" type="pres">
      <dgm:prSet presAssocID="{BA1CD283-BA83-4DEF-9701-93C7F1501695}" presName="node" presStyleLbl="node1" presStyleIdx="0" presStyleCnt="4">
        <dgm:presLayoutVars>
          <dgm:bulletEnabled val="1"/>
        </dgm:presLayoutVars>
      </dgm:prSet>
      <dgm:spPr/>
      <dgm:t>
        <a:bodyPr/>
        <a:lstStyle/>
        <a:p>
          <a:endParaRPr lang="zh-CN" altLang="en-US"/>
        </a:p>
      </dgm:t>
    </dgm:pt>
    <dgm:pt modelId="{A948BA25-A79A-49CD-B126-10D524C16C21}" type="pres">
      <dgm:prSet presAssocID="{98F3A41D-1FB6-439C-A728-F19F4EE0147E}" presName="sibTrans" presStyleLbl="sibTrans2D1" presStyleIdx="0" presStyleCnt="3"/>
      <dgm:spPr/>
      <dgm:t>
        <a:bodyPr/>
        <a:lstStyle/>
        <a:p>
          <a:endParaRPr lang="zh-CN" altLang="en-US"/>
        </a:p>
      </dgm:t>
    </dgm:pt>
    <dgm:pt modelId="{E9618E71-435C-4FAB-95A1-467F433D76D3}" type="pres">
      <dgm:prSet presAssocID="{98F3A41D-1FB6-439C-A728-F19F4EE0147E}" presName="connectorText" presStyleLbl="sibTrans2D1" presStyleIdx="0" presStyleCnt="3"/>
      <dgm:spPr/>
      <dgm:t>
        <a:bodyPr/>
        <a:lstStyle/>
        <a:p>
          <a:endParaRPr lang="zh-CN" altLang="en-US"/>
        </a:p>
      </dgm:t>
    </dgm:pt>
    <dgm:pt modelId="{FFBF72BA-5417-468B-872C-DF6961F7DC04}" type="pres">
      <dgm:prSet presAssocID="{597FDAD0-0619-4FCC-9A6C-197D245D03B3}" presName="node" presStyleLbl="node1" presStyleIdx="1" presStyleCnt="4">
        <dgm:presLayoutVars>
          <dgm:bulletEnabled val="1"/>
        </dgm:presLayoutVars>
      </dgm:prSet>
      <dgm:spPr/>
      <dgm:t>
        <a:bodyPr/>
        <a:lstStyle/>
        <a:p>
          <a:endParaRPr lang="zh-CN" altLang="en-US"/>
        </a:p>
      </dgm:t>
    </dgm:pt>
    <dgm:pt modelId="{CE7085DC-2088-44E3-9334-4387D68B5B8F}" type="pres">
      <dgm:prSet presAssocID="{42FB9EEA-C13E-4EDF-9D68-D2FCADDA43F1}" presName="sibTrans" presStyleLbl="sibTrans2D1" presStyleIdx="1" presStyleCnt="3"/>
      <dgm:spPr/>
      <dgm:t>
        <a:bodyPr/>
        <a:lstStyle/>
        <a:p>
          <a:endParaRPr lang="zh-CN" altLang="en-US"/>
        </a:p>
      </dgm:t>
    </dgm:pt>
    <dgm:pt modelId="{FE20B1FF-8A2A-45E6-AEA3-D38E0C08A273}" type="pres">
      <dgm:prSet presAssocID="{42FB9EEA-C13E-4EDF-9D68-D2FCADDA43F1}" presName="connectorText" presStyleLbl="sibTrans2D1" presStyleIdx="1" presStyleCnt="3"/>
      <dgm:spPr/>
      <dgm:t>
        <a:bodyPr/>
        <a:lstStyle/>
        <a:p>
          <a:endParaRPr lang="zh-CN" altLang="en-US"/>
        </a:p>
      </dgm:t>
    </dgm:pt>
    <dgm:pt modelId="{0B3D0398-7965-4527-98E0-2AA747B48988}" type="pres">
      <dgm:prSet presAssocID="{AE8AC91D-71FE-40E6-8500-20EECEFA5687}" presName="node" presStyleLbl="node1" presStyleIdx="2" presStyleCnt="4">
        <dgm:presLayoutVars>
          <dgm:bulletEnabled val="1"/>
        </dgm:presLayoutVars>
      </dgm:prSet>
      <dgm:spPr/>
      <dgm:t>
        <a:bodyPr/>
        <a:lstStyle/>
        <a:p>
          <a:endParaRPr lang="zh-CN" altLang="en-US"/>
        </a:p>
      </dgm:t>
    </dgm:pt>
    <dgm:pt modelId="{346D3A0D-0C1F-490D-A880-06C26E3E771F}" type="pres">
      <dgm:prSet presAssocID="{21FA1DE1-9CC0-4757-A7B5-F381DD767220}" presName="sibTrans" presStyleLbl="sibTrans2D1" presStyleIdx="2" presStyleCnt="3"/>
      <dgm:spPr/>
      <dgm:t>
        <a:bodyPr/>
        <a:lstStyle/>
        <a:p>
          <a:endParaRPr lang="zh-CN" altLang="en-US"/>
        </a:p>
      </dgm:t>
    </dgm:pt>
    <dgm:pt modelId="{6187136C-9095-46B4-BA0A-A9514E86DD1F}" type="pres">
      <dgm:prSet presAssocID="{21FA1DE1-9CC0-4757-A7B5-F381DD767220}" presName="connectorText" presStyleLbl="sibTrans2D1" presStyleIdx="2" presStyleCnt="3"/>
      <dgm:spPr/>
      <dgm:t>
        <a:bodyPr/>
        <a:lstStyle/>
        <a:p>
          <a:endParaRPr lang="zh-CN" altLang="en-US"/>
        </a:p>
      </dgm:t>
    </dgm:pt>
    <dgm:pt modelId="{25985435-53B6-4FBB-A14B-179855CAAF05}" type="pres">
      <dgm:prSet presAssocID="{42A88723-FAC9-4DA2-93CF-35EE20E2CC3D}" presName="node" presStyleLbl="node1" presStyleIdx="3" presStyleCnt="4">
        <dgm:presLayoutVars>
          <dgm:bulletEnabled val="1"/>
        </dgm:presLayoutVars>
      </dgm:prSet>
      <dgm:spPr/>
      <dgm:t>
        <a:bodyPr/>
        <a:lstStyle/>
        <a:p>
          <a:endParaRPr lang="zh-CN" altLang="en-US"/>
        </a:p>
      </dgm:t>
    </dgm:pt>
  </dgm:ptLst>
  <dgm:cxnLst>
    <dgm:cxn modelId="{161AA235-4CD0-4ADD-A80A-AE6F8DBA4333}" srcId="{EC6DF1F2-1F62-4D45-9AE4-DC0DCF679297}" destId="{597FDAD0-0619-4FCC-9A6C-197D245D03B3}" srcOrd="1" destOrd="0" parTransId="{BE3BD133-2237-40BF-A96D-AFF73C87C80B}" sibTransId="{42FB9EEA-C13E-4EDF-9D68-D2FCADDA43F1}"/>
    <dgm:cxn modelId="{B7E2537E-B262-4CAF-90E8-D475A1616DEC}" type="presOf" srcId="{BA1CD283-BA83-4DEF-9701-93C7F1501695}" destId="{0DBFB326-0737-4C15-9A49-8DAC59A72F32}" srcOrd="0" destOrd="0" presId="urn:microsoft.com/office/officeart/2005/8/layout/process1"/>
    <dgm:cxn modelId="{6D030085-EF91-429A-960C-E39019021885}" type="presOf" srcId="{EC6DF1F2-1F62-4D45-9AE4-DC0DCF679297}" destId="{F1909F5B-18C8-4B16-AF7E-2C4163E9AE05}" srcOrd="0" destOrd="0" presId="urn:microsoft.com/office/officeart/2005/8/layout/process1"/>
    <dgm:cxn modelId="{2DC9C6D6-7037-47B1-A95A-EF1BD81399E9}" type="presOf" srcId="{42FB9EEA-C13E-4EDF-9D68-D2FCADDA43F1}" destId="{CE7085DC-2088-44E3-9334-4387D68B5B8F}" srcOrd="0" destOrd="0" presId="urn:microsoft.com/office/officeart/2005/8/layout/process1"/>
    <dgm:cxn modelId="{457F6FE5-21EC-49C3-A879-16027B14EA7A}" type="presOf" srcId="{AE8AC91D-71FE-40E6-8500-20EECEFA5687}" destId="{0B3D0398-7965-4527-98E0-2AA747B48988}" srcOrd="0" destOrd="0" presId="urn:microsoft.com/office/officeart/2005/8/layout/process1"/>
    <dgm:cxn modelId="{F6E19226-BFE0-4C33-9F41-3E51F3845AF3}" type="presOf" srcId="{98F3A41D-1FB6-439C-A728-F19F4EE0147E}" destId="{E9618E71-435C-4FAB-95A1-467F433D76D3}" srcOrd="1" destOrd="0" presId="urn:microsoft.com/office/officeart/2005/8/layout/process1"/>
    <dgm:cxn modelId="{7CC33013-AEE8-4FF2-AC60-8FF17EEADF21}" srcId="{EC6DF1F2-1F62-4D45-9AE4-DC0DCF679297}" destId="{BA1CD283-BA83-4DEF-9701-93C7F1501695}" srcOrd="0" destOrd="0" parTransId="{9C208250-1F91-4FD2-9466-35A5A4F630BB}" sibTransId="{98F3A41D-1FB6-439C-A728-F19F4EE0147E}"/>
    <dgm:cxn modelId="{92DE090B-737C-41DF-B844-4ACB9CA0589F}" type="presOf" srcId="{21FA1DE1-9CC0-4757-A7B5-F381DD767220}" destId="{6187136C-9095-46B4-BA0A-A9514E86DD1F}" srcOrd="1" destOrd="0" presId="urn:microsoft.com/office/officeart/2005/8/layout/process1"/>
    <dgm:cxn modelId="{19F4A2FD-46BD-40DC-83D1-29135DF0A33F}" srcId="{EC6DF1F2-1F62-4D45-9AE4-DC0DCF679297}" destId="{AE8AC91D-71FE-40E6-8500-20EECEFA5687}" srcOrd="2" destOrd="0" parTransId="{33A8D3A1-46A1-473E-AB61-64AF4BA0EBF0}" sibTransId="{21FA1DE1-9CC0-4757-A7B5-F381DD767220}"/>
    <dgm:cxn modelId="{A866EE99-E748-4856-8ABA-0BF20A7FBC72}" type="presOf" srcId="{597FDAD0-0619-4FCC-9A6C-197D245D03B3}" destId="{FFBF72BA-5417-468B-872C-DF6961F7DC04}" srcOrd="0" destOrd="0" presId="urn:microsoft.com/office/officeart/2005/8/layout/process1"/>
    <dgm:cxn modelId="{E886E55B-E538-42CB-BE12-0BC080E7FACD}" type="presOf" srcId="{42A88723-FAC9-4DA2-93CF-35EE20E2CC3D}" destId="{25985435-53B6-4FBB-A14B-179855CAAF05}" srcOrd="0" destOrd="0" presId="urn:microsoft.com/office/officeart/2005/8/layout/process1"/>
    <dgm:cxn modelId="{E64C4CB0-A127-46B7-BD84-59E4FAAC451F}" type="presOf" srcId="{98F3A41D-1FB6-439C-A728-F19F4EE0147E}" destId="{A948BA25-A79A-49CD-B126-10D524C16C21}" srcOrd="0" destOrd="0" presId="urn:microsoft.com/office/officeart/2005/8/layout/process1"/>
    <dgm:cxn modelId="{13CAA2B1-02B6-4C02-A278-264CCC1FB56E}" type="presOf" srcId="{21FA1DE1-9CC0-4757-A7B5-F381DD767220}" destId="{346D3A0D-0C1F-490D-A880-06C26E3E771F}" srcOrd="0" destOrd="0" presId="urn:microsoft.com/office/officeart/2005/8/layout/process1"/>
    <dgm:cxn modelId="{585AFA3F-244D-4E7A-A918-CE2BDF830B09}" type="presOf" srcId="{42FB9EEA-C13E-4EDF-9D68-D2FCADDA43F1}" destId="{FE20B1FF-8A2A-45E6-AEA3-D38E0C08A273}" srcOrd="1" destOrd="0" presId="urn:microsoft.com/office/officeart/2005/8/layout/process1"/>
    <dgm:cxn modelId="{2238FD77-F95A-407A-B667-DCB248240561}" srcId="{EC6DF1F2-1F62-4D45-9AE4-DC0DCF679297}" destId="{42A88723-FAC9-4DA2-93CF-35EE20E2CC3D}" srcOrd="3" destOrd="0" parTransId="{D549B82E-B4B7-409E-A4DD-BF22BA22491E}" sibTransId="{93B00648-1602-4BA6-BB42-F6A528688D42}"/>
    <dgm:cxn modelId="{5E85F1B2-AECA-4A44-8C81-1768A0BD49EB}" type="presParOf" srcId="{F1909F5B-18C8-4B16-AF7E-2C4163E9AE05}" destId="{0DBFB326-0737-4C15-9A49-8DAC59A72F32}" srcOrd="0" destOrd="0" presId="urn:microsoft.com/office/officeart/2005/8/layout/process1"/>
    <dgm:cxn modelId="{482B73A0-9C85-49E2-B237-FFA051A60A5F}" type="presParOf" srcId="{F1909F5B-18C8-4B16-AF7E-2C4163E9AE05}" destId="{A948BA25-A79A-49CD-B126-10D524C16C21}" srcOrd="1" destOrd="0" presId="urn:microsoft.com/office/officeart/2005/8/layout/process1"/>
    <dgm:cxn modelId="{35791701-3102-443E-BF96-E5E944D47468}" type="presParOf" srcId="{A948BA25-A79A-49CD-B126-10D524C16C21}" destId="{E9618E71-435C-4FAB-95A1-467F433D76D3}" srcOrd="0" destOrd="0" presId="urn:microsoft.com/office/officeart/2005/8/layout/process1"/>
    <dgm:cxn modelId="{F1415BEC-CB65-4117-AA1F-B5BB5D478142}" type="presParOf" srcId="{F1909F5B-18C8-4B16-AF7E-2C4163E9AE05}" destId="{FFBF72BA-5417-468B-872C-DF6961F7DC04}" srcOrd="2" destOrd="0" presId="urn:microsoft.com/office/officeart/2005/8/layout/process1"/>
    <dgm:cxn modelId="{AEEA63D7-5B36-49BE-AD1D-890BDF713510}" type="presParOf" srcId="{F1909F5B-18C8-4B16-AF7E-2C4163E9AE05}" destId="{CE7085DC-2088-44E3-9334-4387D68B5B8F}" srcOrd="3" destOrd="0" presId="urn:microsoft.com/office/officeart/2005/8/layout/process1"/>
    <dgm:cxn modelId="{19FB0B26-7987-47D1-9DED-2C6C472173E7}" type="presParOf" srcId="{CE7085DC-2088-44E3-9334-4387D68B5B8F}" destId="{FE20B1FF-8A2A-45E6-AEA3-D38E0C08A273}" srcOrd="0" destOrd="0" presId="urn:microsoft.com/office/officeart/2005/8/layout/process1"/>
    <dgm:cxn modelId="{6E568797-E593-498D-A3DA-99BD1628C1CE}" type="presParOf" srcId="{F1909F5B-18C8-4B16-AF7E-2C4163E9AE05}" destId="{0B3D0398-7965-4527-98E0-2AA747B48988}" srcOrd="4" destOrd="0" presId="urn:microsoft.com/office/officeart/2005/8/layout/process1"/>
    <dgm:cxn modelId="{B9F19102-4E6E-4BF8-8EEE-F19125BA5BCC}" type="presParOf" srcId="{F1909F5B-18C8-4B16-AF7E-2C4163E9AE05}" destId="{346D3A0D-0C1F-490D-A880-06C26E3E771F}" srcOrd="5" destOrd="0" presId="urn:microsoft.com/office/officeart/2005/8/layout/process1"/>
    <dgm:cxn modelId="{9EB7B747-0525-4D2A-9773-BACC021F57F5}" type="presParOf" srcId="{346D3A0D-0C1F-490D-A880-06C26E3E771F}" destId="{6187136C-9095-46B4-BA0A-A9514E86DD1F}" srcOrd="0" destOrd="0" presId="urn:microsoft.com/office/officeart/2005/8/layout/process1"/>
    <dgm:cxn modelId="{CF0921C4-2661-4D3A-A527-84267B84ED10}" type="presParOf" srcId="{F1909F5B-18C8-4B16-AF7E-2C4163E9AE05}" destId="{25985435-53B6-4FBB-A14B-179855CAAF05}" srcOrd="6"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9506856" cy="6337904"/>
        <a:chOff x="0" y="0"/>
        <a:chExt cx="9506856" cy="6337904"/>
      </a:xfrm>
    </dsp:grpSpPr>
    <dsp:sp modelId="{0DBFB326-0737-4C15-9A49-8DAC59A72F32}">
      <dsp:nvSpPr>
        <dsp:cNvPr id="3" name="圆角矩形 2"/>
        <dsp:cNvSpPr/>
      </dsp:nvSpPr>
      <dsp:spPr bwMode="white">
        <a:xfrm>
          <a:off x="0" y="2620480"/>
          <a:ext cx="1828242" cy="1096945"/>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68580" tIns="68580" rIns="68580" bIns="6858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r>
            <a:rPr lang="zh-CN" altLang="en-US" dirty="0">
              <a:latin typeface="微软雅黑" panose="020B0503020204020204" pitchFamily="34" charset="-122"/>
              <a:ea typeface="微软雅黑" panose="020B0503020204020204" pitchFamily="34" charset="-122"/>
            </a:rPr>
            <a:t>以专业的短视频内容获全力支撑</a:t>
          </a:r>
          <a:endParaRPr lang="zh-CN" altLang="en-US" dirty="0"/>
        </a:p>
      </dsp:txBody>
      <dsp:txXfrm>
        <a:off x="0" y="2620480"/>
        <a:ext cx="1828242" cy="1096945"/>
      </dsp:txXfrm>
    </dsp:sp>
    <dsp:sp modelId="{A948BA25-A79A-49CD-B126-10D524C16C21}">
      <dsp:nvSpPr>
        <dsp:cNvPr id="4" name="右箭头 3"/>
        <dsp:cNvSpPr/>
      </dsp:nvSpPr>
      <dsp:spPr bwMode="white">
        <a:xfrm>
          <a:off x="2000096" y="2942250"/>
          <a:ext cx="387587" cy="453404"/>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a:lnSpc>
              <a:spcPct val="100000"/>
            </a:lnSpc>
            <a:spcBef>
              <a:spcPct val="0"/>
            </a:spcBef>
            <a:spcAft>
              <a:spcPct val="35000"/>
            </a:spcAft>
          </a:pPr>
          <a:endParaRPr lang="zh-CN" altLang="en-US"/>
        </a:p>
      </dsp:txBody>
      <dsp:txXfrm>
        <a:off x="2000096" y="2942250"/>
        <a:ext cx="387587" cy="453404"/>
      </dsp:txXfrm>
    </dsp:sp>
    <dsp:sp modelId="{FFBF72BA-5417-468B-872C-DF6961F7DC04}">
      <dsp:nvSpPr>
        <dsp:cNvPr id="5" name="圆角矩形 4"/>
        <dsp:cNvSpPr/>
      </dsp:nvSpPr>
      <dsp:spPr bwMode="white">
        <a:xfrm>
          <a:off x="2559538" y="2620480"/>
          <a:ext cx="1828242" cy="1096945"/>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68580" tIns="68580" rIns="68580" bIns="6858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r>
            <a:rPr lang="zh-CN" altLang="en-US" dirty="0"/>
            <a:t>一定规模后各个平台增加广告推广</a:t>
          </a:r>
        </a:p>
      </dsp:txBody>
      <dsp:txXfrm>
        <a:off x="2559538" y="2620480"/>
        <a:ext cx="1828242" cy="1096945"/>
      </dsp:txXfrm>
    </dsp:sp>
    <dsp:sp modelId="{CE7085DC-2088-44E3-9334-4387D68B5B8F}">
      <dsp:nvSpPr>
        <dsp:cNvPr id="6" name="右箭头 5"/>
        <dsp:cNvSpPr/>
      </dsp:nvSpPr>
      <dsp:spPr bwMode="white">
        <a:xfrm>
          <a:off x="4559634" y="2942250"/>
          <a:ext cx="387587" cy="453404"/>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a:lnSpc>
              <a:spcPct val="100000"/>
            </a:lnSpc>
            <a:spcBef>
              <a:spcPct val="0"/>
            </a:spcBef>
            <a:spcAft>
              <a:spcPct val="35000"/>
            </a:spcAft>
          </a:pPr>
          <a:endParaRPr lang="zh-CN" altLang="en-US"/>
        </a:p>
      </dsp:txBody>
      <dsp:txXfrm>
        <a:off x="4559634" y="2942250"/>
        <a:ext cx="387587" cy="453404"/>
      </dsp:txXfrm>
    </dsp:sp>
    <dsp:sp modelId="{0B3D0398-7965-4527-98E0-2AA747B48988}">
      <dsp:nvSpPr>
        <dsp:cNvPr id="7" name="圆角矩形 6"/>
        <dsp:cNvSpPr/>
      </dsp:nvSpPr>
      <dsp:spPr bwMode="white">
        <a:xfrm>
          <a:off x="5119076" y="2620480"/>
          <a:ext cx="1828242" cy="1096945"/>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68580" tIns="68580" rIns="68580" bIns="6858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r>
            <a:rPr lang="zh-CN" altLang="en-US" dirty="0"/>
            <a:t>吸引专业的投资方推广营销</a:t>
          </a:r>
        </a:p>
      </dsp:txBody>
      <dsp:txXfrm>
        <a:off x="5119076" y="2620480"/>
        <a:ext cx="1828242" cy="1096945"/>
      </dsp:txXfrm>
    </dsp:sp>
    <dsp:sp modelId="{346D3A0D-0C1F-490D-A880-06C26E3E771F}">
      <dsp:nvSpPr>
        <dsp:cNvPr id="8" name="右箭头 7"/>
        <dsp:cNvSpPr/>
      </dsp:nvSpPr>
      <dsp:spPr bwMode="white">
        <a:xfrm>
          <a:off x="7119173" y="2942250"/>
          <a:ext cx="387587" cy="453404"/>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a:lnSpc>
              <a:spcPct val="100000"/>
            </a:lnSpc>
            <a:spcBef>
              <a:spcPct val="0"/>
            </a:spcBef>
            <a:spcAft>
              <a:spcPct val="35000"/>
            </a:spcAft>
          </a:pPr>
          <a:endParaRPr lang="zh-CN" altLang="en-US"/>
        </a:p>
      </dsp:txBody>
      <dsp:txXfrm>
        <a:off x="7119173" y="2942250"/>
        <a:ext cx="387587" cy="453404"/>
      </dsp:txXfrm>
    </dsp:sp>
    <dsp:sp modelId="{25985435-53B6-4FBB-A14B-179855CAAF05}">
      <dsp:nvSpPr>
        <dsp:cNvPr id="9" name="圆角矩形 8"/>
        <dsp:cNvSpPr/>
      </dsp:nvSpPr>
      <dsp:spPr bwMode="white">
        <a:xfrm>
          <a:off x="7678614" y="2620480"/>
          <a:ext cx="1828242" cy="1096945"/>
        </a:xfrm>
        <a:prstGeom prst="roundRect">
          <a:avLst>
            <a:gd name="adj" fmla="val 10000"/>
          </a:avLst>
        </a:prstGeom>
      </dsp:spPr>
      <dsp:style>
        <a:lnRef idx="2">
          <a:schemeClr val="lt1"/>
        </a:lnRef>
        <a:fillRef idx="1">
          <a:schemeClr val="accent1"/>
        </a:fillRef>
        <a:effectRef idx="0">
          <a:scrgbClr r="0" g="0" b="0"/>
        </a:effectRef>
        <a:fontRef idx="minor">
          <a:schemeClr val="lt1"/>
        </a:fontRef>
      </dsp:style>
      <dsp:txBody>
        <a:bodyPr lIns="68580" tIns="68580" rIns="68580" bIns="6858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r>
            <a:rPr lang="zh-CN" altLang="en-US" dirty="0"/>
            <a:t>运营电商品牌扩大流量变现通道</a:t>
          </a:r>
        </a:p>
      </dsp:txBody>
      <dsp:txXfrm>
        <a:off x="7678614" y="2620480"/>
        <a:ext cx="1828242" cy="109694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9E8755-21B1-4647-A86E-8004C5C2A3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8FDB82-E6D0-4DEC-A90B-F86E4AAEA22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4F576198-4CF3-446F-B204-6B1848582D61}"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atin typeface="微软雅黑" panose="020B0503020204020204" pitchFamily="34" charset="-122"/>
                <a:ea typeface="微软雅黑" panose="020B0503020204020204" pitchFamily="34" charset="-122"/>
              </a:defRPr>
            </a:lvl1pPr>
          </a:lstStyle>
          <a:p>
            <a:pPr>
              <a:defRPr/>
            </a:pPr>
            <a:fld id="{E92175C3-240B-4327-90DB-69F6EEB14D99}" type="datetimeFigureOut">
              <a:rPr lang="zh-CN" altLang="en-US" smtClean="0">
                <a:solidFill>
                  <a:prstClr val="black">
                    <a:tint val="75000"/>
                  </a:prstClr>
                </a:solidFill>
              </a:rPr>
            </a:fld>
            <a:endParaRPr lang="zh-CN" altLang="en-US" dirty="0">
              <a:solidFill>
                <a:prstClr val="black">
                  <a:tint val="75000"/>
                </a:prstClr>
              </a:solidFill>
            </a:endParaRPr>
          </a:p>
        </p:txBody>
      </p:sp>
      <p:sp>
        <p:nvSpPr>
          <p:cNvPr id="5" name="页脚占位符 4"/>
          <p:cNvSpPr>
            <a:spLocks noGrp="1"/>
          </p:cNvSpPr>
          <p:nvPr>
            <p:ph type="ftr" sz="quarter" idx="11"/>
          </p:nvPr>
        </p:nvSpPr>
        <p:spPr/>
        <p:txBody>
          <a:bodyPr/>
          <a:lstStyle>
            <a:lvl1pPr>
              <a:defRPr>
                <a:latin typeface="微软雅黑" panose="020B0503020204020204" pitchFamily="34" charset="-122"/>
                <a:ea typeface="微软雅黑" panose="020B0503020204020204" pitchFamily="34" charset="-122"/>
              </a:defRPr>
            </a:lvl1pPr>
          </a:lstStyle>
          <a:p>
            <a:pPr>
              <a:defRPr/>
            </a:pPr>
            <a:endParaRPr lang="zh-CN" altLang="en-US" dirty="0">
              <a:solidFill>
                <a:prstClr val="black">
                  <a:tint val="75000"/>
                </a:prstClr>
              </a:solidFill>
            </a:endParaRPr>
          </a:p>
        </p:txBody>
      </p:sp>
      <p:sp>
        <p:nvSpPr>
          <p:cNvPr id="6" name="灯片编号占位符 5"/>
          <p:cNvSpPr>
            <a:spLocks noGrp="1"/>
          </p:cNvSpPr>
          <p:nvPr>
            <p:ph type="sldNum" sz="quarter" idx="12"/>
          </p:nvPr>
        </p:nvSpPr>
        <p:spPr/>
        <p:txBody>
          <a:bodyPr/>
          <a:lstStyle>
            <a:lvl1pPr>
              <a:defRPr>
                <a:latin typeface="微软雅黑" panose="020B0503020204020204" pitchFamily="34" charset="-122"/>
                <a:ea typeface="微软雅黑" panose="020B0503020204020204" pitchFamily="34" charset="-122"/>
              </a:defRPr>
            </a:lvl1pPr>
          </a:lstStyle>
          <a:p>
            <a:pPr>
              <a:defRPr/>
            </a:pPr>
            <a:fld id="{19349C33-9555-45D6-9A56-38A29F09A0CE}" type="slidenum">
              <a:rPr lang="zh-CN" altLang="en-US" smtClean="0">
                <a:solidFill>
                  <a:prstClr val="black">
                    <a:tint val="75000"/>
                  </a:prstClr>
                </a:solidFill>
              </a:rPr>
            </a:fld>
            <a:endParaRPr lang="zh-CN" altLang="en-US" dirty="0">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竖排标题与文本">
    <p:bg>
      <p:bgPr>
        <a:solidFill>
          <a:srgbClr val="ECECEC"/>
        </a:solidFill>
        <a:effectLst/>
      </p:bgPr>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标题幻灯片">
    <p:bg>
      <p:bgPr>
        <a:gradFill flip="none" rotWithShape="1">
          <a:gsLst>
            <a:gs pos="6000">
              <a:srgbClr val="F9F9F9"/>
            </a:gs>
            <a:gs pos="58000">
              <a:srgbClr val="E0E0E0"/>
            </a:gs>
            <a:gs pos="100000">
              <a:srgbClr val="D3D3D3"/>
            </a:gs>
          </a:gsLst>
          <a:path path="circle">
            <a:fillToRect l="50000" t="50000" r="50000" b="50000"/>
          </a:path>
          <a:tileRect/>
        </a:gradFill>
        <a:effectLst/>
      </p:bgPr>
    </p:bg>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nvGraphicFramePr>
        <p:xfrm>
          <a:off x="10" y="-766916"/>
          <a:ext cx="12191959" cy="9875520"/>
        </p:xfrm>
        <a:graphic>
          <a:graphicData uri="http://schemas.openxmlformats.org/drawingml/2006/table">
            <a:tbl>
              <a:tblPr firstRow="1" bandRow="1">
                <a:tableStyleId>{5C22544A-7EE6-4342-B048-85BDC9FD1C3A}</a:tableStyleId>
              </a:tblPr>
              <a:tblGrid>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208280"/>
                <a:gridCol w="578298"/>
                <a:gridCol w="393289"/>
                <a:gridCol w="393289"/>
                <a:gridCol w="393289"/>
                <a:gridCol w="393289"/>
                <a:gridCol w="393289"/>
                <a:gridCol w="393289"/>
                <a:gridCol w="393289"/>
                <a:gridCol w="393289"/>
                <a:gridCol w="393289"/>
              </a:tblGrid>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bl>
          </a:graphicData>
        </a:graphic>
      </p:graphicFrame>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幻灯片">
    <p:bg>
      <p:bgPr>
        <a:gradFill flip="none" rotWithShape="1">
          <a:gsLst>
            <a:gs pos="6000">
              <a:srgbClr val="F9F9F9"/>
            </a:gs>
            <a:gs pos="58000">
              <a:srgbClr val="E0E0E0"/>
            </a:gs>
            <a:gs pos="100000">
              <a:srgbClr val="D3D3D3"/>
            </a:gs>
          </a:gsLst>
          <a:path path="circle">
            <a:fillToRect l="50000" t="50000" r="50000" b="50000"/>
          </a:path>
          <a:tileRect/>
        </a:gradFill>
        <a:effectLst/>
      </p:bgPr>
    </p:bg>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nvGraphicFramePr>
        <p:xfrm>
          <a:off x="10" y="-766916"/>
          <a:ext cx="12191959" cy="9875520"/>
        </p:xfrm>
        <a:graphic>
          <a:graphicData uri="http://schemas.openxmlformats.org/drawingml/2006/table">
            <a:tbl>
              <a:tblPr firstRow="1" bandRow="1">
                <a:tableStyleId>{5C22544A-7EE6-4342-B048-85BDC9FD1C3A}</a:tableStyleId>
              </a:tblPr>
              <a:tblGrid>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208280"/>
                <a:gridCol w="578298"/>
                <a:gridCol w="393289"/>
                <a:gridCol w="393289"/>
                <a:gridCol w="393289"/>
                <a:gridCol w="393289"/>
                <a:gridCol w="393289"/>
                <a:gridCol w="393289"/>
                <a:gridCol w="393289"/>
                <a:gridCol w="393289"/>
                <a:gridCol w="393289"/>
              </a:tblGrid>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latin typeface="微软雅黑" panose="020B0503020204020204" pitchFamily="34" charset="-122"/>
                        <a:ea typeface="微软雅黑" panose="020B0503020204020204" pitchFamily="34" charset="-122"/>
                      </a:endParaRPr>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bl>
          </a:graphicData>
        </a:graphic>
      </p:graphicFrame>
      <p:cxnSp>
        <p:nvCxnSpPr>
          <p:cNvPr id="10" name="直接连接符 9"/>
          <p:cNvCxnSpPr/>
          <p:nvPr userDrawn="1"/>
        </p:nvCxnSpPr>
        <p:spPr>
          <a:xfrm>
            <a:off x="514360" y="860938"/>
            <a:ext cx="350519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4" name="矩形 13"/>
          <p:cNvSpPr/>
          <p:nvPr userDrawn="1"/>
        </p:nvSpPr>
        <p:spPr>
          <a:xfrm>
            <a:off x="514360" y="813312"/>
            <a:ext cx="971540" cy="47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标题 16"/>
          <p:cNvSpPr>
            <a:spLocks noGrp="1"/>
          </p:cNvSpPr>
          <p:nvPr>
            <p:ph type="title"/>
          </p:nvPr>
        </p:nvSpPr>
        <p:spPr>
          <a:xfrm>
            <a:off x="478972" y="270842"/>
            <a:ext cx="7815942" cy="516617"/>
          </a:xfrm>
        </p:spPr>
        <p:txBody>
          <a:bodyPr>
            <a:normAutofit/>
          </a:bodyPr>
          <a:lstStyle>
            <a:lvl1pPr>
              <a:defRPr sz="24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3" name="弧形 12"/>
          <p:cNvSpPr/>
          <p:nvPr userDrawn="1"/>
        </p:nvSpPr>
        <p:spPr>
          <a:xfrm>
            <a:off x="5930878" y="6550989"/>
            <a:ext cx="330222" cy="330222"/>
          </a:xfrm>
          <a:prstGeom prst="arc">
            <a:avLst>
              <a:gd name="adj1" fmla="val 10673828"/>
              <a:gd name="adj2" fmla="val 17612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16" name="直接连接符 15"/>
          <p:cNvCxnSpPr/>
          <p:nvPr userDrawn="1"/>
        </p:nvCxnSpPr>
        <p:spPr>
          <a:xfrm>
            <a:off x="6261100" y="6725625"/>
            <a:ext cx="55245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406378" y="6725625"/>
            <a:ext cx="55245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26"/>
          <p:cNvSpPr>
            <a:spLocks noGrp="1"/>
          </p:cNvSpPr>
          <p:nvPr>
            <p:ph type="sldNum" sz="quarter" idx="12"/>
          </p:nvPr>
        </p:nvSpPr>
        <p:spPr>
          <a:xfrm>
            <a:off x="5584349" y="6492875"/>
            <a:ext cx="1023280" cy="365125"/>
          </a:xfrm>
        </p:spPr>
        <p:txBody>
          <a:bodyPr/>
          <a:lstStyle>
            <a:lvl1pPr algn="ctr">
              <a:defRPr>
                <a:latin typeface="微软雅黑" panose="020B0503020204020204" pitchFamily="34" charset="-122"/>
                <a:ea typeface="微软雅黑" panose="020B0503020204020204" pitchFamily="34" charset="-122"/>
              </a:defRPr>
            </a:lvl1pPr>
          </a:lstStyle>
          <a:p>
            <a:pPr>
              <a:defRPr/>
            </a:pPr>
            <a:fld id="{7B329D34-C0D7-4DFA-B367-128D3227D5A8}" type="slidenum">
              <a:rPr lang="zh-CN" altLang="en-US" smtClean="0">
                <a:solidFill>
                  <a:prstClr val="black">
                    <a:tint val="75000"/>
                  </a:prstClr>
                </a:solidFill>
              </a:rPr>
            </a:fld>
            <a:endParaRPr lang="zh-CN" altLang="en-US" dirty="0">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E92175C3-240B-4327-90DB-69F6EEB14D99}"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9349C33-9555-45D6-9A56-38A29F09A0CE}"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竖排标题与文本">
    <p:bg>
      <p:bgPr>
        <a:solidFill>
          <a:srgbClr val="ECECEC"/>
        </a:solidFill>
        <a:effectLst/>
      </p:bgPr>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标题幻灯片">
    <p:bg>
      <p:bgPr>
        <a:gradFill flip="none" rotWithShape="1">
          <a:gsLst>
            <a:gs pos="6000">
              <a:srgbClr val="F9F9F9"/>
            </a:gs>
            <a:gs pos="58000">
              <a:srgbClr val="E0E0E0"/>
            </a:gs>
            <a:gs pos="100000">
              <a:srgbClr val="D3D3D3"/>
            </a:gs>
          </a:gsLst>
          <a:path path="circle">
            <a:fillToRect l="50000" t="50000" r="50000" b="50000"/>
          </a:path>
          <a:tileRect/>
        </a:gradFill>
        <a:effectLst/>
      </p:bgPr>
    </p:bg>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nvGraphicFramePr>
        <p:xfrm>
          <a:off x="10" y="-766916"/>
          <a:ext cx="12191959" cy="9875520"/>
        </p:xfrm>
        <a:graphic>
          <a:graphicData uri="http://schemas.openxmlformats.org/drawingml/2006/table">
            <a:tbl>
              <a:tblPr firstRow="1" bandRow="1">
                <a:tableStyleId>{5C22544A-7EE6-4342-B048-85BDC9FD1C3A}</a:tableStyleId>
              </a:tblPr>
              <a:tblGrid>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208280"/>
                <a:gridCol w="578298"/>
                <a:gridCol w="393289"/>
                <a:gridCol w="393289"/>
                <a:gridCol w="393289"/>
                <a:gridCol w="393289"/>
                <a:gridCol w="393289"/>
                <a:gridCol w="393289"/>
                <a:gridCol w="393289"/>
                <a:gridCol w="393289"/>
                <a:gridCol w="393289"/>
              </a:tblGrid>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bl>
          </a:graphicData>
        </a:graphic>
      </p:graphicFrame>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标题幻灯片">
    <p:bg>
      <p:bgPr>
        <a:gradFill flip="none" rotWithShape="1">
          <a:gsLst>
            <a:gs pos="6000">
              <a:srgbClr val="F9F9F9"/>
            </a:gs>
            <a:gs pos="58000">
              <a:srgbClr val="E0E0E0"/>
            </a:gs>
            <a:gs pos="100000">
              <a:srgbClr val="D3D3D3"/>
            </a:gs>
          </a:gsLst>
          <a:path path="circle">
            <a:fillToRect l="50000" t="50000" r="50000" b="50000"/>
          </a:path>
          <a:tileRect/>
        </a:gradFill>
        <a:effectLst/>
      </p:bgPr>
    </p:bg>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nvGraphicFramePr>
        <p:xfrm>
          <a:off x="10" y="-766916"/>
          <a:ext cx="12191959" cy="9875520"/>
        </p:xfrm>
        <a:graphic>
          <a:graphicData uri="http://schemas.openxmlformats.org/drawingml/2006/table">
            <a:tbl>
              <a:tblPr firstRow="1" bandRow="1">
                <a:tableStyleId>{5C22544A-7EE6-4342-B048-85BDC9FD1C3A}</a:tableStyleId>
              </a:tblPr>
              <a:tblGrid>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393289"/>
                <a:gridCol w="208280"/>
                <a:gridCol w="578298"/>
                <a:gridCol w="393289"/>
                <a:gridCol w="393289"/>
                <a:gridCol w="393289"/>
                <a:gridCol w="393289"/>
                <a:gridCol w="393289"/>
                <a:gridCol w="393289"/>
                <a:gridCol w="393289"/>
                <a:gridCol w="393289"/>
                <a:gridCol w="393289"/>
              </a:tblGrid>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r h="365760">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c>
                  <a:txBody>
                    <a:bodyPr/>
                    <a:lstStyle/>
                    <a:p>
                      <a:endParaRPr lang="zh-CN" altLang="en-US" dirty="0"/>
                    </a:p>
                  </a:txBody>
                  <a:tcPr>
                    <a:lnL w="3175" cap="flat" cmpd="sng" algn="ctr">
                      <a:solidFill>
                        <a:srgbClr val="DBDBDB"/>
                      </a:solidFill>
                      <a:prstDash val="solid"/>
                      <a:round/>
                      <a:headEnd type="none" w="med" len="med"/>
                      <a:tailEnd type="none" w="med" len="med"/>
                    </a:lnL>
                    <a:lnR w="3175" cap="flat" cmpd="sng" algn="ctr">
                      <a:solidFill>
                        <a:srgbClr val="DBDBDB"/>
                      </a:solidFill>
                      <a:prstDash val="solid"/>
                      <a:round/>
                      <a:headEnd type="none" w="med" len="med"/>
                      <a:tailEnd type="none" w="med" len="med"/>
                    </a:lnR>
                    <a:lnT w="3175" cap="flat" cmpd="sng" algn="ctr">
                      <a:solidFill>
                        <a:srgbClr val="DBDBDB"/>
                      </a:solidFill>
                      <a:prstDash val="solid"/>
                      <a:round/>
                      <a:headEnd type="none" w="med" len="med"/>
                      <a:tailEnd type="none" w="med" len="med"/>
                    </a:lnT>
                    <a:lnB w="3175" cap="flat" cmpd="sng" algn="ctr">
                      <a:solidFill>
                        <a:srgbClr val="DBDBDB"/>
                      </a:solidFill>
                      <a:prstDash val="solid"/>
                      <a:round/>
                      <a:headEnd type="none" w="med" len="med"/>
                      <a:tailEnd type="none" w="med" len="med"/>
                    </a:lnB>
                    <a:noFill/>
                  </a:tcPr>
                </a:tc>
              </a:tr>
            </a:tbl>
          </a:graphicData>
        </a:graphic>
      </p:graphicFrame>
      <p:cxnSp>
        <p:nvCxnSpPr>
          <p:cNvPr id="10" name="直接连接符 9"/>
          <p:cNvCxnSpPr/>
          <p:nvPr userDrawn="1"/>
        </p:nvCxnSpPr>
        <p:spPr>
          <a:xfrm>
            <a:off x="514360" y="860938"/>
            <a:ext cx="350519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4" name="矩形 13"/>
          <p:cNvSpPr/>
          <p:nvPr userDrawn="1"/>
        </p:nvSpPr>
        <p:spPr>
          <a:xfrm>
            <a:off x="514360" y="813312"/>
            <a:ext cx="971540" cy="47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7" name="标题 16"/>
          <p:cNvSpPr>
            <a:spLocks noGrp="1"/>
          </p:cNvSpPr>
          <p:nvPr>
            <p:ph type="title"/>
          </p:nvPr>
        </p:nvSpPr>
        <p:spPr>
          <a:xfrm>
            <a:off x="478972" y="270842"/>
            <a:ext cx="7815942" cy="516617"/>
          </a:xfrm>
        </p:spPr>
        <p:txBody>
          <a:bodyPr>
            <a:normAutofit/>
          </a:bodyPr>
          <a:lstStyle>
            <a:lvl1pPr>
              <a:defRPr sz="24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13" name="弧形 12"/>
          <p:cNvSpPr/>
          <p:nvPr userDrawn="1"/>
        </p:nvSpPr>
        <p:spPr>
          <a:xfrm>
            <a:off x="5930878" y="6550989"/>
            <a:ext cx="330222" cy="330222"/>
          </a:xfrm>
          <a:prstGeom prst="arc">
            <a:avLst>
              <a:gd name="adj1" fmla="val 10673828"/>
              <a:gd name="adj2" fmla="val 17612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cxnSp>
        <p:nvCxnSpPr>
          <p:cNvPr id="16" name="直接连接符 15"/>
          <p:cNvCxnSpPr/>
          <p:nvPr userDrawn="1"/>
        </p:nvCxnSpPr>
        <p:spPr>
          <a:xfrm>
            <a:off x="6261100" y="6725625"/>
            <a:ext cx="55245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406378" y="6725625"/>
            <a:ext cx="55245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26"/>
          <p:cNvSpPr>
            <a:spLocks noGrp="1"/>
          </p:cNvSpPr>
          <p:nvPr>
            <p:ph type="sldNum" sz="quarter" idx="12"/>
          </p:nvPr>
        </p:nvSpPr>
        <p:spPr>
          <a:xfrm>
            <a:off x="5584349" y="6492875"/>
            <a:ext cx="1023280" cy="365125"/>
          </a:xfrm>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defRPr/>
            </a:pPr>
            <a:fld id="{7B329D34-C0D7-4DFA-B367-128D3227D5A8}"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5" Type="http://schemas.openxmlformats.org/officeDocument/2006/relationships/theme" Target="../theme/theme1.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slideLayout" Target="../slideLayouts/slideLayout8.xml"/><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二级</a:t>
            </a:r>
            <a:endParaRPr lang="zh-CN" altLang="en-US" dirty="0"/>
          </a:p>
          <a:p>
            <a:pPr lvl="2"/>
            <a:r>
              <a:rPr lang="zh-CN" altLang="en-US" dirty="0"/>
              <a:t>三级</a:t>
            </a:r>
            <a:endParaRPr lang="zh-CN" altLang="en-US" dirty="0"/>
          </a:p>
          <a:p>
            <a:pPr lvl="3"/>
            <a:r>
              <a:rPr lang="zh-CN" altLang="en-US" dirty="0"/>
              <a:t>四级</a:t>
            </a:r>
            <a:endParaRPr lang="zh-CN" altLang="en-US" dirty="0"/>
          </a:p>
          <a:p>
            <a:pPr lvl="4"/>
            <a:r>
              <a:rPr lang="zh-CN" altLang="en-US" dirty="0"/>
              <a:t>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E92175C3-240B-4327-90DB-69F6EEB14D99}"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19349C33-9555-45D6-9A56-38A29F09A0CE}"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2175C3-240B-4327-90DB-69F6EEB14D99}"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49C33-9555-45D6-9A56-38A29F09A0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tags" Target="../tags/tag8.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6" Type="http://schemas.openxmlformats.org/officeDocument/2006/relationships/slideLayout" Target="../slideLayouts/slideLayout6.xml"/><Relationship Id="rId35" Type="http://schemas.openxmlformats.org/officeDocument/2006/relationships/tags" Target="../tags/tag36.xml"/><Relationship Id="rId34" Type="http://schemas.openxmlformats.org/officeDocument/2006/relationships/tags" Target="../tags/tag35.xml"/><Relationship Id="rId33" Type="http://schemas.openxmlformats.org/officeDocument/2006/relationships/tags" Target="../tags/tag34.xml"/><Relationship Id="rId32" Type="http://schemas.openxmlformats.org/officeDocument/2006/relationships/tags" Target="../tags/tag33.xml"/><Relationship Id="rId31" Type="http://schemas.openxmlformats.org/officeDocument/2006/relationships/tags" Target="../tags/tag32.xml"/><Relationship Id="rId30" Type="http://schemas.openxmlformats.org/officeDocument/2006/relationships/tags" Target="../tags/tag31.xml"/><Relationship Id="rId3" Type="http://schemas.openxmlformats.org/officeDocument/2006/relationships/tags" Target="../tags/tag4.xml"/><Relationship Id="rId29" Type="http://schemas.openxmlformats.org/officeDocument/2006/relationships/tags" Target="../tags/tag30.xml"/><Relationship Id="rId28" Type="http://schemas.openxmlformats.org/officeDocument/2006/relationships/tags" Target="../tags/tag29.xml"/><Relationship Id="rId27" Type="http://schemas.openxmlformats.org/officeDocument/2006/relationships/tags" Target="../tags/tag28.xml"/><Relationship Id="rId26" Type="http://schemas.openxmlformats.org/officeDocument/2006/relationships/tags" Target="../tags/tag27.xml"/><Relationship Id="rId25" Type="http://schemas.openxmlformats.org/officeDocument/2006/relationships/tags" Target="../tags/tag26.xml"/><Relationship Id="rId24" Type="http://schemas.openxmlformats.org/officeDocument/2006/relationships/tags" Target="../tags/tag25.xml"/><Relationship Id="rId23" Type="http://schemas.openxmlformats.org/officeDocument/2006/relationships/tags" Target="../tags/tag24.xml"/><Relationship Id="rId22" Type="http://schemas.openxmlformats.org/officeDocument/2006/relationships/tags" Target="../tags/tag23.xml"/><Relationship Id="rId21" Type="http://schemas.openxmlformats.org/officeDocument/2006/relationships/tags" Target="../tags/tag22.xml"/><Relationship Id="rId20" Type="http://schemas.openxmlformats.org/officeDocument/2006/relationships/tags" Target="../tags/tag21.xml"/><Relationship Id="rId2" Type="http://schemas.openxmlformats.org/officeDocument/2006/relationships/tags" Target="../tags/tag3.xml"/><Relationship Id="rId19" Type="http://schemas.openxmlformats.org/officeDocument/2006/relationships/tags" Target="../tags/tag20.xml"/><Relationship Id="rId18" Type="http://schemas.openxmlformats.org/officeDocument/2006/relationships/tags" Target="../tags/tag19.xml"/><Relationship Id="rId17" Type="http://schemas.openxmlformats.org/officeDocument/2006/relationships/tags" Target="../tags/tag18.xml"/><Relationship Id="rId16" Type="http://schemas.openxmlformats.org/officeDocument/2006/relationships/tags" Target="../tags/tag17.xml"/><Relationship Id="rId15" Type="http://schemas.openxmlformats.org/officeDocument/2006/relationships/tags" Target="../tags/tag16.xml"/><Relationship Id="rId14" Type="http://schemas.openxmlformats.org/officeDocument/2006/relationships/tags" Target="../tags/tag15.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hemeOverride" Target="../theme/themeOverride1.xml"/><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3.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4.jpeg"/></Relationships>
</file>

<file path=ppt/slides/_rels/slide37.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image" Target="../media/image29.jpeg"/><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5.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2.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4.jpeg"/><Relationship Id="rId1" Type="http://schemas.openxmlformats.org/officeDocument/2006/relationships/image" Target="../media/image3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5.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6.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7.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8.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9.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0.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1.png"/></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2.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3.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4.jpe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5.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6.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7.pn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8.png"/></Relationships>
</file>

<file path=ppt/slides/_rels/slide1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9.png"/></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0.jpeg"/></Relationships>
</file>

<file path=ppt/slides/_rels/slide1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1.png"/></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2.png"/></Relationships>
</file>

<file path=ppt/slides/_rels/slide13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3.png"/></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4.png"/></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5.png"/></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6.png"/></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7.png"/></Relationships>
</file>

<file path=ppt/slides/_rels/slide1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8.png"/></Relationships>
</file>

<file path=ppt/slides/_rels/slide13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59.png"/></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61.png"/><Relationship Id="rId1" Type="http://schemas.openxmlformats.org/officeDocument/2006/relationships/image" Target="../media/image60.png"/></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2.png"/></Relationships>
</file>

<file path=ppt/slides/_rels/slide14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3.png"/></Relationships>
</file>

<file path=ppt/slides/_rels/slide14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4.png"/></Relationships>
</file>

<file path=ppt/slides/_rels/slide14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5.png"/></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6.png"/></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7.png"/></Relationships>
</file>

<file path=ppt/slides/_rels/slide14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8.png"/></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69.png"/></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0.jpeg"/></Relationships>
</file>

<file path=ppt/slides/_rels/slide15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1.jpeg"/></Relationships>
</file>

<file path=ppt/slides/_rels/slide15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2.jpeg"/></Relationships>
</file>

<file path=ppt/slides/_rels/slide15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3.jpeg"/></Relationships>
</file>

<file path=ppt/slides/_rels/slide15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4.jpeg"/></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5.png"/></Relationships>
</file>

<file path=ppt/slides/_rels/slide16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6.png"/></Relationships>
</file>

<file path=ppt/slides/_rels/slide16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6.png"/></Relationships>
</file>

<file path=ppt/slides/_rels/slide16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7.png"/></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8.png"/></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9.png"/></Relationships>
</file>

<file path=ppt/slides/_rels/slide18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0.png"/></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1.png"/></Relationships>
</file>

<file path=ppt/slides/_rels/slide18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2.png"/></Relationships>
</file>

<file path=ppt/slides/_rels/slide19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3.png"/></Relationships>
</file>

<file path=ppt/slides/_rels/slide19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4.png"/></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5.png"/></Relationships>
</file>

<file path=ppt/slides/_rels/slide19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6.png"/></Relationships>
</file>

<file path=ppt/slides/_rels/slide19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7.png"/></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8.jpeg"/></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9.jpeg"/></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0.png"/></Relationships>
</file>

<file path=ppt/slides/_rels/slide20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1.png"/></Relationships>
</file>

<file path=ppt/slides/_rels/slide20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1.png"/></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2.jpeg"/></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3.jpeg"/></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4.png"/></Relationships>
</file>

<file path=ppt/slides/_rels/slide24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5.png"/></Relationships>
</file>

<file path=ppt/slides/_rels/slide2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6.png"/></Relationships>
</file>

<file path=ppt/slides/_rels/slide24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7.png"/></Relationships>
</file>

<file path=ppt/slides/_rels/slide24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8.png"/></Relationships>
</file>

<file path=ppt/slides/_rels/slide24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9.png"/></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0.png"/></Relationships>
</file>

<file path=ppt/slides/_rels/slide25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1.png"/></Relationships>
</file>

<file path=ppt/slides/_rels/slide25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2.png"/></Relationships>
</file>

<file path=ppt/slides/_rels/slide25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3.png"/></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4.png"/></Relationships>
</file>

<file path=ppt/slides/_rels/slide25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5.png"/></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6.jpeg"/></Relationships>
</file>

<file path=ppt/slides/_rels/slide25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7.png"/></Relationships>
</file>

<file path=ppt/slides/_rels/slide26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8.png"/></Relationships>
</file>

<file path=ppt/slides/_rels/slide26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09.png"/></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0.png"/></Relationships>
</file>

<file path=ppt/slides/_rels/slide26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1.png"/></Relationships>
</file>

<file path=ppt/slides/_rels/slide26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2.png"/></Relationships>
</file>

<file path=ppt/slides/_rels/slide26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3.png"/></Relationships>
</file>

<file path=ppt/slides/_rels/slide26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4.png"/></Relationships>
</file>

<file path=ppt/slides/_rels/slide26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5.png"/></Relationships>
</file>

<file path=ppt/slides/_rels/slide26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6.png"/></Relationships>
</file>

<file path=ppt/slides/_rels/slide27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7.png"/></Relationships>
</file>

<file path=ppt/slides/_rels/slide27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8.png"/></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9.png"/></Relationships>
</file>

<file path=ppt/slides/_rels/slide27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0.png"/></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1.png"/></Relationships>
</file>

<file path=ppt/slides/_rels/slide27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2.png"/></Relationships>
</file>

<file path=ppt/slides/_rels/slide27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3.png"/></Relationships>
</file>

<file path=ppt/slides/_rels/slide28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4.png"/></Relationships>
</file>

<file path=ppt/slides/_rels/slide28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5.png"/></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6.png"/></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5.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image" Target="../media/image127.png"/></Relationships>
</file>

<file path=ppt/slides/_rels/slide28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31.png"/><Relationship Id="rId1" Type="http://schemas.openxmlformats.org/officeDocument/2006/relationships/image" Target="../media/image130.png"/></Relationships>
</file>

<file path=ppt/slides/_rels/slide28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33.png"/><Relationship Id="rId1" Type="http://schemas.openxmlformats.org/officeDocument/2006/relationships/image" Target="../media/image132.png"/></Relationships>
</file>

<file path=ppt/slides/_rels/slide28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35.png"/><Relationship Id="rId1" Type="http://schemas.openxmlformats.org/officeDocument/2006/relationships/image" Target="../media/image134.png"/></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6.png"/></Relationships>
</file>

<file path=ppt/slides/_rels/slide29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6.png"/></Relationships>
</file>

<file path=ppt/slides/_rels/slide29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7.png"/></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8.png"/></Relationships>
</file>

<file path=ppt/slides/_rels/slide29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8.png"/></Relationships>
</file>

<file path=ppt/slides/_rels/slide29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9.png"/></Relationships>
</file>

<file path=ppt/slides/_rels/slide29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41.png"/><Relationship Id="rId1" Type="http://schemas.openxmlformats.org/officeDocument/2006/relationships/image" Target="../media/image140.png"/></Relationships>
</file>

<file path=ppt/slides/_rels/slide29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2.png"/></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3.png"/></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4.png"/></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5.jpeg"/></Relationships>
</file>

<file path=ppt/slides/_rels/slide30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6.png"/></Relationships>
</file>

<file path=ppt/slides/_rels/slide3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7.png"/></Relationships>
</file>

<file path=ppt/slides/_rels/slide3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48.png"/></Relationships>
</file>

<file path=ppt/slides/_rels/slide3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50.png"/><Relationship Id="rId1" Type="http://schemas.openxmlformats.org/officeDocument/2006/relationships/image" Target="../media/image149.png"/></Relationships>
</file>

<file path=ppt/slides/_rels/slide3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1.png"/></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2.png"/></Relationships>
</file>

<file path=ppt/slides/_rels/slide3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3.png"/></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4.jpeg"/></Relationships>
</file>

<file path=ppt/slides/_rels/slide3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5.png"/></Relationships>
</file>

<file path=ppt/slides/_rels/slide32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6.png"/></Relationships>
</file>

<file path=ppt/slides/_rels/slide3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7.png"/></Relationships>
</file>

<file path=ppt/slides/_rels/slide32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8.png"/></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59.png"/></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0.png"/></Relationships>
</file>

<file path=ppt/slides/_rels/slide33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1.png"/></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2.png"/></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3.jpeg"/></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4.png"/></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5.jpeg"/></Relationships>
</file>

<file path=ppt/slides/_rels/slide34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6.png"/></Relationships>
</file>

<file path=ppt/slides/_rels/slide34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7.png"/></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8.png"/></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69.png"/></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0.png"/></Relationships>
</file>

<file path=ppt/slides/_rels/slide35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1.png"/></Relationships>
</file>

<file path=ppt/slides/_rels/slide35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2.png"/></Relationships>
</file>

<file path=ppt/slides/_rels/slide35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3.png"/></Relationships>
</file>

<file path=ppt/slides/_rels/slide35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4.png"/></Relationships>
</file>

<file path=ppt/slides/_rels/slide36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5.png"/></Relationships>
</file>

<file path=ppt/slides/_rels/slide36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6.png"/></Relationships>
</file>

<file path=ppt/slides/_rels/slide36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77.png"/></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79.png"/><Relationship Id="rId1" Type="http://schemas.openxmlformats.org/officeDocument/2006/relationships/image" Target="../media/image178.png"/></Relationships>
</file>

<file path=ppt/slides/_rels/slide36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0.png"/></Relationships>
</file>

<file path=ppt/slides/_rels/slide36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1.png"/></Relationships>
</file>

<file path=ppt/slides/_rels/slide36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2.png"/></Relationships>
</file>

<file path=ppt/slides/_rels/slide37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3.png"/></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4.png"/></Relationships>
</file>

<file path=ppt/slides/_rels/slide37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5.png"/></Relationships>
</file>

<file path=ppt/slides/_rels/slide37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6.png"/></Relationships>
</file>

<file path=ppt/slides/_rels/slide37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7.png"/></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8.png"/></Relationships>
</file>

<file path=ppt/slides/_rels/slide38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9.png"/></Relationships>
</file>

<file path=ppt/slides/_rels/slide38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0.png"/></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1.png"/></Relationships>
</file>

<file path=ppt/slides/_rels/slide38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2.png"/></Relationships>
</file>

<file path=ppt/slides/_rels/slide38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3.png"/></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4.png"/></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5.png"/></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6.png"/></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7.png"/></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8.png"/></Relationships>
</file>

<file path=ppt/slides/_rels/slide4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99.png"/></Relationships>
</file>

<file path=ppt/slides/_rels/slide4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0.png"/></Relationships>
</file>

<file path=ppt/slides/_rels/slide4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1.png"/></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03.png"/><Relationship Id="rId1" Type="http://schemas.openxmlformats.org/officeDocument/2006/relationships/image" Target="../media/image202.png"/></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4.png"/></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5.png"/></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6.png"/></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7.png"/></Relationships>
</file>

<file path=ppt/slides/_rels/slide44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8.png"/></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9.png"/></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0.png"/></Relationships>
</file>

<file path=ppt/slides/_rels/slide46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1.png"/></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13.png"/><Relationship Id="rId1" Type="http://schemas.openxmlformats.org/officeDocument/2006/relationships/image" Target="../media/image212.png"/></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4.png"/></Relationships>
</file>

<file path=ppt/slides/_rels/slide47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5.png"/></Relationships>
</file>

<file path=ppt/slides/_rels/slide47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6.png"/></Relationships>
</file>

<file path=ppt/slides/_rels/slide478.xml.rels><?xml version="1.0" encoding="UTF-8" standalone="yes"?>
<Relationships xmlns="http://schemas.openxmlformats.org/package/2006/relationships"><Relationship Id="rId9" Type="http://schemas.openxmlformats.org/officeDocument/2006/relationships/tags" Target="../tags/tag45.xml"/><Relationship Id="rId8" Type="http://schemas.openxmlformats.org/officeDocument/2006/relationships/tags" Target="../tags/tag44.xml"/><Relationship Id="rId7" Type="http://schemas.openxmlformats.org/officeDocument/2006/relationships/tags" Target="../tags/tag43.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5" Type="http://schemas.openxmlformats.org/officeDocument/2006/relationships/slideLayout" Target="../slideLayouts/slideLayout4.xml"/><Relationship Id="rId14" Type="http://schemas.openxmlformats.org/officeDocument/2006/relationships/tags" Target="../tags/tag50.xml"/><Relationship Id="rId13" Type="http://schemas.openxmlformats.org/officeDocument/2006/relationships/tags" Target="../tags/tag49.xml"/><Relationship Id="rId12" Type="http://schemas.openxmlformats.org/officeDocument/2006/relationships/tags" Target="../tags/tag48.xml"/><Relationship Id="rId11" Type="http://schemas.openxmlformats.org/officeDocument/2006/relationships/tags" Target="../tags/tag47.xml"/><Relationship Id="rId10" Type="http://schemas.openxmlformats.org/officeDocument/2006/relationships/tags" Target="../tags/tag46.xml"/><Relationship Id="rId1" Type="http://schemas.openxmlformats.org/officeDocument/2006/relationships/tags" Target="../tags/tag37.xml"/></Relationships>
</file>

<file path=ppt/slides/_rels/slide479.xml.rels><?xml version="1.0" encoding="UTF-8" standalone="yes"?>
<Relationships xmlns="http://schemas.openxmlformats.org/package/2006/relationships"><Relationship Id="rId7" Type="http://schemas.openxmlformats.org/officeDocument/2006/relationships/slideLayout" Target="../slideLayouts/slideLayout4.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s>
</file>

<file path=ppt/slides/_rels/slide48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4.jpeg"/></Relationships>
</file>

<file path=ppt/slides/_rels/slide48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7.jpeg"/></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7.xml.rels><?xml version="1.0" encoding="UTF-8" standalone="yes"?>
<Relationships xmlns="http://schemas.openxmlformats.org/package/2006/relationships"><Relationship Id="rId9" Type="http://schemas.openxmlformats.org/officeDocument/2006/relationships/tags" Target="../tags/tag65.xml"/><Relationship Id="rId8" Type="http://schemas.openxmlformats.org/officeDocument/2006/relationships/tags" Target="../tags/tag64.xml"/><Relationship Id="rId7" Type="http://schemas.openxmlformats.org/officeDocument/2006/relationships/tags" Target="../tags/tag63.xml"/><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2" Type="http://schemas.openxmlformats.org/officeDocument/2006/relationships/slideLayout" Target="../slideLayouts/slideLayout4.xml"/><Relationship Id="rId11" Type="http://schemas.openxmlformats.org/officeDocument/2006/relationships/tags" Target="../tags/tag67.xml"/><Relationship Id="rId10" Type="http://schemas.openxmlformats.org/officeDocument/2006/relationships/tags" Target="../tags/tag66.xml"/><Relationship Id="rId1" Type="http://schemas.openxmlformats.org/officeDocument/2006/relationships/tags" Target="../tags/tag57.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8.xml"/></Relationships>
</file>

<file path=ppt/slides/_rels/slide50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8.png"/></Relationships>
</file>

<file path=ppt/slides/_rels/slide50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9.png"/></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9.xml"/></Relationships>
</file>

<file path=ppt/slides/_rels/slide51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0.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5.xml.rels><?xml version="1.0" encoding="UTF-8" standalone="yes"?>
<Relationships xmlns="http://schemas.openxmlformats.org/package/2006/relationships"><Relationship Id="rId8" Type="http://schemas.openxmlformats.org/officeDocument/2006/relationships/slideLayout" Target="../slideLayouts/slideLayout4.xml"/><Relationship Id="rId7" Type="http://schemas.openxmlformats.org/officeDocument/2006/relationships/tags" Target="../tags/tag77.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0.jpeg"/></Relationships>
</file>

<file path=ppt/slides/_rels/slide52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1.png"/></Relationships>
</file>

<file path=ppt/slides/_rels/slide52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2.png"/></Relationships>
</file>

<file path=ppt/slides/_rels/slide53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24.png"/><Relationship Id="rId1" Type="http://schemas.openxmlformats.org/officeDocument/2006/relationships/image" Target="../media/image223.png"/></Relationships>
</file>

<file path=ppt/slides/_rels/slide53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26.png"/><Relationship Id="rId1" Type="http://schemas.openxmlformats.org/officeDocument/2006/relationships/image" Target="../media/image225.png"/></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3.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0" Type="http://schemas.openxmlformats.org/officeDocument/2006/relationships/slideLayout" Target="../slideLayouts/slideLayout4.xml"/><Relationship Id="rId1" Type="http://schemas.openxmlformats.org/officeDocument/2006/relationships/tags" Target="../tags/tag78.xml"/></Relationships>
</file>

<file path=ppt/slides/_rels/slide53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7.png"/></Relationships>
</file>

<file path=ppt/slides/_rels/slide5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28.png"/></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30.png"/><Relationship Id="rId1" Type="http://schemas.openxmlformats.org/officeDocument/2006/relationships/image" Target="../media/image229.png"/></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1.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6000">
              <a:srgbClr val="F9F9F9"/>
            </a:gs>
            <a:gs pos="58000">
              <a:srgbClr val="E0E0E0"/>
            </a:gs>
            <a:gs pos="100000">
              <a:srgbClr val="D3D3D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31" name="直接连接符 30"/>
          <p:cNvCxnSpPr>
            <a:stCxn id="86"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62"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40"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42"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1" name="椭圆 40"/>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2" name="椭圆 41"/>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43" name="直接连接符 42"/>
          <p:cNvCxnSpPr>
            <a:endCxn id="41"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45" name="直接连接符 44"/>
          <p:cNvCxnSpPr>
            <a:endCxn id="42"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44"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41"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endCxn id="61"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1"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59"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62"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59" name="椭圆 58"/>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0" name="椭圆 59"/>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1" name="椭圆 60"/>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2" name="椭圆 61"/>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63" name="直接连接符 62"/>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9"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endCxn id="59"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endCxn id="59"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stCxn id="89" idx="3"/>
            <a:endCxn id="62"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42"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7"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endCxn id="42"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endCxn id="42"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stCxn id="90"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7" name="椭圆 86"/>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8" name="椭圆 87"/>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9" name="椭圆 88"/>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0" name="椭圆 89"/>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1" name="椭圆 90"/>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2" name="椭圆 91"/>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3" name="椭圆 92"/>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94" name="椭圆 93"/>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96" name="直接连接符 95"/>
          <p:cNvCxnSpPr>
            <a:endCxn id="90"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a:endCxn id="92"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a:stCxn id="87"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87"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a:endCxn id="152"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90"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90"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a:stCxn id="91"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a:stCxn id="93"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91"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a:stCxn id="90"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87"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49" name="椭圆 148"/>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52" name="椭圆 151"/>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53" name="椭圆 152"/>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54" name="椭圆 153"/>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55" name="椭圆 154"/>
          <p:cNvSpPr/>
          <p:nvPr/>
        </p:nvSpPr>
        <p:spPr>
          <a:xfrm>
            <a:off x="9393551" y="6722264"/>
            <a:ext cx="250036" cy="25003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56" name="文本框 155"/>
          <p:cNvSpPr txBox="1"/>
          <p:nvPr/>
        </p:nvSpPr>
        <p:spPr>
          <a:xfrm>
            <a:off x="1343810" y="2766152"/>
            <a:ext cx="10110519" cy="922020"/>
          </a:xfrm>
          <a:prstGeom prst="rect">
            <a:avLst/>
          </a:prstGeom>
          <a:noFill/>
        </p:spPr>
        <p:txBody>
          <a:bodyPr wrap="square" rtlCol="0">
            <a:spAutoFit/>
          </a:bodyPr>
          <a:lstStyle/>
          <a:p>
            <a:pPr lvl="0" algn="dist">
              <a:defRPr/>
            </a:pPr>
            <a:r>
              <a:rPr lang="zh-CN" altLang="en-US" sz="5400" b="1" dirty="0">
                <a:solidFill>
                  <a:prstClr val="black"/>
                </a:solidFill>
                <a:latin typeface="微软雅黑" panose="020B0503020204020204" pitchFamily="34" charset="-122"/>
                <a:ea typeface="微软雅黑" panose="020B0503020204020204" pitchFamily="34" charset="-122"/>
              </a:rPr>
              <a:t>	短视频制作与</a:t>
            </a:r>
            <a:r>
              <a:rPr lang="zh-CN" altLang="en-US" sz="5400" b="1" dirty="0" smtClean="0">
                <a:solidFill>
                  <a:prstClr val="black"/>
                </a:solidFill>
                <a:latin typeface="微软雅黑" panose="020B0503020204020204" pitchFamily="34" charset="-122"/>
                <a:ea typeface="微软雅黑" panose="020B0503020204020204" pitchFamily="34" charset="-122"/>
              </a:rPr>
              <a:t>运营</a:t>
            </a:r>
            <a:endParaRPr kumimoji="0" lang="zh-CN" altLang="en-US" sz="5400" b="1" i="0" u="none" strike="noStrike" kern="1200" cap="none" spc="0" normalizeH="0" baseline="0" noProof="0" dirty="0">
              <a:ln>
                <a:noFill/>
              </a:ln>
              <a:solidFill>
                <a:srgbClr val="000F1A"/>
              </a:solidFill>
              <a:effectLst/>
              <a:uLnTx/>
              <a:uFillTx/>
              <a:latin typeface="微软雅黑" panose="020B0503020204020204" pitchFamily="34" charset="-122"/>
              <a:ea typeface="微软雅黑" panose="020B0503020204020204" pitchFamily="34" charset="-122"/>
              <a:cs typeface="+mn-cs"/>
            </a:endParaRPr>
          </a:p>
        </p:txBody>
      </p:sp>
      <p:cxnSp>
        <p:nvCxnSpPr>
          <p:cNvPr id="158" name="直接连接符 157"/>
          <p:cNvCxnSpPr/>
          <p:nvPr/>
        </p:nvCxnSpPr>
        <p:spPr>
          <a:xfrm rot="11174285" flipH="1">
            <a:off x="471648" y="2623487"/>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423057" y="2989429"/>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711378" y="2584537"/>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227924" y="3013409"/>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62" name="椭圆 161"/>
          <p:cNvSpPr/>
          <p:nvPr/>
        </p:nvSpPr>
        <p:spPr>
          <a:xfrm rot="11174285">
            <a:off x="349666" y="3189683"/>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63" name="椭圆 162"/>
          <p:cNvSpPr/>
          <p:nvPr/>
        </p:nvSpPr>
        <p:spPr>
          <a:xfrm rot="11174285">
            <a:off x="681194" y="2540171"/>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64" name="直接连接符 163"/>
          <p:cNvCxnSpPr/>
          <p:nvPr/>
        </p:nvCxnSpPr>
        <p:spPr>
          <a:xfrm rot="7715704" flipH="1">
            <a:off x="1215363" y="1740026"/>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214454" y="1750858"/>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1153924" y="1647712"/>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445709" y="1620629"/>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68" name="椭圆 167"/>
          <p:cNvSpPr/>
          <p:nvPr/>
        </p:nvSpPr>
        <p:spPr>
          <a:xfrm rot="7715704">
            <a:off x="1309851" y="1971330"/>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69" name="椭圆 168"/>
          <p:cNvSpPr/>
          <p:nvPr/>
        </p:nvSpPr>
        <p:spPr>
          <a:xfrm rot="7715704">
            <a:off x="1143052" y="1717740"/>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4" name="椭圆 3"/>
          <p:cNvSpPr/>
          <p:nvPr/>
        </p:nvSpPr>
        <p:spPr>
          <a:xfrm>
            <a:off x="-1170893" y="2318692"/>
            <a:ext cx="1979562" cy="1979562"/>
          </a:xfrm>
          <a:prstGeom prst="ellipse">
            <a:avLst/>
          </a:prstGeom>
          <a:gradFill flip="none" rotWithShape="1">
            <a:gsLst>
              <a:gs pos="39000">
                <a:srgbClr val="000F1A"/>
              </a:gs>
              <a:gs pos="62000">
                <a:srgbClr val="00233E"/>
              </a:gs>
              <a:gs pos="87000">
                <a:srgbClr val="004D86"/>
              </a:gs>
              <a:gs pos="97000">
                <a:srgbClr val="005A9E"/>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矩形 2"/>
          <p:cNvSpPr>
            <a:spLocks noChangeArrowheads="1"/>
          </p:cNvSpPr>
          <p:nvPr>
            <p:custDataLst>
              <p:tags r:id="rId1"/>
            </p:custDataLst>
          </p:nvPr>
        </p:nvSpPr>
        <p:spPr bwMode="auto">
          <a:xfrm>
            <a:off x="632368" y="294287"/>
            <a:ext cx="334486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en-US" altLang="zh-CN" sz="4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CONTENTS</a:t>
            </a:r>
            <a:endParaRPr kumimoji="0" lang="en-US" altLang="zh-CN" sz="4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nvGrpSpPr>
          <p:cNvPr id="137" name="组合 136"/>
          <p:cNvGrpSpPr/>
          <p:nvPr/>
        </p:nvGrpSpPr>
        <p:grpSpPr>
          <a:xfrm>
            <a:off x="4300960" y="1057561"/>
            <a:ext cx="7412169" cy="747299"/>
            <a:chOff x="4926013" y="2324100"/>
            <a:chExt cx="7412169" cy="747299"/>
          </a:xfrm>
        </p:grpSpPr>
        <p:sp>
          <p:nvSpPr>
            <p:cNvPr id="138" name="文本框 7"/>
            <p:cNvSpPr txBox="1">
              <a:spLocks noChangeArrowheads="1"/>
            </p:cNvSpPr>
            <p:nvPr>
              <p:custDataLst>
                <p:tags r:id="rId2"/>
              </p:custDataLst>
            </p:nvPr>
          </p:nvSpPr>
          <p:spPr bwMode="auto">
            <a:xfrm>
              <a:off x="5294314" y="2324100"/>
              <a:ext cx="7699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01</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cxnSp>
          <p:nvCxnSpPr>
            <p:cNvPr id="139" name="直接连接符 138"/>
            <p:cNvCxnSpPr/>
            <p:nvPr>
              <p:custDataLst>
                <p:tags r:id="rId3"/>
              </p:custDataLst>
            </p:nvPr>
          </p:nvCxnSpPr>
          <p:spPr bwMode="auto">
            <a:xfrm>
              <a:off x="6116638" y="254317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sp>
          <p:nvSpPr>
            <p:cNvPr id="140" name="文本框 139"/>
            <p:cNvSpPr txBox="1"/>
            <p:nvPr>
              <p:custDataLst>
                <p:tags r:id="rId4"/>
              </p:custDataLst>
            </p:nvPr>
          </p:nvSpPr>
          <p:spPr bwMode="auto">
            <a:xfrm>
              <a:off x="6267449" y="2347499"/>
              <a:ext cx="6070733" cy="723900"/>
            </a:xfrm>
            <a:prstGeom prst="rect">
              <a:avLst/>
            </a:prstGeom>
            <a:noFill/>
          </p:spPr>
          <p:txBody>
            <a:bodyPr anchor="ctr">
              <a:normAutofit fontScale="9250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理论基础：全面认识短视频行业与各主流平台</a:t>
              </a:r>
              <a:endPar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41" name="燕尾形 47"/>
            <p:cNvSpPr/>
            <p:nvPr>
              <p:custDataLst>
                <p:tags r:id="rId5"/>
              </p:custDataLst>
            </p:nvPr>
          </p:nvSpPr>
          <p:spPr>
            <a:xfrm>
              <a:off x="4926013" y="2501900"/>
              <a:ext cx="368300" cy="368300"/>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组合 141"/>
          <p:cNvGrpSpPr/>
          <p:nvPr/>
        </p:nvGrpSpPr>
        <p:grpSpPr>
          <a:xfrm>
            <a:off x="4316413" y="1676743"/>
            <a:ext cx="7552126" cy="725487"/>
            <a:chOff x="4926013" y="3335339"/>
            <a:chExt cx="7552126" cy="725487"/>
          </a:xfrm>
        </p:grpSpPr>
        <p:sp>
          <p:nvSpPr>
            <p:cNvPr id="143" name="文本框 61"/>
            <p:cNvSpPr txBox="1">
              <a:spLocks noChangeArrowheads="1"/>
            </p:cNvSpPr>
            <p:nvPr>
              <p:custDataLst>
                <p:tags r:id="rId6"/>
              </p:custDataLst>
            </p:nvPr>
          </p:nvSpPr>
          <p:spPr bwMode="auto">
            <a:xfrm>
              <a:off x="5294314" y="3335339"/>
              <a:ext cx="769937"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02</a:t>
              </a:r>
              <a:endParaRPr kumimoji="0" lang="zh-CN" altLang="en-US" sz="2400" b="1"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cxnSp>
          <p:nvCxnSpPr>
            <p:cNvPr id="144" name="直接连接符 143"/>
            <p:cNvCxnSpPr/>
            <p:nvPr>
              <p:custDataLst>
                <p:tags r:id="rId7"/>
              </p:custDataLst>
            </p:nvPr>
          </p:nvCxnSpPr>
          <p:spPr bwMode="auto">
            <a:xfrm>
              <a:off x="6116638" y="3554413"/>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sp>
          <p:nvSpPr>
            <p:cNvPr id="145" name="文本框 144"/>
            <p:cNvSpPr txBox="1"/>
            <p:nvPr>
              <p:custDataLst>
                <p:tags r:id="rId8"/>
              </p:custDataLst>
            </p:nvPr>
          </p:nvSpPr>
          <p:spPr bwMode="auto">
            <a:xfrm>
              <a:off x="6267449" y="3335339"/>
              <a:ext cx="6210690" cy="725487"/>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创意策划：搭建高效团队，创造精品内容</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46" name="燕尾形 64"/>
            <p:cNvSpPr/>
            <p:nvPr>
              <p:custDataLst>
                <p:tags r:id="rId9"/>
              </p:custDataLst>
            </p:nvPr>
          </p:nvSpPr>
          <p:spPr>
            <a:xfrm>
              <a:off x="4926013" y="3513138"/>
              <a:ext cx="368300" cy="368300"/>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grpSp>
        <p:nvGrpSpPr>
          <p:cNvPr id="147" name="组合 146"/>
          <p:cNvGrpSpPr/>
          <p:nvPr/>
        </p:nvGrpSpPr>
        <p:grpSpPr>
          <a:xfrm>
            <a:off x="4316413" y="2262518"/>
            <a:ext cx="7309530" cy="723900"/>
            <a:chOff x="4926013" y="4348163"/>
            <a:chExt cx="7309530" cy="723900"/>
          </a:xfrm>
        </p:grpSpPr>
        <p:sp>
          <p:nvSpPr>
            <p:cNvPr id="148" name="文本框 65"/>
            <p:cNvSpPr txBox="1">
              <a:spLocks noChangeArrowheads="1"/>
            </p:cNvSpPr>
            <p:nvPr>
              <p:custDataLst>
                <p:tags r:id="rId10"/>
              </p:custDataLst>
            </p:nvPr>
          </p:nvSpPr>
          <p:spPr bwMode="auto">
            <a:xfrm>
              <a:off x="5294314" y="4348163"/>
              <a:ext cx="7699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03</a:t>
              </a:r>
              <a:endParaRPr kumimoji="0" lang="zh-CN" altLang="en-US" sz="2400" b="1"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cxnSp>
          <p:nvCxnSpPr>
            <p:cNvPr id="149" name="直接连接符 148"/>
            <p:cNvCxnSpPr/>
            <p:nvPr>
              <p:custDataLst>
                <p:tags r:id="rId11"/>
              </p:custDataLst>
            </p:nvPr>
          </p:nvCxnSpPr>
          <p:spPr bwMode="auto">
            <a:xfrm>
              <a:off x="6116638" y="4567238"/>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sp>
          <p:nvSpPr>
            <p:cNvPr id="150" name="文本框 149"/>
            <p:cNvSpPr txBox="1"/>
            <p:nvPr>
              <p:custDataLst>
                <p:tags r:id="rId12"/>
              </p:custDataLst>
            </p:nvPr>
          </p:nvSpPr>
          <p:spPr bwMode="auto">
            <a:xfrm>
              <a:off x="6267449" y="4348163"/>
              <a:ext cx="5968094" cy="723900"/>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拍摄技巧：从</a:t>
              </a:r>
              <a:r>
                <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0</a:t>
              </a: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到</a:t>
              </a:r>
              <a:r>
                <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1</a:t>
              </a: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学会拍出高质量的短视频 </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51" name="燕尾形 68"/>
            <p:cNvSpPr/>
            <p:nvPr>
              <p:custDataLst>
                <p:tags r:id="rId13"/>
              </p:custDataLst>
            </p:nvPr>
          </p:nvSpPr>
          <p:spPr>
            <a:xfrm>
              <a:off x="4926013" y="4525963"/>
              <a:ext cx="368300" cy="368300"/>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grpSp>
        <p:nvGrpSpPr>
          <p:cNvPr id="152" name="组合 151"/>
          <p:cNvGrpSpPr/>
          <p:nvPr/>
        </p:nvGrpSpPr>
        <p:grpSpPr>
          <a:xfrm>
            <a:off x="4316413" y="2870104"/>
            <a:ext cx="7458818" cy="725488"/>
            <a:chOff x="4926013" y="5359400"/>
            <a:chExt cx="7458818" cy="725488"/>
          </a:xfrm>
        </p:grpSpPr>
        <p:sp>
          <p:nvSpPr>
            <p:cNvPr id="153" name="文本框 69"/>
            <p:cNvSpPr txBox="1">
              <a:spLocks noChangeArrowheads="1"/>
            </p:cNvSpPr>
            <p:nvPr>
              <p:custDataLst>
                <p:tags r:id="rId14"/>
              </p:custDataLst>
            </p:nvPr>
          </p:nvSpPr>
          <p:spPr bwMode="auto">
            <a:xfrm>
              <a:off x="5294314" y="5359400"/>
              <a:ext cx="7699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04</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cxnSp>
          <p:nvCxnSpPr>
            <p:cNvPr id="154" name="直接连接符 153"/>
            <p:cNvCxnSpPr/>
            <p:nvPr>
              <p:custDataLst>
                <p:tags r:id="rId15"/>
              </p:custDataLst>
            </p:nvPr>
          </p:nvCxnSpPr>
          <p:spPr bwMode="auto">
            <a:xfrm>
              <a:off x="6116638" y="557847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sp>
          <p:nvSpPr>
            <p:cNvPr id="155" name="文本框 154"/>
            <p:cNvSpPr txBox="1"/>
            <p:nvPr>
              <p:custDataLst>
                <p:tags r:id="rId16"/>
              </p:custDataLst>
            </p:nvPr>
          </p:nvSpPr>
          <p:spPr bwMode="auto">
            <a:xfrm>
              <a:off x="6267449" y="5359400"/>
              <a:ext cx="6117382" cy="725488"/>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剪辑技巧：助力新手剪出“大片感”短视频</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56" name="燕尾形 72"/>
            <p:cNvSpPr/>
            <p:nvPr>
              <p:custDataLst>
                <p:tags r:id="rId17"/>
              </p:custDataLst>
            </p:nvPr>
          </p:nvSpPr>
          <p:spPr>
            <a:xfrm>
              <a:off x="4926013" y="5537200"/>
              <a:ext cx="368300" cy="369888"/>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sp>
        <p:nvSpPr>
          <p:cNvPr id="157" name="矩形 156"/>
          <p:cNvSpPr>
            <a:spLocks noChangeArrowheads="1"/>
          </p:cNvSpPr>
          <p:nvPr>
            <p:custDataLst>
              <p:tags r:id="rId18"/>
            </p:custDataLst>
          </p:nvPr>
        </p:nvSpPr>
        <p:spPr bwMode="auto">
          <a:xfrm>
            <a:off x="1893516" y="1034728"/>
            <a:ext cx="3160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2500" lnSpcReduction="10000"/>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defRPr/>
            </a:pPr>
            <a:r>
              <a:rPr kumimoji="0" lang="zh-CN" altLang="en-US" sz="3200" b="0" i="0" u="none" strike="noStrike" kern="1200" cap="none" spc="0" normalizeH="0" baseline="0" noProof="0" dirty="0">
                <a:ln>
                  <a:noFill/>
                </a:ln>
                <a:solidFill>
                  <a:srgbClr val="C0C0C0"/>
                </a:solidFill>
                <a:effectLst/>
                <a:uLnTx/>
                <a:uFillTx/>
                <a:latin typeface="微软雅黑" panose="020B0503020204020204" pitchFamily="34" charset="-122"/>
                <a:ea typeface="微软雅黑" panose="020B0503020204020204" pitchFamily="34" charset="-122"/>
                <a:cs typeface="+mn-cs"/>
              </a:rPr>
              <a:t>目录</a:t>
            </a:r>
            <a:endParaRPr kumimoji="0" lang="en-US" altLang="zh-CN" sz="3200" b="0" i="0" u="none" strike="noStrike" kern="1200" cap="none" spc="0" normalizeH="0" baseline="0" noProof="0" dirty="0">
              <a:ln>
                <a:noFill/>
              </a:ln>
              <a:solidFill>
                <a:srgbClr val="C0C0C0"/>
              </a:solidFill>
              <a:effectLst/>
              <a:uLnTx/>
              <a:uFillTx/>
              <a:latin typeface="微软雅黑" panose="020B0503020204020204" pitchFamily="34" charset="-122"/>
              <a:ea typeface="微软雅黑" panose="020B0503020204020204" pitchFamily="34" charset="-122"/>
              <a:cs typeface="+mn-cs"/>
            </a:endParaRPr>
          </a:p>
        </p:txBody>
      </p:sp>
      <p:grpSp>
        <p:nvGrpSpPr>
          <p:cNvPr id="158" name="组合 157"/>
          <p:cNvGrpSpPr/>
          <p:nvPr/>
        </p:nvGrpSpPr>
        <p:grpSpPr>
          <a:xfrm flipH="1">
            <a:off x="-1307002" y="-254096"/>
            <a:ext cx="3690168" cy="6972300"/>
            <a:chOff x="8501831" y="0"/>
            <a:chExt cx="3690171" cy="6972300"/>
          </a:xfrm>
        </p:grpSpPr>
        <p:cxnSp>
          <p:nvCxnSpPr>
            <p:cNvPr id="159" name="直接连接符 158"/>
            <p:cNvCxnSpPr>
              <a:stCxn id="214"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90"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3" name="直接连接符 162"/>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endCxn id="168"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endCxn id="170"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8" name="椭圆 167"/>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69" name="椭圆 168"/>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70" name="椭圆 169"/>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71" name="直接连接符 170"/>
            <p:cNvCxnSpPr>
              <a:endCxn id="169"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2" name="椭圆 171"/>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73" name="直接连接符 172"/>
            <p:cNvCxnSpPr>
              <a:endCxn id="170"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5" name="直接连接符 174"/>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a:stCxn id="172"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69"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0" name="直接连接符 179"/>
            <p:cNvCxnSpPr>
              <a:endCxn id="189"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1" name="直接连接符 180"/>
            <p:cNvCxnSpPr>
              <a:stCxn id="189"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stCxn id="187"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3" name="直接连接符 182"/>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4" name="直接连接符 183"/>
            <p:cNvCxnSpPr>
              <a:stCxn id="190"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6" name="椭圆 185"/>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7" name="椭圆 186"/>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8" name="椭圆 187"/>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89" name="椭圆 188"/>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90" name="椭圆 189"/>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91" name="直接连接符 190"/>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stCxn id="187"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endCxn id="187"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endCxn id="187"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a:stCxn id="217" idx="3"/>
              <a:endCxn id="190"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stCxn id="170"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215"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a:endCxn id="170"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a:endCxn id="170"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18"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4" name="椭圆 213"/>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5" name="椭圆 214"/>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6" name="椭圆 215"/>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7" name="椭圆 216"/>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8" name="椭圆 217"/>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9" name="椭圆 218"/>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20" name="椭圆 219"/>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21" name="椭圆 220"/>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22" name="椭圆 221"/>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223" name="直接连接符 222"/>
            <p:cNvCxnSpPr>
              <a:endCxn id="218"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endCxn id="220"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215"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215"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endCxn id="252"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218"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stCxn id="218"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219"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2" name="直接连接符 231"/>
            <p:cNvCxnSpPr>
              <a:stCxn id="221"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219"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a:stCxn id="218"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5" name="直接连接符 234"/>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6" name="直接连接符 235"/>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9" name="直接连接符 238"/>
            <p:cNvCxnSpPr>
              <a:stCxn id="215"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2" name="直接连接符 241"/>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3" name="直接连接符 242"/>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4" name="直接连接符 243"/>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5" name="直接连接符 244"/>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6" name="直接连接符 245"/>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0" name="椭圆 249"/>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51" name="椭圆 250"/>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52" name="椭圆 251"/>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53" name="椭圆 252"/>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54" name="椭圆 253"/>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55" name="椭圆 254"/>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grpSp>
        <p:nvGrpSpPr>
          <p:cNvPr id="256" name="组合 255"/>
          <p:cNvGrpSpPr/>
          <p:nvPr/>
        </p:nvGrpSpPr>
        <p:grpSpPr>
          <a:xfrm>
            <a:off x="4316413" y="3481647"/>
            <a:ext cx="7651647" cy="725488"/>
            <a:chOff x="4926013" y="6171406"/>
            <a:chExt cx="7651647" cy="725488"/>
          </a:xfrm>
        </p:grpSpPr>
        <p:grpSp>
          <p:nvGrpSpPr>
            <p:cNvPr id="257" name="组合 256"/>
            <p:cNvGrpSpPr/>
            <p:nvPr/>
          </p:nvGrpSpPr>
          <p:grpSpPr>
            <a:xfrm>
              <a:off x="4926013" y="6171406"/>
              <a:ext cx="7651647" cy="725488"/>
              <a:chOff x="4926013" y="6171406"/>
              <a:chExt cx="7651647" cy="725488"/>
            </a:xfrm>
          </p:grpSpPr>
          <p:sp>
            <p:nvSpPr>
              <p:cNvPr id="259" name="文本框 69"/>
              <p:cNvSpPr txBox="1">
                <a:spLocks noChangeArrowheads="1"/>
              </p:cNvSpPr>
              <p:nvPr>
                <p:custDataLst>
                  <p:tags r:id="rId19"/>
                </p:custDataLst>
              </p:nvPr>
            </p:nvSpPr>
            <p:spPr bwMode="auto">
              <a:xfrm>
                <a:off x="5294314" y="6171406"/>
                <a:ext cx="7699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05</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260" name="文本框 259"/>
              <p:cNvSpPr txBox="1"/>
              <p:nvPr>
                <p:custDataLst>
                  <p:tags r:id="rId20"/>
                </p:custDataLst>
              </p:nvPr>
            </p:nvSpPr>
            <p:spPr bwMode="auto">
              <a:xfrm>
                <a:off x="6267449" y="6171406"/>
                <a:ext cx="6310211" cy="725488"/>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200" b="1"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Pr</a:t>
                </a:r>
                <a:r>
                  <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 </a:t>
                </a: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剪辑：使用 </a:t>
                </a:r>
                <a:r>
                  <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Premiere Pro </a:t>
                </a: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剪辑短视频</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61" name="燕尾形 72"/>
              <p:cNvSpPr/>
              <p:nvPr>
                <p:custDataLst>
                  <p:tags r:id="rId21"/>
                </p:custDataLst>
              </p:nvPr>
            </p:nvSpPr>
            <p:spPr>
              <a:xfrm>
                <a:off x="4926013" y="6349206"/>
                <a:ext cx="368300" cy="369888"/>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258" name="直接连接符 257"/>
            <p:cNvCxnSpPr/>
            <p:nvPr>
              <p:custDataLst>
                <p:tags r:id="rId22"/>
              </p:custDataLst>
            </p:nvPr>
          </p:nvCxnSpPr>
          <p:spPr bwMode="auto">
            <a:xfrm>
              <a:off x="6116638" y="641032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grpSp>
      <p:grpSp>
        <p:nvGrpSpPr>
          <p:cNvPr id="128" name="组合 127"/>
          <p:cNvGrpSpPr/>
          <p:nvPr/>
        </p:nvGrpSpPr>
        <p:grpSpPr>
          <a:xfrm>
            <a:off x="4316413" y="4112411"/>
            <a:ext cx="7651647" cy="725488"/>
            <a:chOff x="4926013" y="6171406"/>
            <a:chExt cx="7651647" cy="725488"/>
          </a:xfrm>
        </p:grpSpPr>
        <p:grpSp>
          <p:nvGrpSpPr>
            <p:cNvPr id="129" name="组合 128"/>
            <p:cNvGrpSpPr/>
            <p:nvPr/>
          </p:nvGrpSpPr>
          <p:grpSpPr>
            <a:xfrm>
              <a:off x="4926013" y="6171406"/>
              <a:ext cx="7651647" cy="725488"/>
              <a:chOff x="4926013" y="6171406"/>
              <a:chExt cx="7651647" cy="725488"/>
            </a:xfrm>
          </p:grpSpPr>
          <p:sp>
            <p:nvSpPr>
              <p:cNvPr id="131" name="文本框 69"/>
              <p:cNvSpPr txBox="1">
                <a:spLocks noChangeArrowheads="1"/>
              </p:cNvSpPr>
              <p:nvPr>
                <p:custDataLst>
                  <p:tags r:id="rId23"/>
                </p:custDataLst>
              </p:nvPr>
            </p:nvSpPr>
            <p:spPr bwMode="auto">
              <a:xfrm>
                <a:off x="5294314" y="6171406"/>
                <a:ext cx="7699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06</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32" name="文本框 131"/>
              <p:cNvSpPr txBox="1"/>
              <p:nvPr>
                <p:custDataLst>
                  <p:tags r:id="rId24"/>
                </p:custDataLst>
              </p:nvPr>
            </p:nvSpPr>
            <p:spPr bwMode="auto">
              <a:xfrm>
                <a:off x="6267449" y="6171406"/>
                <a:ext cx="6310211" cy="725488"/>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发布技巧：如何发布短视频，获取更多流量</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33" name="燕尾形 72"/>
              <p:cNvSpPr/>
              <p:nvPr>
                <p:custDataLst>
                  <p:tags r:id="rId25"/>
                </p:custDataLst>
              </p:nvPr>
            </p:nvSpPr>
            <p:spPr>
              <a:xfrm>
                <a:off x="4926013" y="6349206"/>
                <a:ext cx="368300" cy="369888"/>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130" name="直接连接符 129"/>
            <p:cNvCxnSpPr/>
            <p:nvPr>
              <p:custDataLst>
                <p:tags r:id="rId26"/>
              </p:custDataLst>
            </p:nvPr>
          </p:nvCxnSpPr>
          <p:spPr bwMode="auto">
            <a:xfrm>
              <a:off x="6116638" y="641032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4300960" y="4747134"/>
            <a:ext cx="7651647" cy="725488"/>
            <a:chOff x="4926013" y="6171406"/>
            <a:chExt cx="7651647" cy="725488"/>
          </a:xfrm>
        </p:grpSpPr>
        <p:grpSp>
          <p:nvGrpSpPr>
            <p:cNvPr id="136" name="组合 135"/>
            <p:cNvGrpSpPr/>
            <p:nvPr/>
          </p:nvGrpSpPr>
          <p:grpSpPr>
            <a:xfrm>
              <a:off x="4926013" y="6171406"/>
              <a:ext cx="7651647" cy="725488"/>
              <a:chOff x="4926013" y="6171406"/>
              <a:chExt cx="7651647" cy="725488"/>
            </a:xfrm>
          </p:grpSpPr>
          <p:sp>
            <p:nvSpPr>
              <p:cNvPr id="263" name="文本框 69"/>
              <p:cNvSpPr txBox="1">
                <a:spLocks noChangeArrowheads="1"/>
              </p:cNvSpPr>
              <p:nvPr>
                <p:custDataLst>
                  <p:tags r:id="rId27"/>
                </p:custDataLst>
              </p:nvPr>
            </p:nvSpPr>
            <p:spPr bwMode="auto">
              <a:xfrm>
                <a:off x="5294314" y="6171406"/>
                <a:ext cx="7699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07</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264" name="文本框 263"/>
              <p:cNvSpPr txBox="1"/>
              <p:nvPr>
                <p:custDataLst>
                  <p:tags r:id="rId28"/>
                </p:custDataLst>
              </p:nvPr>
            </p:nvSpPr>
            <p:spPr bwMode="auto">
              <a:xfrm>
                <a:off x="6267449" y="6171406"/>
                <a:ext cx="6310211" cy="725488"/>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运营攻略：快速学会短视频标准化运营</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65" name="燕尾形 72"/>
              <p:cNvSpPr/>
              <p:nvPr>
                <p:custDataLst>
                  <p:tags r:id="rId29"/>
                </p:custDataLst>
              </p:nvPr>
            </p:nvSpPr>
            <p:spPr>
              <a:xfrm>
                <a:off x="4926013" y="6349206"/>
                <a:ext cx="368300" cy="369888"/>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262" name="直接连接符 261"/>
            <p:cNvCxnSpPr/>
            <p:nvPr>
              <p:custDataLst>
                <p:tags r:id="rId30"/>
              </p:custDataLst>
            </p:nvPr>
          </p:nvCxnSpPr>
          <p:spPr bwMode="auto">
            <a:xfrm>
              <a:off x="6116638" y="641032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grpSp>
      <p:grpSp>
        <p:nvGrpSpPr>
          <p:cNvPr id="266" name="组合 265"/>
          <p:cNvGrpSpPr/>
          <p:nvPr/>
        </p:nvGrpSpPr>
        <p:grpSpPr>
          <a:xfrm>
            <a:off x="4300960" y="5348038"/>
            <a:ext cx="7651647" cy="725488"/>
            <a:chOff x="4926013" y="6171406"/>
            <a:chExt cx="7651647" cy="725488"/>
          </a:xfrm>
        </p:grpSpPr>
        <p:grpSp>
          <p:nvGrpSpPr>
            <p:cNvPr id="267" name="组合 266"/>
            <p:cNvGrpSpPr/>
            <p:nvPr/>
          </p:nvGrpSpPr>
          <p:grpSpPr>
            <a:xfrm>
              <a:off x="4926013" y="6171406"/>
              <a:ext cx="7651647" cy="725488"/>
              <a:chOff x="4926013" y="6171406"/>
              <a:chExt cx="7651647" cy="725488"/>
            </a:xfrm>
          </p:grpSpPr>
          <p:sp>
            <p:nvSpPr>
              <p:cNvPr id="269" name="文本框 69"/>
              <p:cNvSpPr txBox="1">
                <a:spLocks noChangeArrowheads="1"/>
              </p:cNvSpPr>
              <p:nvPr>
                <p:custDataLst>
                  <p:tags r:id="rId31"/>
                </p:custDataLst>
              </p:nvPr>
            </p:nvSpPr>
            <p:spPr bwMode="auto">
              <a:xfrm>
                <a:off x="5294314" y="6171406"/>
                <a:ext cx="769937"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08</a:t>
                </a:r>
                <a:endParaRPr kumimoji="0" lang="zh-CN" altLang="en-US" sz="24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270" name="文本框 269"/>
              <p:cNvSpPr txBox="1"/>
              <p:nvPr>
                <p:custDataLst>
                  <p:tags r:id="rId32"/>
                </p:custDataLst>
              </p:nvPr>
            </p:nvSpPr>
            <p:spPr bwMode="auto">
              <a:xfrm>
                <a:off x="6267449" y="6171406"/>
                <a:ext cx="6310211" cy="725488"/>
              </a:xfrm>
              <a:prstGeom prst="rect">
                <a:avLst/>
              </a:prstGeom>
              <a:noFill/>
            </p:spPr>
            <p:txBody>
              <a:bodyPr anchor="ctr">
                <a:norm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商业变现：揭秘短视频五大变现方式</a:t>
                </a:r>
                <a:endParaRPr kumimoji="0" lang="en-US" altLang="zh-CN" sz="22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71" name="燕尾形 72"/>
              <p:cNvSpPr/>
              <p:nvPr>
                <p:custDataLst>
                  <p:tags r:id="rId33"/>
                </p:custDataLst>
              </p:nvPr>
            </p:nvSpPr>
            <p:spPr>
              <a:xfrm>
                <a:off x="4926013" y="6349206"/>
                <a:ext cx="368300" cy="369888"/>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268" name="直接连接符 267"/>
            <p:cNvCxnSpPr/>
            <p:nvPr>
              <p:custDataLst>
                <p:tags r:id="rId34"/>
              </p:custDataLst>
            </p:nvPr>
          </p:nvCxnSpPr>
          <p:spPr bwMode="auto">
            <a:xfrm>
              <a:off x="6116638" y="6410325"/>
              <a:ext cx="0" cy="285750"/>
            </a:xfrm>
            <a:prstGeom prst="line">
              <a:avLst/>
            </a:prstGeom>
            <a:ln>
              <a:solidFill>
                <a:srgbClr val="C0C0C0"/>
              </a:solidFill>
            </a:ln>
          </p:spPr>
          <p:style>
            <a:lnRef idx="1">
              <a:schemeClr val="accent1"/>
            </a:lnRef>
            <a:fillRef idx="0">
              <a:schemeClr val="accent1"/>
            </a:fillRef>
            <a:effectRef idx="0">
              <a:schemeClr val="accent1"/>
            </a:effectRef>
            <a:fontRef idx="minor">
              <a:schemeClr val="tx1"/>
            </a:fontRef>
          </p:style>
        </p:cxnSp>
      </p:grpSp>
    </p:spTree>
    <p:custDataLst>
      <p:tags r:id="rId35"/>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68983" y="2204090"/>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4515385" y="2239796"/>
            <a:ext cx="7362913" cy="120032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理论基础：</a:t>
            </a:r>
            <a:endPar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全面认识短视频行业与各主流平台</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3898519" y="2922478"/>
            <a:ext cx="4666480" cy="3120213"/>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endParaRPr kumimoji="0" lang="en-US" altLang="zh-CN" sz="18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1.1</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短视频概述</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1.2</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短视频的类型</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1.3</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主流短视频平台简介</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endParaRPr kumimoji="0" lang="en-US" altLang="zh-CN" sz="2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1.1  </a:t>
            </a:r>
            <a:r>
              <a:rPr lang="zh-CN" altLang="en-US" dirty="0"/>
              <a:t>短视频概述</a:t>
            </a:r>
            <a:endParaRPr lang="zh-CN" altLang="en-US" dirty="0"/>
          </a:p>
        </p:txBody>
      </p:sp>
      <p:sp>
        <p:nvSpPr>
          <p:cNvPr id="5" name="矩形 4"/>
          <p:cNvSpPr/>
          <p:nvPr/>
        </p:nvSpPr>
        <p:spPr>
          <a:xfrm>
            <a:off x="537029" y="1459922"/>
            <a:ext cx="4964470"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日，哔哩哔哩（</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bilibili</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，简称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B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站）推出“</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bilibili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献给年轻一代的演讲”的短片</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后浪</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这则短视频一经上线就“刷爆”朋友圈，引起了社会各界的广泛关注。截至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后浪</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在哔哩哔哩获得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万次播放量、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169</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万次点赞量、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110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万次转发量，这无疑是一场“现象级”的成功营销活动。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26"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9404" r="12738" b="10482"/>
          <a:stretch>
            <a:fillRect/>
          </a:stretch>
        </p:blipFill>
        <p:spPr bwMode="auto">
          <a:xfrm>
            <a:off x="5812970" y="1727201"/>
            <a:ext cx="5324364" cy="3548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1.1  </a:t>
            </a:r>
            <a:r>
              <a:rPr lang="zh-CN" altLang="en-US" dirty="0"/>
              <a:t>短视频概述</a:t>
            </a:r>
            <a:endParaRPr lang="zh-CN" altLang="en-US" dirty="0"/>
          </a:p>
        </p:txBody>
      </p:sp>
      <p:sp>
        <p:nvSpPr>
          <p:cNvPr id="3" name="矩形 2"/>
          <p:cNvSpPr/>
          <p:nvPr/>
        </p:nvSpPr>
        <p:spPr>
          <a:xfrm>
            <a:off x="478972" y="1574117"/>
            <a:ext cx="10863116"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多家短视频平台争相为短视频下定义，但是在很长一段时间里，短视频仍没有一个标准化的定义。 直至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年，在艾瑞咨询对“短视频”有了一个比较清晰的定义：</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短视频是指一种视频时长以秒计数，一般在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分钟之内，主要依托于移动智能终端实现快速拍摄和美化编辑功能，可在社交媒体平台上实时分享和无缝对接的一种新型视频形式。 </a:t>
            </a:r>
            <a:endPar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57500"/>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短视频的基本概念</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887587" y="3526073"/>
            <a:ext cx="8416826" cy="289664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1.1  </a:t>
            </a:r>
            <a:r>
              <a:rPr lang="zh-CN" altLang="en-US" dirty="0"/>
              <a:t>短视频概述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在你的印象中，什么样的视频属于短视频？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3" name="矩形 2"/>
          <p:cNvSpPr/>
          <p:nvPr/>
        </p:nvSpPr>
        <p:spPr>
          <a:xfrm>
            <a:off x="478972" y="2476969"/>
            <a:ext cx="4883327" cy="2469202"/>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．时长较短，传播速度更快。</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．创作流程简单，参与门槛更低。</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．突出个性化表达，快速打造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．社交属性强，信息传递广。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221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短视频的四大特点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2050"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500915" y="2057400"/>
            <a:ext cx="5216070" cy="33083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3" name="矩形 2"/>
          <p:cNvSpPr/>
          <p:nvPr/>
        </p:nvSpPr>
        <p:spPr>
          <a:xfrm>
            <a:off x="478972" y="1973450"/>
            <a:ext cx="8450236"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随着移动互联网时代的到来和大众生活节奏的加快，人们获取信息的方式越来越 “碎片化”，快速、迅捷的内容传播方式逐渐成为主流。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短视频的时长控制在几秒到几分钟不等，只突出亮点内容，去掉冗长的部分，通常前</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秒内容就能抓人眼球，将“短小精悍” 发挥到了极致。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以抖音为例，其上的大多数短视频的时长都在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分钟以内。尽管在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月，抖音开放了上传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分钟视频的权限，但用户普遍更加偏爱短小精悍的内容，许多热门视频的时长仍然不会超过</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221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短视频的四大特点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时长较短，传播速度更快</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074"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9412515" y="2677886"/>
            <a:ext cx="1607456" cy="16074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3" name="矩形 2"/>
          <p:cNvSpPr/>
          <p:nvPr/>
        </p:nvSpPr>
        <p:spPr>
          <a:xfrm>
            <a:off x="569563" y="2252107"/>
            <a:ext cx="681927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通常情况下，短视频创作者通过一部手机就能进行拍摄、剪辑和发布，这种“即 拍即传”的传播方式，降低了创作门槛。虽然短视频行业中有不少专业团队，但与传统影视剧相比，短视频的创作方式已经简化了许多，这使普通大众也能够参与进来。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221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短视频的四大特点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创作流程简单，参与门槛更低</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4098"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792584" y="2376714"/>
            <a:ext cx="3367801" cy="21045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3" name="矩形 2"/>
          <p:cNvSpPr/>
          <p:nvPr/>
        </p:nvSpPr>
        <p:spPr>
          <a:xfrm>
            <a:off x="478972" y="1727556"/>
            <a:ext cx="6981371"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许多短视频创作者在自己擅长的领域成为关键意见领袖（</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Key Opinion Leader</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），拥有一批忠实粉丝，并成功实现带货。例如，大众熟知的短视频大咖“</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 “李子柒”、“多余和毛毛姐”等。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短视频行业能够快速打造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的特征，既能让短视频成为触发粉丝经济的利器、拥有营销功能，也能让短视频成为各大商家都会使用的新媒体营销手段。反过来，这也为短视频行业搭建了再度蓬勃发展的基础。</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22146"/>
            <a:ext cx="7815942" cy="51661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短视频的四大特点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突出个性化表达，快速打造</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KOL</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512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460343" y="2336801"/>
            <a:ext cx="4155855" cy="25477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3" name="矩形 2"/>
          <p:cNvSpPr/>
          <p:nvPr/>
        </p:nvSpPr>
        <p:spPr>
          <a:xfrm>
            <a:off x="478971" y="1638763"/>
            <a:ext cx="10943771" cy="3928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短视频并非时长缩短的视频，而是一种新的延续社交、传递信息的形式。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它有</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个明显的社交式传播的特征：</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第一，无论是用户自主拍摄的短视频还是用户在平台上观看到的其他用户的短视频，用户都可将其转发至社交平台与亲朋好友共同分享。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第二，短视频软件内部设有点赞、评论、分享等功能，用户可在短视频平台上与其他用户进行沟通、交流，成为朋友。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第三，通过用户的转发、推荐，一则短视频甚至可以形成“病毒式”传播，受到不同地域、年龄、性别等特征的用户的喜爱。</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221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短视频的四大特点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社交属性强，信息传递广</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1.1  </a:t>
            </a:r>
            <a:r>
              <a:rPr lang="zh-CN" altLang="en-US" dirty="0"/>
              <a:t>短视频概述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说一说你看过的经典短视频，这些短视频最吸引你的是什么？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5" name="标题 1"/>
          <p:cNvSpPr txBox="1"/>
          <p:nvPr/>
        </p:nvSpPr>
        <p:spPr>
          <a:xfrm>
            <a:off x="478972" y="91283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短视频行业的发展历程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2291058" y="1429448"/>
            <a:ext cx="7609884" cy="492354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5" name="标题 1"/>
          <p:cNvSpPr txBox="1"/>
          <p:nvPr/>
        </p:nvSpPr>
        <p:spPr>
          <a:xfrm>
            <a:off x="478972" y="91283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短视频行业的发展历程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4" name="图片 3"/>
          <p:cNvPicPr>
            <a:picLocks noChangeAspect="1"/>
          </p:cNvPicPr>
          <p:nvPr/>
        </p:nvPicPr>
        <p:blipFill>
          <a:blip r:embed="rId1"/>
          <a:stretch>
            <a:fillRect/>
          </a:stretch>
        </p:blipFill>
        <p:spPr>
          <a:xfrm>
            <a:off x="2265143" y="1478542"/>
            <a:ext cx="7661713" cy="483077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1.1  </a:t>
            </a:r>
            <a:r>
              <a:rPr lang="zh-CN" altLang="en-US" dirty="0"/>
              <a:t>短视频概述</a:t>
            </a:r>
            <a:endParaRPr lang="zh-CN" altLang="en-US" dirty="0"/>
          </a:p>
        </p:txBody>
      </p:sp>
      <p:sp>
        <p:nvSpPr>
          <p:cNvPr id="5" name="标题 1"/>
          <p:cNvSpPr txBox="1"/>
          <p:nvPr/>
        </p:nvSpPr>
        <p:spPr>
          <a:xfrm>
            <a:off x="478972" y="91283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短视频行业的发展历程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4" name="图片 3"/>
          <p:cNvPicPr>
            <a:picLocks noChangeAspect="1"/>
          </p:cNvPicPr>
          <p:nvPr/>
        </p:nvPicPr>
        <p:blipFill>
          <a:blip r:embed="rId1"/>
          <a:stretch>
            <a:fillRect/>
          </a:stretch>
        </p:blipFill>
        <p:spPr>
          <a:xfrm>
            <a:off x="1900237" y="2085975"/>
            <a:ext cx="8391525" cy="26860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1.1  </a:t>
            </a:r>
            <a:r>
              <a:rPr lang="zh-CN" altLang="en-US" dirty="0"/>
              <a:t>短视频概述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你最常用的短视频平台是哪一个？它为什么吸引你？</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9F9F9"/>
            </a:gs>
            <a:gs pos="58000">
              <a:srgbClr val="E0E0E0"/>
            </a:gs>
            <a:gs pos="100000">
              <a:srgbClr val="D3D3D3"/>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7" name="标题 1"/>
          <p:cNvSpPr txBox="1"/>
          <p:nvPr/>
        </p:nvSpPr>
        <p:spPr>
          <a:xfrm>
            <a:off x="411465" y="1185943"/>
            <a:ext cx="2681538"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常见的短视频类型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4" name="图片 3"/>
          <p:cNvPicPr>
            <a:picLocks noChangeAspect="1"/>
          </p:cNvPicPr>
          <p:nvPr/>
        </p:nvPicPr>
        <p:blipFill>
          <a:blip r:embed="rId1"/>
          <a:stretch>
            <a:fillRect/>
          </a:stretch>
        </p:blipFill>
        <p:spPr>
          <a:xfrm>
            <a:off x="5623663" y="1185943"/>
            <a:ext cx="5342502" cy="4843061"/>
          </a:xfrm>
          <a:prstGeom prst="rect">
            <a:avLst/>
          </a:prstGeom>
        </p:spPr>
      </p:pic>
      <p:sp>
        <p:nvSpPr>
          <p:cNvPr id="8" name="矩形 7"/>
          <p:cNvSpPr/>
          <p:nvPr/>
        </p:nvSpPr>
        <p:spPr>
          <a:xfrm>
            <a:off x="411465" y="2101044"/>
            <a:ext cx="4640675" cy="235218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短视频的类型较多，可以按不同的分类标准对其进行分类。</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常见的短视频分类方式有按表现形式分类、按视频内容分类、按生产方式分类。</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711200" y="1890373"/>
            <a:ext cx="3252271" cy="3077253"/>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、短纪录片</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、情景短剧</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、解说类短视频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、脱口秀短视频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vlog</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937764"/>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按表现形式分类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148"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54499" y="1719832"/>
            <a:ext cx="6445488" cy="36285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813803"/>
            <a:ext cx="10794537"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纪录片是以真实生活为创作素材，以真人真事为表现对象，以展现真实为本质， 并用真实内容引发人们思考的电影或电视艺术形式。短纪录片和纪录片相比，内容、 形式相似，但短纪录片的时长更短，一般在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分钟以内。短纪录片中的代表作品如表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16014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1.2.1-1</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短纪录片</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290637" y="3615344"/>
            <a:ext cx="9610725" cy="260985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511556" y="1604686"/>
            <a:ext cx="10860143" cy="419884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情景短剧是依托相对固定的场景，利用生活中常见的情节及道具，根据自身风格及品牌诉求进行剧情编创及场景化演绎的短视频类型。常见的情景短剧主要有</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幽默类、情感类和职场类</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）幽默类情景短剧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幽默类情景短剧的娱乐化属性明显，常通过“抖包袱”、“放大尴尬”等剧作手法设置剧情，用幽默的风格呈现作品。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）情感类情景短剧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情感类情景短剧常通过各种戏剧化的创作手法设置剧情，强调以情动人，多从亲 情、爱情、友情等情感视角创作视频，作品更易传递情感，可快速引起用户的情感共鸣。</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）职场类情景短剧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职场类情景短剧基于细分的职场场景，如基于办公室等演绎职场故事，再现职场情景。职场类情景短剧兼具时尚感强、易引发共鸣、话题感十足等优势，如秋叶</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PPT/Excel/Word”</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系列短视频。</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088069"/>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情景短剧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995492"/>
            <a:ext cx="11242531"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解说类短视频是指短视频创作者对已有素材（图片或视频）进行二次加工、创作， 配以文字解说或语音解说，加上背景音乐合成的短视频。根据解说形式的不同，解说类短视频又可分为文字解说和语音解说两类：</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23233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解说类短视频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478972" y="3777014"/>
            <a:ext cx="11008646" cy="171072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995492"/>
            <a:ext cx="10414048"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脱口秀也称谈话节目，传统的脱口秀节目通常会邀请一系列嘉宾就某一个话题进行讨论。但脱口秀短视频简化了这一流程，通常仅由出镜者一人发表自己的观点。脱口秀短视频的内容涉及方方面面，按照具体内容的不同，主要可将脱口秀短视频分为以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类：</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21215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脱口秀短视频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660181" y="3691064"/>
            <a:ext cx="10871638" cy="249948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609746" y="1604686"/>
            <a:ext cx="10972507"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又被称为视频博客或视频日记，其全称是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Video Weblog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或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Video Blog</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，是一种以影像取代传统图文模式的个人日志，主要功能是记录日常生活。</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最大的特点 是由</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Vlog</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博主亲自出镜，拍摄内容真实，镜头里通常都没有炫目的画面，只有真实的博主和真实的环境。</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088069"/>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1.2.1-5 vlog</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014156" y="3090158"/>
            <a:ext cx="10163687" cy="330981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请分享一则你喜欢的短视频，说一说从表现形式上看，它属于什么类型。</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725715" y="1684197"/>
            <a:ext cx="3252271" cy="3692806"/>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、日常分享类短视频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、技能分享类短视频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、幽默类短视频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、颜值展示类短视频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、街头采访类短视频</a:t>
            </a:r>
            <a:endPar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、创意剪辑类短视频</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937764"/>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按视频内容分类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170"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16046" y="1987550"/>
            <a:ext cx="4743450" cy="3086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515750"/>
            <a:ext cx="10027423"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日常分享类短视频与人们的日常生活息息相关，因其内容贴近生活，能够引发用户共鸣而深受用户喜爱。日常分享类短视频的内容覆盖范围较广，涉及了诸多方面。日常分享类短视频的主要类别如下表所示。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9991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日常分享类短视频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584657" y="3303010"/>
            <a:ext cx="11022686" cy="2534209"/>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872754"/>
            <a:ext cx="11138204"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技能分享类短视频的内容主要涉及生活小技巧、专业知识、学习经验等诸多方面，因具有很高的实用性而广受用户好评，通常保存和转发数都较高。技能分享类短视频的主要类别如下表所示。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169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 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技能分享类短视频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877035" y="3158113"/>
            <a:ext cx="10437930" cy="3207599"/>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854343"/>
            <a:ext cx="5617028" cy="327551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幽默类短视频老少皆宜，因幽默诙谐的特征获得了广大用户的喜爱。</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幽默类短视频一般以表现日常生活为主，内容以实际生活中的某些突出现象为基础，表演者用略微夸张的动作表情和幽默风趣的语言，在引得用户大笑的同时又能戳中人心、引起共鸣，因而能获得很多用户的喜爱，如“</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酱”系列短视频。</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36013" y="1169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 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幽默类短视频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8198" name="Picture 6"/>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545943" y="1854343"/>
            <a:ext cx="4731657" cy="35487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478972" y="1787669"/>
            <a:ext cx="10708620"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展示颜值、才艺类型的短视频同样很受用户欢迎，许多拥有高颜值的视频主角在短期内就能收获很多粉丝。颜值才艺类短视频的主要类别如下表所示。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110452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 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颜值展示类短视频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478972" y="3104944"/>
            <a:ext cx="11205168" cy="207460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594737" y="1812412"/>
            <a:ext cx="11193436"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街头采访类短视频具有不确定性，制作流程简单，常常与热门话题相关，深受都市年轻人群的关注。街头采访类短视频的主要类别如下表所示。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970539"/>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 5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街头采访类短视频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594737" y="3148238"/>
            <a:ext cx="11002525" cy="160686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4" name="矩形 3"/>
          <p:cNvSpPr/>
          <p:nvPr/>
        </p:nvSpPr>
        <p:spPr>
          <a:xfrm>
            <a:off x="594737" y="1812412"/>
            <a:ext cx="11193436"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街头采访类短视频具有不确定性，制作流程简单，常常与热门话题相关，深受都市年轻人群的关注。街头采访类短视频的主要类别如下表所示。</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标题 1"/>
          <p:cNvSpPr txBox="1"/>
          <p:nvPr/>
        </p:nvSpPr>
        <p:spPr>
          <a:xfrm>
            <a:off x="478972" y="970539"/>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1.2.2 – 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创意剪辑类短视频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594737" y="3148238"/>
            <a:ext cx="11002525" cy="160686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想一想，你经常看或者喜欢看的短视频属于什么内容类型。</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9"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按生产方式分类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grpSp>
        <p:nvGrpSpPr>
          <p:cNvPr id="10" name="组合 9"/>
          <p:cNvGrpSpPr/>
          <p:nvPr/>
        </p:nvGrpSpPr>
        <p:grpSpPr>
          <a:xfrm>
            <a:off x="1800072" y="3016075"/>
            <a:ext cx="8591855" cy="1767055"/>
            <a:chOff x="2554514" y="3944382"/>
            <a:chExt cx="6916058" cy="1422400"/>
          </a:xfrm>
        </p:grpSpPr>
        <p:sp>
          <p:nvSpPr>
            <p:cNvPr id="11" name="椭圆 10"/>
            <p:cNvSpPr/>
            <p:nvPr/>
          </p:nvSpPr>
          <p:spPr>
            <a:xfrm>
              <a:off x="2554514" y="3944382"/>
              <a:ext cx="1422400" cy="142240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UGC</a:t>
              </a:r>
              <a:endParaRPr kumimoji="0" lang="en-US" altLang="zh-CN"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短视频</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5301343" y="3944382"/>
              <a:ext cx="1422400" cy="142240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PUGC </a:t>
              </a: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短视频</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椭圆 12"/>
            <p:cNvSpPr/>
            <p:nvPr/>
          </p:nvSpPr>
          <p:spPr>
            <a:xfrm>
              <a:off x="8048172" y="3944382"/>
              <a:ext cx="1422400" cy="142240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PGC </a:t>
              </a: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短视频</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9"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1.2.3 – 1 UGC</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4" name="矩形 13"/>
          <p:cNvSpPr/>
          <p:nvPr/>
        </p:nvSpPr>
        <p:spPr>
          <a:xfrm>
            <a:off x="478972" y="1787669"/>
            <a:ext cx="10708620" cy="14288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UGC</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User Generated Content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生产内容）短视频，是指普通用户，即非专业的个人内容生产者原创的短视频。这类短视频的特点是制作门槛较低、创作手法简单，但内容质量良莠不齐。如今，人们在抖音、快手等短视频平台看到的许多短视频都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UGC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 </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9218"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106138" y="4216732"/>
            <a:ext cx="1979724" cy="20232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9"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1.2.3 – 2 PUGC</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8" name="矩形 7"/>
          <p:cNvSpPr/>
          <p:nvPr/>
        </p:nvSpPr>
        <p:spPr>
          <a:xfrm>
            <a:off x="478972" y="1787669"/>
            <a:ext cx="10898864" cy="235218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PUGC</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Professional User Generated Content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，专业用户生产内容）短视频，是指专业用户创作并发布的视频。这类短视频的特点是，由专业内容生产团队创作，团队内成员包括策划、摄像、剪辑、演员等，分工明确。因此，</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PUGC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短视频通常内容质量较高，能吸引更多粉丝，商业价值较高，可以依靠流量变现，不仅具有社交属性，还带有媒体属性，比较容易引发话题，如“</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酱”“李子柒”发布的系列短视频。 </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Picture 2"/>
          <p:cNvPicPr>
            <a:picLocks noChangeAspect="1" noChangeArrowheads="1"/>
          </p:cNvPicPr>
          <p:nvPr/>
        </p:nvPicPr>
        <p:blipFill rotWithShape="1">
          <a:blip r:embed="rId1"/>
          <a:srcRect r="5278" b="15831"/>
          <a:stretch>
            <a:fillRect/>
          </a:stretch>
        </p:blipFill>
        <p:spPr bwMode="auto">
          <a:xfrm>
            <a:off x="4273012" y="4402555"/>
            <a:ext cx="3645976" cy="1847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1.2  </a:t>
            </a:r>
            <a:r>
              <a:rPr lang="zh-CN" altLang="en-US" dirty="0"/>
              <a:t>短视频的类型</a:t>
            </a:r>
            <a:endParaRPr lang="zh-CN" altLang="en-US" dirty="0"/>
          </a:p>
        </p:txBody>
      </p:sp>
      <p:sp>
        <p:nvSpPr>
          <p:cNvPr id="9"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1.2.3 – 3 PGC</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8" name="矩形 7"/>
          <p:cNvSpPr/>
          <p:nvPr/>
        </p:nvSpPr>
        <p:spPr>
          <a:xfrm>
            <a:off x="478971" y="1787669"/>
            <a:ext cx="11119793" cy="2813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PGC</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Professional Generated Content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，专业机构生产内容）短视频，是指专业机构生产并发布的视频。“专业机构”通常是指在线视频网站，如优酷视频、腾讯视频、 哔哩哔哩等。 这类短视频的特点是，虽然运用了传统视频的制作方式，但是按照互联网文化的 特性进行传播。并且，</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PGC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短视频的制作成本较高，对视频的内容策划、编排、拍摄和制作的要求也较高。因此，这类短视频通常内容精良，商业价值大，依靠内容变现，具有很强的媒体属性，其内容容易成为热点话题。 </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1024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36247" y="4310742"/>
            <a:ext cx="2005239" cy="20052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827314" y="1957650"/>
            <a:ext cx="10537372" cy="2813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近年来，短视频行业迅速崛起，用户流量激增，资本争相进入，各大短视频平台水涨船高，以势如破竹的气势打入了人们的日常生活。</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截至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月，在手机应用商店中位列前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名的短视频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分别是</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抖音、快手、 哔哩哔哩、西瓜视频、小红书</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年上线的微信视频号及微博全新打造的短视频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星球视频作为后起之秀，也迅速进入了人们的视野。 </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1026"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393342" y="4970897"/>
            <a:ext cx="1187332" cy="12127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33293" y="4970897"/>
            <a:ext cx="1206725" cy="12127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92637" y="4970898"/>
            <a:ext cx="1206725" cy="12067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1981" y="4970897"/>
            <a:ext cx="1206725" cy="12067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11325" y="4970898"/>
            <a:ext cx="1206724" cy="12067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760433"/>
            <a:ext cx="11003192" cy="25878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用户画像：用户规模大，地域分布广</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抖音以音乐作为切入点并搭配创意内容，将年轻人作为初始目标人群，由点及面 地迅速扩散。其短视频内容生动有趣，简单的操作方法也帮助抖音实现了裂变式传播。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抖音用户的地域分布也十分广泛，根据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年第二季度抖音视频平均播放量省份 榜单来看，北京位居榜首，东三省（辽宁省、吉林省、黑龙江省）均挤进前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名，江、 浙、沪地域也榜上有名，呈现出由东南沿海向内陆纵深推进的态势。</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抖音：记录美好生活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4498324" y="4238136"/>
            <a:ext cx="6836553" cy="216618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1" y="1927338"/>
            <a:ext cx="11009329" cy="30033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．抖音的平台优势：技术先进，变现潜力大</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）技术先进 抖音之所以能在国内异常火爆，甚至远渡重洋吸纳大批粉丝，要归功于它精准的流量推荐机     制和新鲜有趣的玩法。</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① 精准的个性化推荐机制，用“中心化”思想打造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② 新鲜有趣的玩法，让内容更强大。</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）变现潜力大。抖音拥有优质的用户资源，用户以年轻群体为主，他们的猎奇心理重，对新鲜事物的接 受能力强，不仅是生活必需品的消费主力军，还是新兴产品的推动者。</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抖音：记录美好生活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你认识的不同年龄层的抖音用户，分别喜欢观看什么类型的短视频？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1" y="1927338"/>
            <a:ext cx="11009329" cy="21723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．用户画像：以年轻人群和三线以下城市用户为主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快手大数据研究院发布的</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快手内容生态半年报</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显示，</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月至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亿用户在快手发布作品，其中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岁以下的用户占比超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。从快手用户的城市分布上看，一线城市用户占比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15%</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，二线城市用户占比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，三线城市用户占比</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，四线及以下城市用户占比为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。下图所示为快手用户的用户画像。 </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快手：拥抱每一种生活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3933184" y="3941911"/>
            <a:ext cx="7508611" cy="231160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1" y="1927338"/>
            <a:ext cx="11009329" cy="30033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．快手的平台优势：“流量普惠”策略，保护普通用户的利益，用户黏度高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快手以“去中心化”思想为主要运营策略，实行“流量普惠”策略，将更多流量分配给普通用户，激励他们创作内容，并保护他们的权益。基于这样的运营策略，快手也成功获得了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个独特的竞争优势：</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）拥有大量的普通用户群。</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）普通人可凭实用内容成为“网红”。</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）封闭的电商体系，保护用户利益 。</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快手：拥抱每一种生活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你在快手平台观看过哪些令你印象深刻的短视频或创作者？说说它或他们最吸引你的地方。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1" y="1927338"/>
            <a:ext cx="11009329" cy="25878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．用户画像：以年轻用户群为主，用户兴趣广泛，创作能力强</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哔哩哔哩以</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ACG</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文化起家，随后不断扩充视频种类，使受众覆盖面变广，用户数量也迅速增长。其主要用户群体集中在东部较发达地区，且年轻化特征明显，以“</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后”和“</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后”为主，男性用户多于女性用户。</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他们大多是学生和刚踏入社会的上班族，文化程度普遍较高，对新鲜事物有好奇心，消费能力也较强，并且具有较强的创新意识和创造能力。 哔哩哔哩的用户群体身份多样、兴趣广泛，且有强烈的自助式学习属性。</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哔哩哔哩：你感兴趣的视频都在</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B</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站</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grpSp>
        <p:nvGrpSpPr>
          <p:cNvPr id="5" name="组合 4"/>
          <p:cNvGrpSpPr/>
          <p:nvPr/>
        </p:nvGrpSpPr>
        <p:grpSpPr>
          <a:xfrm>
            <a:off x="5162515" y="4682067"/>
            <a:ext cx="1642240" cy="1642241"/>
            <a:chOff x="2982913" y="319088"/>
            <a:chExt cx="1397000" cy="1397001"/>
          </a:xfrm>
        </p:grpSpPr>
        <p:sp>
          <p:nvSpPr>
            <p:cNvPr id="6" name="Oval 5"/>
            <p:cNvSpPr>
              <a:spLocks noChangeArrowheads="1"/>
            </p:cNvSpPr>
            <p:nvPr/>
          </p:nvSpPr>
          <p:spPr bwMode="auto">
            <a:xfrm>
              <a:off x="2982913" y="319088"/>
              <a:ext cx="1397000" cy="1397000"/>
            </a:xfrm>
            <a:prstGeom prst="ellipse">
              <a:avLst/>
            </a:prstGeom>
            <a:solidFill>
              <a:srgbClr val="FFCC5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Freeform 56"/>
            <p:cNvSpPr/>
            <p:nvPr/>
          </p:nvSpPr>
          <p:spPr bwMode="auto">
            <a:xfrm>
              <a:off x="3579813" y="1044576"/>
              <a:ext cx="209550" cy="220663"/>
            </a:xfrm>
            <a:custGeom>
              <a:avLst/>
              <a:gdLst>
                <a:gd name="T0" fmla="*/ 66 w 132"/>
                <a:gd name="T1" fmla="*/ 139 h 139"/>
                <a:gd name="T2" fmla="*/ 0 w 132"/>
                <a:gd name="T3" fmla="*/ 78 h 139"/>
                <a:gd name="T4" fmla="*/ 0 w 132"/>
                <a:gd name="T5" fmla="*/ 0 h 139"/>
                <a:gd name="T6" fmla="*/ 132 w 132"/>
                <a:gd name="T7" fmla="*/ 0 h 139"/>
                <a:gd name="T8" fmla="*/ 132 w 132"/>
                <a:gd name="T9" fmla="*/ 78 h 139"/>
                <a:gd name="T10" fmla="*/ 66 w 132"/>
                <a:gd name="T11" fmla="*/ 139 h 139"/>
              </a:gdLst>
              <a:ahLst/>
              <a:cxnLst>
                <a:cxn ang="0">
                  <a:pos x="T0" y="T1"/>
                </a:cxn>
                <a:cxn ang="0">
                  <a:pos x="T2" y="T3"/>
                </a:cxn>
                <a:cxn ang="0">
                  <a:pos x="T4" y="T5"/>
                </a:cxn>
                <a:cxn ang="0">
                  <a:pos x="T6" y="T7"/>
                </a:cxn>
                <a:cxn ang="0">
                  <a:pos x="T8" y="T9"/>
                </a:cxn>
                <a:cxn ang="0">
                  <a:pos x="T10" y="T11"/>
                </a:cxn>
              </a:cxnLst>
              <a:rect l="0" t="0" r="r" b="b"/>
              <a:pathLst>
                <a:path w="132" h="139">
                  <a:moveTo>
                    <a:pt x="66" y="139"/>
                  </a:moveTo>
                  <a:lnTo>
                    <a:pt x="0" y="78"/>
                  </a:lnTo>
                  <a:lnTo>
                    <a:pt x="0" y="0"/>
                  </a:lnTo>
                  <a:lnTo>
                    <a:pt x="132" y="0"/>
                  </a:lnTo>
                  <a:lnTo>
                    <a:pt x="132" y="78"/>
                  </a:lnTo>
                  <a:lnTo>
                    <a:pt x="66" y="139"/>
                  </a:lnTo>
                  <a:close/>
                </a:path>
              </a:pathLst>
            </a:custGeom>
            <a:solidFill>
              <a:srgbClr val="EAAD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Freeform 57"/>
            <p:cNvSpPr/>
            <p:nvPr/>
          </p:nvSpPr>
          <p:spPr bwMode="auto">
            <a:xfrm>
              <a:off x="3579813" y="1044576"/>
              <a:ext cx="209550" cy="119063"/>
            </a:xfrm>
            <a:custGeom>
              <a:avLst/>
              <a:gdLst>
                <a:gd name="T0" fmla="*/ 0 w 56"/>
                <a:gd name="T1" fmla="*/ 15 h 32"/>
                <a:gd name="T2" fmla="*/ 28 w 56"/>
                <a:gd name="T3" fmla="*/ 32 h 32"/>
                <a:gd name="T4" fmla="*/ 56 w 56"/>
                <a:gd name="T5" fmla="*/ 15 h 32"/>
                <a:gd name="T6" fmla="*/ 56 w 56"/>
                <a:gd name="T7" fmla="*/ 0 h 32"/>
                <a:gd name="T8" fmla="*/ 0 w 56"/>
                <a:gd name="T9" fmla="*/ 0 h 32"/>
                <a:gd name="T10" fmla="*/ 0 w 56"/>
                <a:gd name="T11" fmla="*/ 15 h 32"/>
              </a:gdLst>
              <a:ahLst/>
              <a:cxnLst>
                <a:cxn ang="0">
                  <a:pos x="T0" y="T1"/>
                </a:cxn>
                <a:cxn ang="0">
                  <a:pos x="T2" y="T3"/>
                </a:cxn>
                <a:cxn ang="0">
                  <a:pos x="T4" y="T5"/>
                </a:cxn>
                <a:cxn ang="0">
                  <a:pos x="T6" y="T7"/>
                </a:cxn>
                <a:cxn ang="0">
                  <a:pos x="T8" y="T9"/>
                </a:cxn>
                <a:cxn ang="0">
                  <a:pos x="T10" y="T11"/>
                </a:cxn>
              </a:cxnLst>
              <a:rect l="0" t="0" r="r" b="b"/>
              <a:pathLst>
                <a:path w="56" h="32">
                  <a:moveTo>
                    <a:pt x="0" y="15"/>
                  </a:moveTo>
                  <a:cubicBezTo>
                    <a:pt x="6" y="22"/>
                    <a:pt x="16" y="32"/>
                    <a:pt x="28" y="32"/>
                  </a:cubicBezTo>
                  <a:cubicBezTo>
                    <a:pt x="40" y="32"/>
                    <a:pt x="50" y="22"/>
                    <a:pt x="56" y="15"/>
                  </a:cubicBezTo>
                  <a:cubicBezTo>
                    <a:pt x="56" y="0"/>
                    <a:pt x="56" y="0"/>
                    <a:pt x="56" y="0"/>
                  </a:cubicBezTo>
                  <a:cubicBezTo>
                    <a:pt x="0" y="0"/>
                    <a:pt x="0" y="0"/>
                    <a:pt x="0" y="0"/>
                  </a:cubicBezTo>
                  <a:lnTo>
                    <a:pt x="0" y="15"/>
                  </a:lnTo>
                  <a:close/>
                </a:path>
              </a:pathLst>
            </a:custGeom>
            <a:solidFill>
              <a:srgbClr val="D89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Freeform 58"/>
            <p:cNvSpPr/>
            <p:nvPr/>
          </p:nvSpPr>
          <p:spPr bwMode="auto">
            <a:xfrm>
              <a:off x="3462338" y="619126"/>
              <a:ext cx="444500" cy="530225"/>
            </a:xfrm>
            <a:custGeom>
              <a:avLst/>
              <a:gdLst>
                <a:gd name="T0" fmla="*/ 7 w 118"/>
                <a:gd name="T1" fmla="*/ 69 h 141"/>
                <a:gd name="T2" fmla="*/ 12 w 118"/>
                <a:gd name="T3" fmla="*/ 66 h 141"/>
                <a:gd name="T4" fmla="*/ 59 w 118"/>
                <a:gd name="T5" fmla="*/ 0 h 141"/>
                <a:gd name="T6" fmla="*/ 106 w 118"/>
                <a:gd name="T7" fmla="*/ 66 h 141"/>
                <a:gd name="T8" fmla="*/ 112 w 118"/>
                <a:gd name="T9" fmla="*/ 69 h 141"/>
                <a:gd name="T10" fmla="*/ 109 w 118"/>
                <a:gd name="T11" fmla="*/ 82 h 141"/>
                <a:gd name="T12" fmla="*/ 100 w 118"/>
                <a:gd name="T13" fmla="*/ 96 h 141"/>
                <a:gd name="T14" fmla="*/ 92 w 118"/>
                <a:gd name="T15" fmla="*/ 119 h 141"/>
                <a:gd name="T16" fmla="*/ 59 w 118"/>
                <a:gd name="T17" fmla="*/ 140 h 141"/>
                <a:gd name="T18" fmla="*/ 26 w 118"/>
                <a:gd name="T19" fmla="*/ 119 h 141"/>
                <a:gd name="T20" fmla="*/ 18 w 118"/>
                <a:gd name="T21" fmla="*/ 96 h 141"/>
                <a:gd name="T22" fmla="*/ 9 w 118"/>
                <a:gd name="T23" fmla="*/ 82 h 141"/>
                <a:gd name="T24" fmla="*/ 7 w 118"/>
                <a:gd name="T25" fmla="*/ 6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141">
                  <a:moveTo>
                    <a:pt x="7" y="69"/>
                  </a:moveTo>
                  <a:cubicBezTo>
                    <a:pt x="6" y="61"/>
                    <a:pt x="12" y="66"/>
                    <a:pt x="12" y="66"/>
                  </a:cubicBezTo>
                  <a:cubicBezTo>
                    <a:pt x="12" y="66"/>
                    <a:pt x="0" y="0"/>
                    <a:pt x="59" y="0"/>
                  </a:cubicBezTo>
                  <a:cubicBezTo>
                    <a:pt x="118" y="0"/>
                    <a:pt x="106" y="66"/>
                    <a:pt x="106" y="66"/>
                  </a:cubicBezTo>
                  <a:cubicBezTo>
                    <a:pt x="106" y="66"/>
                    <a:pt x="112" y="61"/>
                    <a:pt x="112" y="69"/>
                  </a:cubicBezTo>
                  <a:cubicBezTo>
                    <a:pt x="111" y="77"/>
                    <a:pt x="109" y="82"/>
                    <a:pt x="109" y="82"/>
                  </a:cubicBezTo>
                  <a:cubicBezTo>
                    <a:pt x="109" y="82"/>
                    <a:pt x="109" y="92"/>
                    <a:pt x="100" y="96"/>
                  </a:cubicBezTo>
                  <a:cubicBezTo>
                    <a:pt x="100" y="96"/>
                    <a:pt x="98" y="112"/>
                    <a:pt x="92" y="119"/>
                  </a:cubicBezTo>
                  <a:cubicBezTo>
                    <a:pt x="85" y="126"/>
                    <a:pt x="74" y="141"/>
                    <a:pt x="59" y="140"/>
                  </a:cubicBezTo>
                  <a:cubicBezTo>
                    <a:pt x="44" y="141"/>
                    <a:pt x="33" y="126"/>
                    <a:pt x="26" y="119"/>
                  </a:cubicBezTo>
                  <a:cubicBezTo>
                    <a:pt x="20" y="112"/>
                    <a:pt x="18" y="96"/>
                    <a:pt x="18" y="96"/>
                  </a:cubicBezTo>
                  <a:cubicBezTo>
                    <a:pt x="9" y="92"/>
                    <a:pt x="9" y="82"/>
                    <a:pt x="9" y="82"/>
                  </a:cubicBezTo>
                  <a:cubicBezTo>
                    <a:pt x="9" y="82"/>
                    <a:pt x="7" y="77"/>
                    <a:pt x="7" y="69"/>
                  </a:cubicBezTo>
                  <a:close/>
                </a:path>
              </a:pathLst>
            </a:custGeom>
            <a:solidFill>
              <a:srgbClr val="F4BD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Freeform 59"/>
            <p:cNvSpPr/>
            <p:nvPr/>
          </p:nvSpPr>
          <p:spPr bwMode="auto">
            <a:xfrm>
              <a:off x="3200401" y="1209676"/>
              <a:ext cx="968375" cy="506413"/>
            </a:xfrm>
            <a:custGeom>
              <a:avLst/>
              <a:gdLst>
                <a:gd name="T0" fmla="*/ 128 w 258"/>
                <a:gd name="T1" fmla="*/ 135 h 135"/>
                <a:gd name="T2" fmla="*/ 258 w 258"/>
                <a:gd name="T3" fmla="*/ 81 h 135"/>
                <a:gd name="T4" fmla="*/ 246 w 258"/>
                <a:gd name="T5" fmla="*/ 36 h 135"/>
                <a:gd name="T6" fmla="*/ 239 w 258"/>
                <a:gd name="T7" fmla="*/ 26 h 135"/>
                <a:gd name="T8" fmla="*/ 168 w 258"/>
                <a:gd name="T9" fmla="*/ 0 h 135"/>
                <a:gd name="T10" fmla="*/ 129 w 258"/>
                <a:gd name="T11" fmla="*/ 10 h 135"/>
                <a:gd name="T12" fmla="*/ 90 w 258"/>
                <a:gd name="T13" fmla="*/ 0 h 135"/>
                <a:gd name="T14" fmla="*/ 19 w 258"/>
                <a:gd name="T15" fmla="*/ 26 h 135"/>
                <a:gd name="T16" fmla="*/ 12 w 258"/>
                <a:gd name="T17" fmla="*/ 36 h 135"/>
                <a:gd name="T18" fmla="*/ 0 w 258"/>
                <a:gd name="T19" fmla="*/ 84 h 135"/>
                <a:gd name="T20" fmla="*/ 128 w 258"/>
                <a:gd name="T21" fmla="*/ 13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8" h="135">
                  <a:moveTo>
                    <a:pt x="128" y="135"/>
                  </a:moveTo>
                  <a:cubicBezTo>
                    <a:pt x="178" y="135"/>
                    <a:pt x="224" y="115"/>
                    <a:pt x="258" y="81"/>
                  </a:cubicBezTo>
                  <a:cubicBezTo>
                    <a:pt x="252" y="61"/>
                    <a:pt x="247" y="37"/>
                    <a:pt x="246" y="36"/>
                  </a:cubicBezTo>
                  <a:cubicBezTo>
                    <a:pt x="245" y="33"/>
                    <a:pt x="243" y="27"/>
                    <a:pt x="239" y="26"/>
                  </a:cubicBezTo>
                  <a:cubicBezTo>
                    <a:pt x="235" y="25"/>
                    <a:pt x="176" y="3"/>
                    <a:pt x="168" y="0"/>
                  </a:cubicBezTo>
                  <a:cubicBezTo>
                    <a:pt x="129" y="10"/>
                    <a:pt x="129" y="10"/>
                    <a:pt x="129" y="10"/>
                  </a:cubicBezTo>
                  <a:cubicBezTo>
                    <a:pt x="90" y="0"/>
                    <a:pt x="90" y="0"/>
                    <a:pt x="90" y="0"/>
                  </a:cubicBezTo>
                  <a:cubicBezTo>
                    <a:pt x="82" y="3"/>
                    <a:pt x="23" y="25"/>
                    <a:pt x="19" y="26"/>
                  </a:cubicBezTo>
                  <a:cubicBezTo>
                    <a:pt x="15" y="27"/>
                    <a:pt x="13" y="33"/>
                    <a:pt x="12" y="36"/>
                  </a:cubicBezTo>
                  <a:cubicBezTo>
                    <a:pt x="12" y="37"/>
                    <a:pt x="5" y="63"/>
                    <a:pt x="0" y="84"/>
                  </a:cubicBezTo>
                  <a:cubicBezTo>
                    <a:pt x="33" y="116"/>
                    <a:pt x="78" y="135"/>
                    <a:pt x="128" y="135"/>
                  </a:cubicBezTo>
                  <a:close/>
                </a:path>
              </a:pathLst>
            </a:custGeom>
            <a:solidFill>
              <a:srgbClr val="9914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Freeform 60"/>
            <p:cNvSpPr>
              <a:spLocks noEditPoints="1"/>
            </p:cNvSpPr>
            <p:nvPr/>
          </p:nvSpPr>
          <p:spPr bwMode="auto">
            <a:xfrm>
              <a:off x="3527426" y="1163638"/>
              <a:ext cx="314325" cy="184150"/>
            </a:xfrm>
            <a:custGeom>
              <a:avLst/>
              <a:gdLst>
                <a:gd name="T0" fmla="*/ 92 w 198"/>
                <a:gd name="T1" fmla="*/ 59 h 116"/>
                <a:gd name="T2" fmla="*/ 52 w 198"/>
                <a:gd name="T3" fmla="*/ 116 h 116"/>
                <a:gd name="T4" fmla="*/ 0 w 198"/>
                <a:gd name="T5" fmla="*/ 31 h 116"/>
                <a:gd name="T6" fmla="*/ 28 w 198"/>
                <a:gd name="T7" fmla="*/ 0 h 116"/>
                <a:gd name="T8" fmla="*/ 92 w 198"/>
                <a:gd name="T9" fmla="*/ 59 h 116"/>
                <a:gd name="T10" fmla="*/ 106 w 198"/>
                <a:gd name="T11" fmla="*/ 59 h 116"/>
                <a:gd name="T12" fmla="*/ 149 w 198"/>
                <a:gd name="T13" fmla="*/ 116 h 116"/>
                <a:gd name="T14" fmla="*/ 198 w 198"/>
                <a:gd name="T15" fmla="*/ 31 h 116"/>
                <a:gd name="T16" fmla="*/ 168 w 198"/>
                <a:gd name="T17" fmla="*/ 0 h 116"/>
                <a:gd name="T18" fmla="*/ 106 w 198"/>
                <a:gd name="T19" fmla="*/ 5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116">
                  <a:moveTo>
                    <a:pt x="92" y="59"/>
                  </a:moveTo>
                  <a:lnTo>
                    <a:pt x="52" y="116"/>
                  </a:lnTo>
                  <a:lnTo>
                    <a:pt x="0" y="31"/>
                  </a:lnTo>
                  <a:lnTo>
                    <a:pt x="28" y="0"/>
                  </a:lnTo>
                  <a:lnTo>
                    <a:pt x="92" y="59"/>
                  </a:lnTo>
                  <a:close/>
                  <a:moveTo>
                    <a:pt x="106" y="59"/>
                  </a:moveTo>
                  <a:lnTo>
                    <a:pt x="149" y="116"/>
                  </a:lnTo>
                  <a:lnTo>
                    <a:pt x="198" y="31"/>
                  </a:lnTo>
                  <a:lnTo>
                    <a:pt x="168" y="0"/>
                  </a:lnTo>
                  <a:lnTo>
                    <a:pt x="106" y="59"/>
                  </a:lnTo>
                  <a:close/>
                </a:path>
              </a:pathLst>
            </a:custGeom>
            <a:solidFill>
              <a:srgbClr val="7C0C0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61"/>
            <p:cNvSpPr/>
            <p:nvPr/>
          </p:nvSpPr>
          <p:spPr bwMode="auto">
            <a:xfrm>
              <a:off x="3632201" y="1243013"/>
              <a:ext cx="104775" cy="473075"/>
            </a:xfrm>
            <a:custGeom>
              <a:avLst/>
              <a:gdLst>
                <a:gd name="T0" fmla="*/ 26 w 28"/>
                <a:gd name="T1" fmla="*/ 7 h 126"/>
                <a:gd name="T2" fmla="*/ 21 w 28"/>
                <a:gd name="T3" fmla="*/ 0 h 126"/>
                <a:gd name="T4" fmla="*/ 19 w 28"/>
                <a:gd name="T5" fmla="*/ 0 h 126"/>
                <a:gd name="T6" fmla="*/ 14 w 28"/>
                <a:gd name="T7" fmla="*/ 0 h 126"/>
                <a:gd name="T8" fmla="*/ 9 w 28"/>
                <a:gd name="T9" fmla="*/ 0 h 126"/>
                <a:gd name="T10" fmla="*/ 7 w 28"/>
                <a:gd name="T11" fmla="*/ 0 h 126"/>
                <a:gd name="T12" fmla="*/ 2 w 28"/>
                <a:gd name="T13" fmla="*/ 7 h 126"/>
                <a:gd name="T14" fmla="*/ 1 w 28"/>
                <a:gd name="T15" fmla="*/ 11 h 126"/>
                <a:gd name="T16" fmla="*/ 8 w 28"/>
                <a:gd name="T17" fmla="*/ 21 h 126"/>
                <a:gd name="T18" fmla="*/ 1 w 28"/>
                <a:gd name="T19" fmla="*/ 126 h 126"/>
                <a:gd name="T20" fmla="*/ 13 w 28"/>
                <a:gd name="T21" fmla="*/ 126 h 126"/>
                <a:gd name="T22" fmla="*/ 27 w 28"/>
                <a:gd name="T23" fmla="*/ 125 h 126"/>
                <a:gd name="T24" fmla="*/ 20 w 28"/>
                <a:gd name="T25" fmla="*/ 22 h 126"/>
                <a:gd name="T26" fmla="*/ 27 w 28"/>
                <a:gd name="T27" fmla="*/ 11 h 126"/>
                <a:gd name="T28" fmla="*/ 26 w 28"/>
                <a:gd name="T29" fmla="*/ 7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26">
                  <a:moveTo>
                    <a:pt x="26" y="7"/>
                  </a:moveTo>
                  <a:cubicBezTo>
                    <a:pt x="21" y="0"/>
                    <a:pt x="21" y="0"/>
                    <a:pt x="21" y="0"/>
                  </a:cubicBezTo>
                  <a:cubicBezTo>
                    <a:pt x="21" y="0"/>
                    <a:pt x="20" y="0"/>
                    <a:pt x="19" y="0"/>
                  </a:cubicBezTo>
                  <a:cubicBezTo>
                    <a:pt x="14" y="0"/>
                    <a:pt x="14" y="0"/>
                    <a:pt x="14" y="0"/>
                  </a:cubicBezTo>
                  <a:cubicBezTo>
                    <a:pt x="9" y="0"/>
                    <a:pt x="9" y="0"/>
                    <a:pt x="9" y="0"/>
                  </a:cubicBezTo>
                  <a:cubicBezTo>
                    <a:pt x="8" y="0"/>
                    <a:pt x="7" y="0"/>
                    <a:pt x="7" y="0"/>
                  </a:cubicBezTo>
                  <a:cubicBezTo>
                    <a:pt x="2" y="7"/>
                    <a:pt x="2" y="7"/>
                    <a:pt x="2" y="7"/>
                  </a:cubicBezTo>
                  <a:cubicBezTo>
                    <a:pt x="0" y="9"/>
                    <a:pt x="1" y="10"/>
                    <a:pt x="1" y="11"/>
                  </a:cubicBezTo>
                  <a:cubicBezTo>
                    <a:pt x="3" y="15"/>
                    <a:pt x="7" y="17"/>
                    <a:pt x="8" y="21"/>
                  </a:cubicBezTo>
                  <a:cubicBezTo>
                    <a:pt x="8" y="21"/>
                    <a:pt x="4" y="84"/>
                    <a:pt x="1" y="126"/>
                  </a:cubicBezTo>
                  <a:cubicBezTo>
                    <a:pt x="5" y="126"/>
                    <a:pt x="9" y="126"/>
                    <a:pt x="13" y="126"/>
                  </a:cubicBezTo>
                  <a:cubicBezTo>
                    <a:pt x="18" y="126"/>
                    <a:pt x="22" y="126"/>
                    <a:pt x="27" y="125"/>
                  </a:cubicBezTo>
                  <a:cubicBezTo>
                    <a:pt x="24" y="84"/>
                    <a:pt x="20" y="22"/>
                    <a:pt x="20" y="22"/>
                  </a:cubicBezTo>
                  <a:cubicBezTo>
                    <a:pt x="20" y="18"/>
                    <a:pt x="25" y="15"/>
                    <a:pt x="27" y="11"/>
                  </a:cubicBezTo>
                  <a:cubicBezTo>
                    <a:pt x="27" y="10"/>
                    <a:pt x="28" y="9"/>
                    <a:pt x="26" y="7"/>
                  </a:cubicBezTo>
                  <a:close/>
                </a:path>
              </a:pathLst>
            </a:custGeom>
            <a:solidFill>
              <a:srgbClr val="2D2D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Freeform 62"/>
            <p:cNvSpPr>
              <a:spLocks noEditPoints="1"/>
            </p:cNvSpPr>
            <p:nvPr/>
          </p:nvSpPr>
          <p:spPr bwMode="auto">
            <a:xfrm>
              <a:off x="3522663" y="1144588"/>
              <a:ext cx="323850" cy="188913"/>
            </a:xfrm>
            <a:custGeom>
              <a:avLst/>
              <a:gdLst>
                <a:gd name="T0" fmla="*/ 95 w 204"/>
                <a:gd name="T1" fmla="*/ 62 h 119"/>
                <a:gd name="T2" fmla="*/ 55 w 204"/>
                <a:gd name="T3" fmla="*/ 119 h 119"/>
                <a:gd name="T4" fmla="*/ 0 w 204"/>
                <a:gd name="T5" fmla="*/ 38 h 119"/>
                <a:gd name="T6" fmla="*/ 31 w 204"/>
                <a:gd name="T7" fmla="*/ 0 h 119"/>
                <a:gd name="T8" fmla="*/ 95 w 204"/>
                <a:gd name="T9" fmla="*/ 62 h 119"/>
                <a:gd name="T10" fmla="*/ 109 w 204"/>
                <a:gd name="T11" fmla="*/ 62 h 119"/>
                <a:gd name="T12" fmla="*/ 152 w 204"/>
                <a:gd name="T13" fmla="*/ 119 h 119"/>
                <a:gd name="T14" fmla="*/ 204 w 204"/>
                <a:gd name="T15" fmla="*/ 38 h 119"/>
                <a:gd name="T16" fmla="*/ 171 w 204"/>
                <a:gd name="T17" fmla="*/ 0 h 119"/>
                <a:gd name="T18" fmla="*/ 109 w 204"/>
                <a:gd name="T19"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119">
                  <a:moveTo>
                    <a:pt x="95" y="62"/>
                  </a:moveTo>
                  <a:lnTo>
                    <a:pt x="55" y="119"/>
                  </a:lnTo>
                  <a:lnTo>
                    <a:pt x="0" y="38"/>
                  </a:lnTo>
                  <a:lnTo>
                    <a:pt x="31" y="0"/>
                  </a:lnTo>
                  <a:lnTo>
                    <a:pt x="95" y="62"/>
                  </a:lnTo>
                  <a:close/>
                  <a:moveTo>
                    <a:pt x="109" y="62"/>
                  </a:moveTo>
                  <a:lnTo>
                    <a:pt x="152" y="119"/>
                  </a:lnTo>
                  <a:lnTo>
                    <a:pt x="204" y="38"/>
                  </a:lnTo>
                  <a:lnTo>
                    <a:pt x="171" y="0"/>
                  </a:lnTo>
                  <a:lnTo>
                    <a:pt x="109" y="62"/>
                  </a:lnTo>
                  <a:close/>
                </a:path>
              </a:pathLst>
            </a:custGeom>
            <a:solidFill>
              <a:srgbClr val="9914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Freeform 63"/>
            <p:cNvSpPr/>
            <p:nvPr/>
          </p:nvSpPr>
          <p:spPr bwMode="auto">
            <a:xfrm>
              <a:off x="3503613" y="623888"/>
              <a:ext cx="361950" cy="258763"/>
            </a:xfrm>
            <a:custGeom>
              <a:avLst/>
              <a:gdLst>
                <a:gd name="T0" fmla="*/ 48 w 96"/>
                <a:gd name="T1" fmla="*/ 0 h 69"/>
                <a:gd name="T2" fmla="*/ 1 w 96"/>
                <a:gd name="T3" fmla="*/ 56 h 69"/>
                <a:gd name="T4" fmla="*/ 6 w 96"/>
                <a:gd name="T5" fmla="*/ 67 h 69"/>
                <a:gd name="T6" fmla="*/ 14 w 96"/>
                <a:gd name="T7" fmla="*/ 38 h 69"/>
                <a:gd name="T8" fmla="*/ 47 w 96"/>
                <a:gd name="T9" fmla="*/ 39 h 69"/>
                <a:gd name="T10" fmla="*/ 83 w 96"/>
                <a:gd name="T11" fmla="*/ 38 h 69"/>
                <a:gd name="T12" fmla="*/ 90 w 96"/>
                <a:gd name="T13" fmla="*/ 66 h 69"/>
                <a:gd name="T14" fmla="*/ 94 w 96"/>
                <a:gd name="T15" fmla="*/ 55 h 69"/>
                <a:gd name="T16" fmla="*/ 48 w 96"/>
                <a:gd name="T1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69">
                  <a:moveTo>
                    <a:pt x="48" y="0"/>
                  </a:moveTo>
                  <a:cubicBezTo>
                    <a:pt x="3" y="0"/>
                    <a:pt x="0" y="43"/>
                    <a:pt x="1" y="56"/>
                  </a:cubicBezTo>
                  <a:cubicBezTo>
                    <a:pt x="2" y="65"/>
                    <a:pt x="7" y="69"/>
                    <a:pt x="6" y="67"/>
                  </a:cubicBezTo>
                  <a:cubicBezTo>
                    <a:pt x="6" y="55"/>
                    <a:pt x="9" y="43"/>
                    <a:pt x="14" y="38"/>
                  </a:cubicBezTo>
                  <a:cubicBezTo>
                    <a:pt x="21" y="31"/>
                    <a:pt x="32" y="39"/>
                    <a:pt x="47" y="39"/>
                  </a:cubicBezTo>
                  <a:cubicBezTo>
                    <a:pt x="63" y="39"/>
                    <a:pt x="75" y="29"/>
                    <a:pt x="83" y="38"/>
                  </a:cubicBezTo>
                  <a:cubicBezTo>
                    <a:pt x="87" y="43"/>
                    <a:pt x="89" y="52"/>
                    <a:pt x="90" y="66"/>
                  </a:cubicBezTo>
                  <a:cubicBezTo>
                    <a:pt x="90" y="68"/>
                    <a:pt x="94" y="64"/>
                    <a:pt x="94" y="55"/>
                  </a:cubicBezTo>
                  <a:cubicBezTo>
                    <a:pt x="96" y="42"/>
                    <a:pt x="93" y="0"/>
                    <a:pt x="48" y="0"/>
                  </a:cubicBezTo>
                  <a:close/>
                </a:path>
              </a:pathLst>
            </a:custGeom>
            <a:solidFill>
              <a:srgbClr val="D3957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64"/>
            <p:cNvSpPr/>
            <p:nvPr/>
          </p:nvSpPr>
          <p:spPr bwMode="auto">
            <a:xfrm>
              <a:off x="3492501" y="608013"/>
              <a:ext cx="379413" cy="293688"/>
            </a:xfrm>
            <a:custGeom>
              <a:avLst/>
              <a:gdLst>
                <a:gd name="T0" fmla="*/ 51 w 101"/>
                <a:gd name="T1" fmla="*/ 0 h 78"/>
                <a:gd name="T2" fmla="*/ 2 w 101"/>
                <a:gd name="T3" fmla="*/ 56 h 78"/>
                <a:gd name="T4" fmla="*/ 4 w 101"/>
                <a:gd name="T5" fmla="*/ 68 h 78"/>
                <a:gd name="T6" fmla="*/ 10 w 101"/>
                <a:gd name="T7" fmla="*/ 78 h 78"/>
                <a:gd name="T8" fmla="*/ 9 w 101"/>
                <a:gd name="T9" fmla="*/ 68 h 78"/>
                <a:gd name="T10" fmla="*/ 17 w 101"/>
                <a:gd name="T11" fmla="*/ 38 h 78"/>
                <a:gd name="T12" fmla="*/ 50 w 101"/>
                <a:gd name="T13" fmla="*/ 39 h 78"/>
                <a:gd name="T14" fmla="*/ 86 w 101"/>
                <a:gd name="T15" fmla="*/ 38 h 78"/>
                <a:gd name="T16" fmla="*/ 93 w 101"/>
                <a:gd name="T17" fmla="*/ 66 h 78"/>
                <a:gd name="T18" fmla="*/ 93 w 101"/>
                <a:gd name="T19" fmla="*/ 78 h 78"/>
                <a:gd name="T20" fmla="*/ 98 w 101"/>
                <a:gd name="T21" fmla="*/ 69 h 78"/>
                <a:gd name="T22" fmla="*/ 100 w 101"/>
                <a:gd name="T23" fmla="*/ 56 h 78"/>
                <a:gd name="T24" fmla="*/ 51 w 101"/>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78">
                  <a:moveTo>
                    <a:pt x="51" y="0"/>
                  </a:moveTo>
                  <a:cubicBezTo>
                    <a:pt x="6" y="0"/>
                    <a:pt x="0" y="43"/>
                    <a:pt x="2" y="56"/>
                  </a:cubicBezTo>
                  <a:cubicBezTo>
                    <a:pt x="2" y="65"/>
                    <a:pt x="2" y="63"/>
                    <a:pt x="4" y="68"/>
                  </a:cubicBezTo>
                  <a:cubicBezTo>
                    <a:pt x="6" y="73"/>
                    <a:pt x="2" y="78"/>
                    <a:pt x="10" y="78"/>
                  </a:cubicBezTo>
                  <a:cubicBezTo>
                    <a:pt x="10" y="78"/>
                    <a:pt x="10" y="70"/>
                    <a:pt x="9" y="68"/>
                  </a:cubicBezTo>
                  <a:cubicBezTo>
                    <a:pt x="9" y="55"/>
                    <a:pt x="12" y="44"/>
                    <a:pt x="17" y="38"/>
                  </a:cubicBezTo>
                  <a:cubicBezTo>
                    <a:pt x="24" y="32"/>
                    <a:pt x="35" y="39"/>
                    <a:pt x="50" y="39"/>
                  </a:cubicBezTo>
                  <a:cubicBezTo>
                    <a:pt x="66" y="39"/>
                    <a:pt x="78" y="30"/>
                    <a:pt x="86" y="38"/>
                  </a:cubicBezTo>
                  <a:cubicBezTo>
                    <a:pt x="90" y="44"/>
                    <a:pt x="92" y="52"/>
                    <a:pt x="93" y="66"/>
                  </a:cubicBezTo>
                  <a:cubicBezTo>
                    <a:pt x="93" y="68"/>
                    <a:pt x="93" y="78"/>
                    <a:pt x="93" y="78"/>
                  </a:cubicBezTo>
                  <a:cubicBezTo>
                    <a:pt x="99" y="77"/>
                    <a:pt x="97" y="74"/>
                    <a:pt x="98" y="69"/>
                  </a:cubicBezTo>
                  <a:cubicBezTo>
                    <a:pt x="100" y="64"/>
                    <a:pt x="99" y="65"/>
                    <a:pt x="100" y="56"/>
                  </a:cubicBezTo>
                  <a:cubicBezTo>
                    <a:pt x="101" y="43"/>
                    <a:pt x="96" y="0"/>
                    <a:pt x="51" y="0"/>
                  </a:cubicBezTo>
                  <a:close/>
                </a:path>
              </a:pathLst>
            </a:custGeom>
            <a:solidFill>
              <a:srgbClr val="261B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804600"/>
            <a:ext cx="11009329" cy="299806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．哔哩哔哩的平台优势：观看体验佳，学习氛围浓，收入有保障</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哔哩哔哩经过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余年的发展，成功从小众文化社区跻身主流互联网平台，这与 哔哩哔哩独特的文化和运营策略密不可分。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）独特的弹幕文化：提升观看体验，制造“梗”文化。</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）学习属性强：一个终身学习的网站。</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）广告极少：优质的观看体验。</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）收入方式多样：官方扶持</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粉丝打赏</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广告收入。</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24381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哔哩哔哩：你感兴趣的视频都在</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B</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站</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2290"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979535" y="5094512"/>
            <a:ext cx="2042415" cy="1273629"/>
          </a:xfrm>
          <a:prstGeom prst="rect">
            <a:avLst/>
          </a:prstGeom>
          <a:noFill/>
          <a:effectLst>
            <a:softEdge rad="3302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343939"/>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说一说你最喜欢的哔哩哔哩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UP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主是谁？为什么？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2066825"/>
            <a:ext cx="11009329" cy="342029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．用户画像：用户市场下沉，不同视频分区用户特征明显</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）用户市场下沉，消费能力增长</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西瓜视频用户群广泛分布在沿海和内陆城市，环比</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增长较快的省份有川、鲁、豫、鄂、苏、皖等，其中重要用户集中在三、四线城市及乡镇农村。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）不同视频分区用户特征明显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西瓜视频细分了多个领域，巨量算数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年发布的</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西瓜视频用户洞察报告</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显示，西瓜视频中的“西瓜音乐”频道拥有</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万视频创作者，视频数量近</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2000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万，日均播放量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亿次以上，日均播放时长破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400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万小时，其视频创作者数量仍在不断上涨。</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西瓜视频：给你新鲜好看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852486"/>
            <a:ext cx="11009329" cy="425129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．西瓜视频的平台优势：个性化推荐，内容生态完善，变现方式多</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）基于算法的个性化推荐</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西瓜视频与抖音“师出同门”，都是北京字节跳动科技有限公司旗下的产品，有着强大的人工智能技术积累，将算法导向的流量分配模式贯彻到底。</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）完善的内容生态环境</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与抖音、快手不同，它致力于打造集短视频、长视频和直播为一体的综合视频平台。短视频短小精悍、高效快捷，用户能随时随地利用碎片化时间观看；长视频内容丰富、成体系化，容易打造优质内容；直播互动性强、变现直接，增强了用户黏性。</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）创作者变现方式多：广告收益</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电商变现</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官方商务平台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①广告收益；  ②电商变现；  入驻精选联盟。</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西瓜视频：给你新鲜好看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你用西瓜视频观看过短视频吗？根据你的体验，说一说西瓜视频与抖音、快手、哔哩哔哩相比有什么不同？</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2066825"/>
            <a:ext cx="11009329"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．用户画像：以年轻女性为主，消费能力强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小红书是国内高品质的境外购物社区。小红书以分享生活作为切入点，引导用户自发推介产品，交流消费体验，从而吸纳了一批具有中高等消费能力的优质用户。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1.3.5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小红书：标记我的生活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2668189" y="3576208"/>
            <a:ext cx="8438943" cy="2714625"/>
          </a:xfrm>
          <a:prstGeom prst="rect">
            <a:avLst/>
          </a:prstGeom>
        </p:spPr>
      </p:pic>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972" y="4442311"/>
            <a:ext cx="1780216" cy="1780216"/>
          </a:xfrm>
          <a:prstGeom prst="rect">
            <a:avLst/>
          </a:prstGeom>
          <a:noFill/>
          <a:effectLst>
            <a:softEdge rad="1397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656105"/>
            <a:ext cx="11009329"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．小红书的平台优势：“美女效应”</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电商平台直接变现</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小红书的优势在于“文化输出”，产品的推荐“笔记”新潮、好看，容易激发用户的购买欲。简单来说，在小红书，“笔记”不是在“带”货，而是在“带”一种生活方式。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）“美女效应”引发消费潮流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在小红书，许多时尚美丽的女性用户通过分享穿搭、化妆技巧、品质好物等内容， 来传达一种追求品质的生活理念，其他的女性用户则通过学习她们分享的经验，追随其购买同样的产品，包括旅游产品、文娱产品等，以满足自己追求品质生活的愿望。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）电商平台出身，带货能力强</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小红书通过各种宣传方式带动消费。而小红书本身就是“荐物”平台，所有用户来到小红书的目的就是寻找好物，因此省略了激发消费欲望这一环节，在转化能力上具有先天优势。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1.3.5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小红书：标记我的生活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你在小红书看过用户分享的笔记吗？请说一说让你印象最深刻的一篇。</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894991"/>
            <a:ext cx="1100932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．用户规模大，背靠微信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12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亿用户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中国信息通信研究院政治与经济研究所、腾讯微信团队共同发布的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微信就业影响力报告</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显示，微信在全球范围内支持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多种语言，覆盖了</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多个国家和地区。截至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年第一季度，微信月活跃用户数高达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12.025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 由此可见，微信视频号与其他内容平台相比有着得天独厚的流量优势。它作为一个新兴的短视频战场，将会为短视频生态圈内的所有人提供更加庞大的流量体系，使内容创作者、商家、资本都能得到流量普惠。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1.3.6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微信视频号：记录真实生活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074"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045696" y="4804192"/>
            <a:ext cx="4100608" cy="16025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894991"/>
            <a:ext cx="11009329"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．受到微信高度重视，资源配置丰富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微信的生态圈，在微信视频号出现之前一直缺少短视频板块。微信视频号的主要入口位置在微信“发现”菜单栏中的第二个，</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仅次于“朋友圈” 的位置</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。从微信视频号的这个入口也可以看出，微信将把微信视频号当作下一个重点培养对象。</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．可连接公众号，与公众号互相引流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微信视频号可以添加公众号链接，公众号内也有微信视频号的入口。因此，微信视频号可以与公众号互相引流。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1.3.6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微信视频号：记录真实生活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1894991"/>
            <a:ext cx="11009329"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．自带社交属性，可在微信内直接观看、分享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‘’微信视频号处于微信的大生态圈里，自带很强的社交属性。用户在观看完感兴趣的视频后，可以直接将其转发给微信好友或是分享到朋友圈。 而用户在分享其他平台的短视频内容到微信上时，却受限于微信设置的壁垒。例如，用户希望将某一抖音短视频分享到微信上时，必须先生成链接或保存短视频内容后，才能将其转发到微信。这个略微烦琐的步骤，使得可以在微信中直接分享的微信视频号拥有了更为明显的社交优势。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．微信视频号以社交推荐为主，开创新型推荐模式</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相对于其他短视频平台，微信视频号有一个独特的优势，即社交推荐</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微信频号将“社交”作为推荐内容的首要考虑因素。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1.3.6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微信视频号：记录真实生活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在微信视频号的“朋友   ”页面中看看朋友点赞或评论的微信视频号作品，说一说你对于这种推荐机制的看法。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 name="心形 2"/>
          <p:cNvSpPr/>
          <p:nvPr/>
        </p:nvSpPr>
        <p:spPr>
          <a:xfrm>
            <a:off x="4246743" y="3202321"/>
            <a:ext cx="177971" cy="226679"/>
          </a:xfrm>
          <a:prstGeom prst="hear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no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2066825"/>
            <a:ext cx="1100932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．与新浪微博流量互通，商业基础良好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新浪微博本身就具有视频模块，积累了一定量的用户，而星球视频的出现使视频功能独立化。并且，星球视频与新浪微博账号互通，在视频播放量和各项数据（点赞、 评论、转发等）方面也同步，能够容纳更多用户的加入。星球视频中设计了通用货币 “微币”，可以在星球视频内用于付费，这也是新浪微博为这款短视频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打开商业生态打下的基础。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1.3.7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微博短视频</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全新打造星球视频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2050"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492473" y="4961562"/>
            <a:ext cx="1207054" cy="12070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2066825"/>
            <a:ext cx="11009329"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．页面设计简洁清爽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星球视频的界面设计独具一格，给用户简洁、清爽的感觉，与功能分区复杂的新 浪微博形成了鲜明对比。星球视频设有“首页”“发现”“消息”“我的”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个选项，以 及上传视频的功能，产品逻辑符合普通用户的使用习惯。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1.3.7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微博短视频</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全新打造星球视频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sp>
        <p:nvSpPr>
          <p:cNvPr id="3" name="矩形 2"/>
          <p:cNvSpPr/>
          <p:nvPr/>
        </p:nvSpPr>
        <p:spPr>
          <a:xfrm>
            <a:off x="478972" y="2066825"/>
            <a:ext cx="1100932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．呈现方式创新，可电视投放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星球视频与其他平台的竖屏播放模式不同，是以横版的方式呈现内容，一屏容纳两条视频，并设有浮窗功能，用户可以同时浏览主视频和其他视频。另外，星球视频 在内测阶段支持</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64KB</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大小的视频，可以通过电视投放，并支持语言自动翻译功能。 这样的设计拓宽了观看形式，提升了用户体验，体现了产品的人性化和多样性。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394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1.3.7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微博短视频</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全新打造星球视频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1.3  </a:t>
            </a:r>
            <a:r>
              <a:rPr lang="zh-CN" altLang="en-US" dirty="0"/>
              <a:t>主流短视频平台简介</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25620" y="4343939"/>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根据以上内容，试着预测在星球视频上，哪类短视频能够获得高人气？</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306992" y="2260420"/>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4688384" y="2268585"/>
            <a:ext cx="6186309" cy="120032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创意策划：</a:t>
            </a:r>
            <a:endPar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搭建高效团队，创造精品内容</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3976236" y="3601986"/>
            <a:ext cx="5378221" cy="2346283"/>
          </a:xfrm>
          <a:prstGeom prst="rect">
            <a:avLst/>
          </a:prstGeom>
        </p:spPr>
        <p:txBody>
          <a:bodyPr wrap="square">
            <a:spAutoFit/>
          </a:bodyPr>
          <a:lstStyle/>
          <a:p>
            <a:pPr marL="666750" marR="0" lvl="0" indent="0" algn="just"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2.1</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短视频工作团队的搭建</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2.2</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新人做短视频，先找准短视频定位</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2.3</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选择鲜明的短视频主题</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2.4</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短视频优质内容输出</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2.5</a:t>
            </a:r>
            <a:r>
              <a:rPr kumimoji="0" lang="zh-CN" altLang="en-US"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短视频脚本策划</a:t>
            </a:r>
            <a:endParaRPr kumimoji="0" lang="en-US" altLang="zh-CN" sz="20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2.1  </a:t>
            </a:r>
            <a:r>
              <a:rPr lang="zh-CN" altLang="en-US" dirty="0"/>
              <a:t>短视频工作团队的搭建</a:t>
            </a:r>
            <a:endParaRPr lang="zh-CN" altLang="en-US" dirty="0"/>
          </a:p>
        </p:txBody>
      </p:sp>
      <p:sp>
        <p:nvSpPr>
          <p:cNvPr id="5" name="矩形 4"/>
          <p:cNvSpPr/>
          <p:nvPr/>
        </p:nvSpPr>
        <p:spPr>
          <a:xfrm>
            <a:off x="478972" y="2482939"/>
            <a:ext cx="4703672" cy="235218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短视频行业的竞争越来越激烈，为了提高短视频的质量和创作效率，迅速抢占市场，单打独斗式的个人创作越来越少，而团队“作战”成为当前短视频创作的主流。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2.1  </a:t>
            </a:r>
            <a:r>
              <a:rPr lang="zh-CN" altLang="en-US" dirty="0"/>
              <a:t>短视频工作团队的搭建</a:t>
            </a:r>
            <a:endParaRPr lang="zh-CN" altLang="en-US" dirty="0"/>
          </a:p>
        </p:txBody>
      </p:sp>
      <p:sp>
        <p:nvSpPr>
          <p:cNvPr id="3" name="矩形 2"/>
          <p:cNvSpPr/>
          <p:nvPr/>
        </p:nvSpPr>
        <p:spPr>
          <a:xfrm>
            <a:off x="827314" y="1917801"/>
            <a:ext cx="10537372"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专业的短视频工作团队，主要由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种职能人员组成，每种人员的具体职能分工如下表所示。 </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175060"/>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搭建团队，认识各人员职能</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6" name="图片 15"/>
          <p:cNvPicPr>
            <a:picLocks noChangeAspect="1"/>
          </p:cNvPicPr>
          <p:nvPr/>
        </p:nvPicPr>
        <p:blipFill>
          <a:blip r:embed="rId1"/>
          <a:stretch>
            <a:fillRect/>
          </a:stretch>
        </p:blipFill>
        <p:spPr>
          <a:xfrm>
            <a:off x="933450" y="2748376"/>
            <a:ext cx="10325100" cy="3219450"/>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2.1  </a:t>
            </a:r>
            <a:r>
              <a:rPr lang="zh-CN" altLang="en-US" dirty="0"/>
              <a:t>短视频工作团队的搭建</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想一想，在短视频各个环节的工作中，你认为自己更适合负责什么环节的工作？为什么？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2.1  </a:t>
            </a:r>
            <a:r>
              <a:rPr lang="zh-CN" altLang="en-US" dirty="0"/>
              <a:t>短视频工作团队的搭建</a:t>
            </a:r>
            <a:endParaRPr lang="zh-CN" altLang="en-US" dirty="0"/>
          </a:p>
        </p:txBody>
      </p:sp>
      <p:sp>
        <p:nvSpPr>
          <p:cNvPr id="3" name="矩形 2"/>
          <p:cNvSpPr/>
          <p:nvPr/>
        </p:nvSpPr>
        <p:spPr>
          <a:xfrm>
            <a:off x="827313" y="1536164"/>
            <a:ext cx="10537372"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．人员配置：高配、中配、低配。</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2433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优化人员配置，提高产出效益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849275" y="2222121"/>
            <a:ext cx="8493449" cy="4094077"/>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2.1  </a:t>
            </a:r>
            <a:r>
              <a:rPr lang="zh-CN" altLang="en-US" dirty="0"/>
              <a:t>短视频工作团队的搭建</a:t>
            </a:r>
            <a:endParaRPr lang="zh-CN" altLang="en-US" dirty="0"/>
          </a:p>
        </p:txBody>
      </p:sp>
      <p:sp>
        <p:nvSpPr>
          <p:cNvPr id="3" name="矩形 2"/>
          <p:cNvSpPr/>
          <p:nvPr/>
        </p:nvSpPr>
        <p:spPr>
          <a:xfrm>
            <a:off x="478972" y="1605391"/>
            <a:ext cx="11115555" cy="2813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．高效分工：任务分解结构法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想要实现短视频工作团队的高效分工，可以采取</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WBS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Work Breakdown Structure</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，任务分解结构法），其思路为将目标分解成任务，将任务分解成多项具体工作，再将每一项工作分配为每位人员的日常活动，直到无法继续分解为止。因此，此方法的核心逻辑是：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目标</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任务</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活动</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8774"/>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优化人员配置，提高产出效益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grpSp>
        <p:nvGrpSpPr>
          <p:cNvPr id="6" name="Group 4"/>
          <p:cNvGrpSpPr>
            <a:grpSpLocks noChangeAspect="1"/>
          </p:cNvGrpSpPr>
          <p:nvPr/>
        </p:nvGrpSpPr>
        <p:grpSpPr bwMode="auto">
          <a:xfrm>
            <a:off x="4937125" y="5181737"/>
            <a:ext cx="2317750" cy="927100"/>
            <a:chOff x="4979" y="2777"/>
            <a:chExt cx="1460" cy="584"/>
          </a:xfrm>
        </p:grpSpPr>
        <p:sp>
          <p:nvSpPr>
            <p:cNvPr id="18" name="Freeform 15"/>
            <p:cNvSpPr/>
            <p:nvPr/>
          </p:nvSpPr>
          <p:spPr bwMode="auto">
            <a:xfrm>
              <a:off x="5645" y="3250"/>
              <a:ext cx="170" cy="101"/>
            </a:xfrm>
            <a:custGeom>
              <a:avLst/>
              <a:gdLst>
                <a:gd name="T0" fmla="*/ 170 w 170"/>
                <a:gd name="T1" fmla="*/ 101 h 101"/>
                <a:gd name="T2" fmla="*/ 0 w 170"/>
                <a:gd name="T3" fmla="*/ 101 h 101"/>
                <a:gd name="T4" fmla="*/ 12 w 170"/>
                <a:gd name="T5" fmla="*/ 0 h 101"/>
                <a:gd name="T6" fmla="*/ 158 w 170"/>
                <a:gd name="T7" fmla="*/ 0 h 101"/>
                <a:gd name="T8" fmla="*/ 170 w 170"/>
                <a:gd name="T9" fmla="*/ 101 h 101"/>
              </a:gdLst>
              <a:ahLst/>
              <a:cxnLst>
                <a:cxn ang="0">
                  <a:pos x="T0" y="T1"/>
                </a:cxn>
                <a:cxn ang="0">
                  <a:pos x="T2" y="T3"/>
                </a:cxn>
                <a:cxn ang="0">
                  <a:pos x="T4" y="T5"/>
                </a:cxn>
                <a:cxn ang="0">
                  <a:pos x="T6" y="T7"/>
                </a:cxn>
                <a:cxn ang="0">
                  <a:pos x="T8" y="T9"/>
                </a:cxn>
              </a:cxnLst>
              <a:rect l="0" t="0" r="r" b="b"/>
              <a:pathLst>
                <a:path w="170" h="101">
                  <a:moveTo>
                    <a:pt x="170" y="101"/>
                  </a:moveTo>
                  <a:lnTo>
                    <a:pt x="0" y="101"/>
                  </a:lnTo>
                  <a:lnTo>
                    <a:pt x="12" y="0"/>
                  </a:lnTo>
                  <a:lnTo>
                    <a:pt x="158" y="0"/>
                  </a:lnTo>
                  <a:lnTo>
                    <a:pt x="170" y="101"/>
                  </a:lnTo>
                  <a:close/>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Freeform 16"/>
            <p:cNvSpPr/>
            <p:nvPr/>
          </p:nvSpPr>
          <p:spPr bwMode="auto">
            <a:xfrm>
              <a:off x="5645" y="3250"/>
              <a:ext cx="170" cy="101"/>
            </a:xfrm>
            <a:custGeom>
              <a:avLst/>
              <a:gdLst>
                <a:gd name="T0" fmla="*/ 170 w 170"/>
                <a:gd name="T1" fmla="*/ 101 h 101"/>
                <a:gd name="T2" fmla="*/ 0 w 170"/>
                <a:gd name="T3" fmla="*/ 101 h 101"/>
                <a:gd name="T4" fmla="*/ 12 w 170"/>
                <a:gd name="T5" fmla="*/ 0 h 101"/>
                <a:gd name="T6" fmla="*/ 158 w 170"/>
                <a:gd name="T7" fmla="*/ 0 h 101"/>
                <a:gd name="T8" fmla="*/ 170 w 170"/>
                <a:gd name="T9" fmla="*/ 101 h 101"/>
              </a:gdLst>
              <a:ahLst/>
              <a:cxnLst>
                <a:cxn ang="0">
                  <a:pos x="T0" y="T1"/>
                </a:cxn>
                <a:cxn ang="0">
                  <a:pos x="T2" y="T3"/>
                </a:cxn>
                <a:cxn ang="0">
                  <a:pos x="T4" y="T5"/>
                </a:cxn>
                <a:cxn ang="0">
                  <a:pos x="T6" y="T7"/>
                </a:cxn>
                <a:cxn ang="0">
                  <a:pos x="T8" y="T9"/>
                </a:cxn>
              </a:cxnLst>
              <a:rect l="0" t="0" r="r" b="b"/>
              <a:pathLst>
                <a:path w="170" h="101">
                  <a:moveTo>
                    <a:pt x="170" y="101"/>
                  </a:moveTo>
                  <a:lnTo>
                    <a:pt x="0" y="101"/>
                  </a:lnTo>
                  <a:lnTo>
                    <a:pt x="12" y="0"/>
                  </a:lnTo>
                  <a:lnTo>
                    <a:pt x="158" y="0"/>
                  </a:lnTo>
                  <a:lnTo>
                    <a:pt x="170" y="10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7"/>
            <p:cNvSpPr/>
            <p:nvPr/>
          </p:nvSpPr>
          <p:spPr bwMode="auto">
            <a:xfrm>
              <a:off x="5373" y="2777"/>
              <a:ext cx="712" cy="420"/>
            </a:xfrm>
            <a:custGeom>
              <a:avLst/>
              <a:gdLst>
                <a:gd name="T0" fmla="*/ 773 w 801"/>
                <a:gd name="T1" fmla="*/ 0 h 473"/>
                <a:gd name="T2" fmla="*/ 29 w 801"/>
                <a:gd name="T3" fmla="*/ 0 h 473"/>
                <a:gd name="T4" fmla="*/ 0 w 801"/>
                <a:gd name="T5" fmla="*/ 29 h 473"/>
                <a:gd name="T6" fmla="*/ 0 w 801"/>
                <a:gd name="T7" fmla="*/ 473 h 473"/>
                <a:gd name="T8" fmla="*/ 801 w 801"/>
                <a:gd name="T9" fmla="*/ 473 h 473"/>
                <a:gd name="T10" fmla="*/ 801 w 801"/>
                <a:gd name="T11" fmla="*/ 29 h 473"/>
                <a:gd name="T12" fmla="*/ 773 w 801"/>
                <a:gd name="T13" fmla="*/ 0 h 473"/>
              </a:gdLst>
              <a:ahLst/>
              <a:cxnLst>
                <a:cxn ang="0">
                  <a:pos x="T0" y="T1"/>
                </a:cxn>
                <a:cxn ang="0">
                  <a:pos x="T2" y="T3"/>
                </a:cxn>
                <a:cxn ang="0">
                  <a:pos x="T4" y="T5"/>
                </a:cxn>
                <a:cxn ang="0">
                  <a:pos x="T6" y="T7"/>
                </a:cxn>
                <a:cxn ang="0">
                  <a:pos x="T8" y="T9"/>
                </a:cxn>
                <a:cxn ang="0">
                  <a:pos x="T10" y="T11"/>
                </a:cxn>
                <a:cxn ang="0">
                  <a:pos x="T12" y="T13"/>
                </a:cxn>
              </a:cxnLst>
              <a:rect l="0" t="0" r="r" b="b"/>
              <a:pathLst>
                <a:path w="801" h="473">
                  <a:moveTo>
                    <a:pt x="773" y="0"/>
                  </a:moveTo>
                  <a:cubicBezTo>
                    <a:pt x="29" y="0"/>
                    <a:pt x="29" y="0"/>
                    <a:pt x="29" y="0"/>
                  </a:cubicBezTo>
                  <a:cubicBezTo>
                    <a:pt x="13" y="0"/>
                    <a:pt x="0" y="13"/>
                    <a:pt x="0" y="29"/>
                  </a:cubicBezTo>
                  <a:cubicBezTo>
                    <a:pt x="0" y="473"/>
                    <a:pt x="0" y="473"/>
                    <a:pt x="0" y="473"/>
                  </a:cubicBezTo>
                  <a:cubicBezTo>
                    <a:pt x="801" y="473"/>
                    <a:pt x="801" y="473"/>
                    <a:pt x="801" y="473"/>
                  </a:cubicBezTo>
                  <a:cubicBezTo>
                    <a:pt x="801" y="29"/>
                    <a:pt x="801" y="29"/>
                    <a:pt x="801" y="29"/>
                  </a:cubicBezTo>
                  <a:cubicBezTo>
                    <a:pt x="801" y="13"/>
                    <a:pt x="788" y="0"/>
                    <a:pt x="773" y="0"/>
                  </a:cubicBezTo>
                  <a:close/>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8"/>
            <p:cNvSpPr/>
            <p:nvPr/>
          </p:nvSpPr>
          <p:spPr bwMode="auto">
            <a:xfrm>
              <a:off x="5373" y="3197"/>
              <a:ext cx="712" cy="53"/>
            </a:xfrm>
            <a:custGeom>
              <a:avLst/>
              <a:gdLst>
                <a:gd name="T0" fmla="*/ 0 w 801"/>
                <a:gd name="T1" fmla="*/ 30 h 59"/>
                <a:gd name="T2" fmla="*/ 29 w 801"/>
                <a:gd name="T3" fmla="*/ 59 h 59"/>
                <a:gd name="T4" fmla="*/ 773 w 801"/>
                <a:gd name="T5" fmla="*/ 59 h 59"/>
                <a:gd name="T6" fmla="*/ 801 w 801"/>
                <a:gd name="T7" fmla="*/ 30 h 59"/>
                <a:gd name="T8" fmla="*/ 801 w 801"/>
                <a:gd name="T9" fmla="*/ 0 h 59"/>
                <a:gd name="T10" fmla="*/ 0 w 801"/>
                <a:gd name="T11" fmla="*/ 0 h 59"/>
                <a:gd name="T12" fmla="*/ 0 w 801"/>
                <a:gd name="T13" fmla="*/ 30 h 59"/>
              </a:gdLst>
              <a:ahLst/>
              <a:cxnLst>
                <a:cxn ang="0">
                  <a:pos x="T0" y="T1"/>
                </a:cxn>
                <a:cxn ang="0">
                  <a:pos x="T2" y="T3"/>
                </a:cxn>
                <a:cxn ang="0">
                  <a:pos x="T4" y="T5"/>
                </a:cxn>
                <a:cxn ang="0">
                  <a:pos x="T6" y="T7"/>
                </a:cxn>
                <a:cxn ang="0">
                  <a:pos x="T8" y="T9"/>
                </a:cxn>
                <a:cxn ang="0">
                  <a:pos x="T10" y="T11"/>
                </a:cxn>
                <a:cxn ang="0">
                  <a:pos x="T12" y="T13"/>
                </a:cxn>
              </a:cxnLst>
              <a:rect l="0" t="0" r="r" b="b"/>
              <a:pathLst>
                <a:path w="801" h="59">
                  <a:moveTo>
                    <a:pt x="0" y="30"/>
                  </a:moveTo>
                  <a:cubicBezTo>
                    <a:pt x="0" y="46"/>
                    <a:pt x="13" y="59"/>
                    <a:pt x="29" y="59"/>
                  </a:cubicBezTo>
                  <a:cubicBezTo>
                    <a:pt x="773" y="59"/>
                    <a:pt x="773" y="59"/>
                    <a:pt x="773" y="59"/>
                  </a:cubicBezTo>
                  <a:cubicBezTo>
                    <a:pt x="788" y="59"/>
                    <a:pt x="801" y="46"/>
                    <a:pt x="801" y="30"/>
                  </a:cubicBezTo>
                  <a:cubicBezTo>
                    <a:pt x="801" y="0"/>
                    <a:pt x="801" y="0"/>
                    <a:pt x="801" y="0"/>
                  </a:cubicBezTo>
                  <a:cubicBezTo>
                    <a:pt x="0" y="0"/>
                    <a:pt x="0" y="0"/>
                    <a:pt x="0" y="0"/>
                  </a:cubicBezTo>
                  <a:cubicBezTo>
                    <a:pt x="0" y="30"/>
                    <a:pt x="0" y="30"/>
                    <a:pt x="0" y="30"/>
                  </a:cubicBezTo>
                </a:path>
              </a:pathLst>
            </a:custGeom>
            <a:solidFill>
              <a:srgbClr val="2EBD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19"/>
            <p:cNvSpPr/>
            <p:nvPr/>
          </p:nvSpPr>
          <p:spPr bwMode="auto">
            <a:xfrm>
              <a:off x="5399" y="2803"/>
              <a:ext cx="661" cy="369"/>
            </a:xfrm>
            <a:custGeom>
              <a:avLst/>
              <a:gdLst>
                <a:gd name="T0" fmla="*/ 0 w 661"/>
                <a:gd name="T1" fmla="*/ 369 h 369"/>
                <a:gd name="T2" fmla="*/ 0 w 661"/>
                <a:gd name="T3" fmla="*/ 165 h 369"/>
                <a:gd name="T4" fmla="*/ 0 w 661"/>
                <a:gd name="T5" fmla="*/ 0 h 369"/>
                <a:gd name="T6" fmla="*/ 331 w 661"/>
                <a:gd name="T7" fmla="*/ 0 h 369"/>
                <a:gd name="T8" fmla="*/ 661 w 661"/>
                <a:gd name="T9" fmla="*/ 0 h 369"/>
                <a:gd name="T10" fmla="*/ 661 w 661"/>
                <a:gd name="T11" fmla="*/ 165 h 369"/>
                <a:gd name="T12" fmla="*/ 661 w 661"/>
                <a:gd name="T13" fmla="*/ 369 h 369"/>
                <a:gd name="T14" fmla="*/ 331 w 661"/>
                <a:gd name="T15" fmla="*/ 369 h 369"/>
                <a:gd name="T16" fmla="*/ 0 w 661"/>
                <a:gd name="T17" fmla="*/ 36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1" h="369">
                  <a:moveTo>
                    <a:pt x="0" y="369"/>
                  </a:moveTo>
                  <a:lnTo>
                    <a:pt x="0" y="165"/>
                  </a:lnTo>
                  <a:lnTo>
                    <a:pt x="0" y="0"/>
                  </a:lnTo>
                  <a:lnTo>
                    <a:pt x="331" y="0"/>
                  </a:lnTo>
                  <a:lnTo>
                    <a:pt x="661" y="0"/>
                  </a:lnTo>
                  <a:lnTo>
                    <a:pt x="661" y="165"/>
                  </a:lnTo>
                  <a:lnTo>
                    <a:pt x="661" y="369"/>
                  </a:lnTo>
                  <a:lnTo>
                    <a:pt x="331" y="369"/>
                  </a:lnTo>
                  <a:lnTo>
                    <a:pt x="0" y="36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Freeform 20"/>
            <p:cNvSpPr/>
            <p:nvPr/>
          </p:nvSpPr>
          <p:spPr bwMode="auto">
            <a:xfrm>
              <a:off x="5693" y="3214"/>
              <a:ext cx="73" cy="15"/>
            </a:xfrm>
            <a:custGeom>
              <a:avLst/>
              <a:gdLst>
                <a:gd name="T0" fmla="*/ 74 w 82"/>
                <a:gd name="T1" fmla="*/ 17 h 17"/>
                <a:gd name="T2" fmla="*/ 8 w 82"/>
                <a:gd name="T3" fmla="*/ 17 h 17"/>
                <a:gd name="T4" fmla="*/ 0 w 82"/>
                <a:gd name="T5" fmla="*/ 8 h 17"/>
                <a:gd name="T6" fmla="*/ 8 w 82"/>
                <a:gd name="T7" fmla="*/ 0 h 17"/>
                <a:gd name="T8" fmla="*/ 74 w 82"/>
                <a:gd name="T9" fmla="*/ 0 h 17"/>
                <a:gd name="T10" fmla="*/ 82 w 82"/>
                <a:gd name="T11" fmla="*/ 8 h 17"/>
                <a:gd name="T12" fmla="*/ 74 w 82"/>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82" h="17">
                  <a:moveTo>
                    <a:pt x="74" y="17"/>
                  </a:moveTo>
                  <a:cubicBezTo>
                    <a:pt x="8" y="17"/>
                    <a:pt x="8" y="17"/>
                    <a:pt x="8" y="17"/>
                  </a:cubicBezTo>
                  <a:cubicBezTo>
                    <a:pt x="3" y="17"/>
                    <a:pt x="0" y="13"/>
                    <a:pt x="0" y="8"/>
                  </a:cubicBezTo>
                  <a:cubicBezTo>
                    <a:pt x="0" y="3"/>
                    <a:pt x="3" y="0"/>
                    <a:pt x="8" y="0"/>
                  </a:cubicBezTo>
                  <a:cubicBezTo>
                    <a:pt x="74" y="0"/>
                    <a:pt x="74" y="0"/>
                    <a:pt x="74" y="0"/>
                  </a:cubicBezTo>
                  <a:cubicBezTo>
                    <a:pt x="78" y="0"/>
                    <a:pt x="82" y="3"/>
                    <a:pt x="82" y="8"/>
                  </a:cubicBezTo>
                  <a:cubicBezTo>
                    <a:pt x="82" y="13"/>
                    <a:pt x="78" y="17"/>
                    <a:pt x="74" y="17"/>
                  </a:cubicBezTo>
                  <a:close/>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Freeform 21"/>
            <p:cNvSpPr/>
            <p:nvPr/>
          </p:nvSpPr>
          <p:spPr bwMode="auto">
            <a:xfrm>
              <a:off x="5645" y="3250"/>
              <a:ext cx="158" cy="101"/>
            </a:xfrm>
            <a:custGeom>
              <a:avLst/>
              <a:gdLst>
                <a:gd name="T0" fmla="*/ 158 w 158"/>
                <a:gd name="T1" fmla="*/ 0 h 101"/>
                <a:gd name="T2" fmla="*/ 12 w 158"/>
                <a:gd name="T3" fmla="*/ 0 h 101"/>
                <a:gd name="T4" fmla="*/ 0 w 158"/>
                <a:gd name="T5" fmla="*/ 101 h 101"/>
                <a:gd name="T6" fmla="*/ 158 w 158"/>
                <a:gd name="T7" fmla="*/ 0 h 101"/>
              </a:gdLst>
              <a:ahLst/>
              <a:cxnLst>
                <a:cxn ang="0">
                  <a:pos x="T0" y="T1"/>
                </a:cxn>
                <a:cxn ang="0">
                  <a:pos x="T2" y="T3"/>
                </a:cxn>
                <a:cxn ang="0">
                  <a:pos x="T4" y="T5"/>
                </a:cxn>
                <a:cxn ang="0">
                  <a:pos x="T6" y="T7"/>
                </a:cxn>
              </a:cxnLst>
              <a:rect l="0" t="0" r="r" b="b"/>
              <a:pathLst>
                <a:path w="158" h="101">
                  <a:moveTo>
                    <a:pt x="158" y="0"/>
                  </a:moveTo>
                  <a:lnTo>
                    <a:pt x="12" y="0"/>
                  </a:lnTo>
                  <a:lnTo>
                    <a:pt x="0" y="101"/>
                  </a:lnTo>
                  <a:lnTo>
                    <a:pt x="158" y="0"/>
                  </a:lnTo>
                  <a:close/>
                </a:path>
              </a:pathLst>
            </a:custGeom>
            <a:solidFill>
              <a:srgbClr val="3145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Freeform 22"/>
            <p:cNvSpPr/>
            <p:nvPr/>
          </p:nvSpPr>
          <p:spPr bwMode="auto">
            <a:xfrm>
              <a:off x="5645" y="3250"/>
              <a:ext cx="158" cy="101"/>
            </a:xfrm>
            <a:custGeom>
              <a:avLst/>
              <a:gdLst>
                <a:gd name="T0" fmla="*/ 158 w 158"/>
                <a:gd name="T1" fmla="*/ 0 h 101"/>
                <a:gd name="T2" fmla="*/ 12 w 158"/>
                <a:gd name="T3" fmla="*/ 0 h 101"/>
                <a:gd name="T4" fmla="*/ 0 w 158"/>
                <a:gd name="T5" fmla="*/ 101 h 101"/>
                <a:gd name="T6" fmla="*/ 158 w 158"/>
                <a:gd name="T7" fmla="*/ 0 h 101"/>
              </a:gdLst>
              <a:ahLst/>
              <a:cxnLst>
                <a:cxn ang="0">
                  <a:pos x="T0" y="T1"/>
                </a:cxn>
                <a:cxn ang="0">
                  <a:pos x="T2" y="T3"/>
                </a:cxn>
                <a:cxn ang="0">
                  <a:pos x="T4" y="T5"/>
                </a:cxn>
                <a:cxn ang="0">
                  <a:pos x="T6" y="T7"/>
                </a:cxn>
              </a:cxnLst>
              <a:rect l="0" t="0" r="r" b="b"/>
              <a:pathLst>
                <a:path w="158" h="101">
                  <a:moveTo>
                    <a:pt x="158" y="0"/>
                  </a:moveTo>
                  <a:lnTo>
                    <a:pt x="12" y="0"/>
                  </a:lnTo>
                  <a:lnTo>
                    <a:pt x="0" y="101"/>
                  </a:lnTo>
                  <a:lnTo>
                    <a:pt x="1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3"/>
            <p:cNvSpPr/>
            <p:nvPr/>
          </p:nvSpPr>
          <p:spPr bwMode="auto">
            <a:xfrm>
              <a:off x="5624" y="3346"/>
              <a:ext cx="212" cy="15"/>
            </a:xfrm>
            <a:custGeom>
              <a:avLst/>
              <a:gdLst>
                <a:gd name="T0" fmla="*/ 232 w 238"/>
                <a:gd name="T1" fmla="*/ 17 h 17"/>
                <a:gd name="T2" fmla="*/ 5 w 238"/>
                <a:gd name="T3" fmla="*/ 17 h 17"/>
                <a:gd name="T4" fmla="*/ 0 w 238"/>
                <a:gd name="T5" fmla="*/ 9 h 17"/>
                <a:gd name="T6" fmla="*/ 5 w 238"/>
                <a:gd name="T7" fmla="*/ 0 h 17"/>
                <a:gd name="T8" fmla="*/ 232 w 238"/>
                <a:gd name="T9" fmla="*/ 0 h 17"/>
                <a:gd name="T10" fmla="*/ 238 w 238"/>
                <a:gd name="T11" fmla="*/ 9 h 17"/>
                <a:gd name="T12" fmla="*/ 232 w 238"/>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238" h="17">
                  <a:moveTo>
                    <a:pt x="232" y="17"/>
                  </a:moveTo>
                  <a:cubicBezTo>
                    <a:pt x="5" y="17"/>
                    <a:pt x="5" y="17"/>
                    <a:pt x="5" y="17"/>
                  </a:cubicBezTo>
                  <a:cubicBezTo>
                    <a:pt x="2" y="17"/>
                    <a:pt x="0" y="13"/>
                    <a:pt x="0" y="9"/>
                  </a:cubicBezTo>
                  <a:cubicBezTo>
                    <a:pt x="0" y="4"/>
                    <a:pt x="2" y="0"/>
                    <a:pt x="5" y="0"/>
                  </a:cubicBezTo>
                  <a:cubicBezTo>
                    <a:pt x="232" y="0"/>
                    <a:pt x="232" y="0"/>
                    <a:pt x="232" y="0"/>
                  </a:cubicBezTo>
                  <a:cubicBezTo>
                    <a:pt x="235" y="0"/>
                    <a:pt x="238" y="4"/>
                    <a:pt x="238" y="9"/>
                  </a:cubicBezTo>
                  <a:cubicBezTo>
                    <a:pt x="238" y="13"/>
                    <a:pt x="235" y="17"/>
                    <a:pt x="232" y="17"/>
                  </a:cubicBezTo>
                  <a:close/>
                </a:path>
              </a:pathLst>
            </a:custGeom>
            <a:solidFill>
              <a:srgbClr val="2EBD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4"/>
            <p:cNvSpPr/>
            <p:nvPr/>
          </p:nvSpPr>
          <p:spPr bwMode="auto">
            <a:xfrm>
              <a:off x="5449" y="3221"/>
              <a:ext cx="103" cy="82"/>
            </a:xfrm>
            <a:custGeom>
              <a:avLst/>
              <a:gdLst>
                <a:gd name="T0" fmla="*/ 94 w 116"/>
                <a:gd name="T1" fmla="*/ 64 h 93"/>
                <a:gd name="T2" fmla="*/ 94 w 116"/>
                <a:gd name="T3" fmla="*/ 64 h 93"/>
                <a:gd name="T4" fmla="*/ 94 w 116"/>
                <a:gd name="T5" fmla="*/ 0 h 93"/>
                <a:gd name="T6" fmla="*/ 0 w 116"/>
                <a:gd name="T7" fmla="*/ 0 h 93"/>
                <a:gd name="T8" fmla="*/ 0 w 116"/>
                <a:gd name="T9" fmla="*/ 64 h 93"/>
                <a:gd name="T10" fmla="*/ 25 w 116"/>
                <a:gd name="T11" fmla="*/ 93 h 93"/>
                <a:gd name="T12" fmla="*/ 80 w 116"/>
                <a:gd name="T13" fmla="*/ 93 h 93"/>
                <a:gd name="T14" fmla="*/ 104 w 116"/>
                <a:gd name="T15" fmla="*/ 93 h 93"/>
                <a:gd name="T16" fmla="*/ 115 w 116"/>
                <a:gd name="T17" fmla="*/ 93 h 93"/>
                <a:gd name="T18" fmla="*/ 116 w 116"/>
                <a:gd name="T19" fmla="*/ 93 h 93"/>
                <a:gd name="T20" fmla="*/ 94 w 116"/>
                <a:gd name="T21" fmla="*/ 6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6" h="93">
                  <a:moveTo>
                    <a:pt x="94" y="64"/>
                  </a:moveTo>
                  <a:cubicBezTo>
                    <a:pt x="94" y="64"/>
                    <a:pt x="94" y="64"/>
                    <a:pt x="94" y="64"/>
                  </a:cubicBezTo>
                  <a:cubicBezTo>
                    <a:pt x="94" y="0"/>
                    <a:pt x="94" y="0"/>
                    <a:pt x="94" y="0"/>
                  </a:cubicBezTo>
                  <a:cubicBezTo>
                    <a:pt x="0" y="0"/>
                    <a:pt x="0" y="0"/>
                    <a:pt x="0" y="0"/>
                  </a:cubicBezTo>
                  <a:cubicBezTo>
                    <a:pt x="0" y="64"/>
                    <a:pt x="0" y="64"/>
                    <a:pt x="0" y="64"/>
                  </a:cubicBezTo>
                  <a:cubicBezTo>
                    <a:pt x="0" y="82"/>
                    <a:pt x="17" y="93"/>
                    <a:pt x="25" y="93"/>
                  </a:cubicBezTo>
                  <a:cubicBezTo>
                    <a:pt x="80" y="93"/>
                    <a:pt x="80" y="93"/>
                    <a:pt x="80" y="93"/>
                  </a:cubicBezTo>
                  <a:cubicBezTo>
                    <a:pt x="104" y="93"/>
                    <a:pt x="104" y="93"/>
                    <a:pt x="104" y="93"/>
                  </a:cubicBezTo>
                  <a:cubicBezTo>
                    <a:pt x="115" y="93"/>
                    <a:pt x="115" y="93"/>
                    <a:pt x="115" y="93"/>
                  </a:cubicBezTo>
                  <a:cubicBezTo>
                    <a:pt x="116" y="93"/>
                    <a:pt x="116" y="93"/>
                    <a:pt x="116" y="93"/>
                  </a:cubicBezTo>
                  <a:cubicBezTo>
                    <a:pt x="107" y="90"/>
                    <a:pt x="94" y="77"/>
                    <a:pt x="94" y="64"/>
                  </a:cubicBezTo>
                  <a:close/>
                </a:path>
              </a:pathLst>
            </a:cu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5"/>
            <p:cNvSpPr/>
            <p:nvPr/>
          </p:nvSpPr>
          <p:spPr bwMode="auto">
            <a:xfrm>
              <a:off x="5461" y="3233"/>
              <a:ext cx="36" cy="7"/>
            </a:xfrm>
            <a:custGeom>
              <a:avLst/>
              <a:gdLst>
                <a:gd name="T0" fmla="*/ 38 w 41"/>
                <a:gd name="T1" fmla="*/ 8 h 8"/>
                <a:gd name="T2" fmla="*/ 3 w 41"/>
                <a:gd name="T3" fmla="*/ 8 h 8"/>
                <a:gd name="T4" fmla="*/ 0 w 41"/>
                <a:gd name="T5" fmla="*/ 4 h 8"/>
                <a:gd name="T6" fmla="*/ 3 w 41"/>
                <a:gd name="T7" fmla="*/ 0 h 8"/>
                <a:gd name="T8" fmla="*/ 38 w 41"/>
                <a:gd name="T9" fmla="*/ 0 h 8"/>
                <a:gd name="T10" fmla="*/ 41 w 41"/>
                <a:gd name="T11" fmla="*/ 4 h 8"/>
                <a:gd name="T12" fmla="*/ 38 w 4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41" h="8">
                  <a:moveTo>
                    <a:pt x="38" y="8"/>
                  </a:moveTo>
                  <a:cubicBezTo>
                    <a:pt x="3" y="8"/>
                    <a:pt x="3" y="8"/>
                    <a:pt x="3" y="8"/>
                  </a:cubicBezTo>
                  <a:cubicBezTo>
                    <a:pt x="1" y="8"/>
                    <a:pt x="0" y="6"/>
                    <a:pt x="0" y="4"/>
                  </a:cubicBezTo>
                  <a:cubicBezTo>
                    <a:pt x="0" y="2"/>
                    <a:pt x="1" y="0"/>
                    <a:pt x="3" y="0"/>
                  </a:cubicBezTo>
                  <a:cubicBezTo>
                    <a:pt x="38" y="0"/>
                    <a:pt x="38" y="0"/>
                    <a:pt x="38" y="0"/>
                  </a:cubicBezTo>
                  <a:cubicBezTo>
                    <a:pt x="39" y="0"/>
                    <a:pt x="41" y="2"/>
                    <a:pt x="41" y="4"/>
                  </a:cubicBezTo>
                  <a:cubicBezTo>
                    <a:pt x="41" y="6"/>
                    <a:pt x="39" y="8"/>
                    <a:pt x="38" y="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6"/>
            <p:cNvSpPr/>
            <p:nvPr/>
          </p:nvSpPr>
          <p:spPr bwMode="auto">
            <a:xfrm>
              <a:off x="5461" y="3247"/>
              <a:ext cx="56" cy="8"/>
            </a:xfrm>
            <a:custGeom>
              <a:avLst/>
              <a:gdLst>
                <a:gd name="T0" fmla="*/ 60 w 63"/>
                <a:gd name="T1" fmla="*/ 9 h 9"/>
                <a:gd name="T2" fmla="*/ 3 w 63"/>
                <a:gd name="T3" fmla="*/ 9 h 9"/>
                <a:gd name="T4" fmla="*/ 0 w 63"/>
                <a:gd name="T5" fmla="*/ 5 h 9"/>
                <a:gd name="T6" fmla="*/ 3 w 63"/>
                <a:gd name="T7" fmla="*/ 0 h 9"/>
                <a:gd name="T8" fmla="*/ 60 w 63"/>
                <a:gd name="T9" fmla="*/ 0 h 9"/>
                <a:gd name="T10" fmla="*/ 63 w 63"/>
                <a:gd name="T11" fmla="*/ 5 h 9"/>
                <a:gd name="T12" fmla="*/ 60 w 63"/>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63" h="9">
                  <a:moveTo>
                    <a:pt x="60" y="9"/>
                  </a:moveTo>
                  <a:cubicBezTo>
                    <a:pt x="3" y="9"/>
                    <a:pt x="3" y="9"/>
                    <a:pt x="3" y="9"/>
                  </a:cubicBezTo>
                  <a:cubicBezTo>
                    <a:pt x="1" y="9"/>
                    <a:pt x="0" y="7"/>
                    <a:pt x="0" y="5"/>
                  </a:cubicBezTo>
                  <a:cubicBezTo>
                    <a:pt x="0" y="2"/>
                    <a:pt x="1" y="0"/>
                    <a:pt x="3" y="0"/>
                  </a:cubicBezTo>
                  <a:cubicBezTo>
                    <a:pt x="60" y="0"/>
                    <a:pt x="60" y="0"/>
                    <a:pt x="60" y="0"/>
                  </a:cubicBezTo>
                  <a:cubicBezTo>
                    <a:pt x="61" y="0"/>
                    <a:pt x="63" y="2"/>
                    <a:pt x="63" y="5"/>
                  </a:cubicBezTo>
                  <a:cubicBezTo>
                    <a:pt x="63" y="7"/>
                    <a:pt x="61" y="9"/>
                    <a:pt x="60" y="9"/>
                  </a:cubicBez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Freeform 27"/>
            <p:cNvSpPr/>
            <p:nvPr/>
          </p:nvSpPr>
          <p:spPr bwMode="auto">
            <a:xfrm>
              <a:off x="5461" y="3262"/>
              <a:ext cx="36" cy="8"/>
            </a:xfrm>
            <a:custGeom>
              <a:avLst/>
              <a:gdLst>
                <a:gd name="T0" fmla="*/ 38 w 41"/>
                <a:gd name="T1" fmla="*/ 9 h 9"/>
                <a:gd name="T2" fmla="*/ 3 w 41"/>
                <a:gd name="T3" fmla="*/ 9 h 9"/>
                <a:gd name="T4" fmla="*/ 0 w 41"/>
                <a:gd name="T5" fmla="*/ 4 h 9"/>
                <a:gd name="T6" fmla="*/ 3 w 41"/>
                <a:gd name="T7" fmla="*/ 0 h 9"/>
                <a:gd name="T8" fmla="*/ 38 w 41"/>
                <a:gd name="T9" fmla="*/ 0 h 9"/>
                <a:gd name="T10" fmla="*/ 41 w 41"/>
                <a:gd name="T11" fmla="*/ 4 h 9"/>
                <a:gd name="T12" fmla="*/ 38 w 41"/>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41" h="9">
                  <a:moveTo>
                    <a:pt x="38" y="9"/>
                  </a:moveTo>
                  <a:cubicBezTo>
                    <a:pt x="3" y="9"/>
                    <a:pt x="3" y="9"/>
                    <a:pt x="3" y="9"/>
                  </a:cubicBezTo>
                  <a:cubicBezTo>
                    <a:pt x="1" y="9"/>
                    <a:pt x="0" y="7"/>
                    <a:pt x="0" y="4"/>
                  </a:cubicBezTo>
                  <a:cubicBezTo>
                    <a:pt x="0" y="2"/>
                    <a:pt x="1" y="0"/>
                    <a:pt x="3" y="0"/>
                  </a:cubicBezTo>
                  <a:cubicBezTo>
                    <a:pt x="38" y="0"/>
                    <a:pt x="38" y="0"/>
                    <a:pt x="38" y="0"/>
                  </a:cubicBezTo>
                  <a:cubicBezTo>
                    <a:pt x="39" y="0"/>
                    <a:pt x="41" y="2"/>
                    <a:pt x="41" y="4"/>
                  </a:cubicBezTo>
                  <a:cubicBezTo>
                    <a:pt x="41" y="7"/>
                    <a:pt x="39" y="9"/>
                    <a:pt x="38"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Freeform 28"/>
            <p:cNvSpPr>
              <a:spLocks noEditPoints="1"/>
            </p:cNvSpPr>
            <p:nvPr/>
          </p:nvSpPr>
          <p:spPr bwMode="auto">
            <a:xfrm>
              <a:off x="6108" y="3260"/>
              <a:ext cx="75" cy="74"/>
            </a:xfrm>
            <a:custGeom>
              <a:avLst/>
              <a:gdLst>
                <a:gd name="T0" fmla="*/ 42 w 84"/>
                <a:gd name="T1" fmla="*/ 84 h 84"/>
                <a:gd name="T2" fmla="*/ 0 w 84"/>
                <a:gd name="T3" fmla="*/ 42 h 84"/>
                <a:gd name="T4" fmla="*/ 42 w 84"/>
                <a:gd name="T5" fmla="*/ 0 h 84"/>
                <a:gd name="T6" fmla="*/ 84 w 84"/>
                <a:gd name="T7" fmla="*/ 42 h 84"/>
                <a:gd name="T8" fmla="*/ 42 w 84"/>
                <a:gd name="T9" fmla="*/ 84 h 84"/>
                <a:gd name="T10" fmla="*/ 42 w 84"/>
                <a:gd name="T11" fmla="*/ 16 h 84"/>
                <a:gd name="T12" fmla="*/ 15 w 84"/>
                <a:gd name="T13" fmla="*/ 42 h 84"/>
                <a:gd name="T14" fmla="*/ 42 w 84"/>
                <a:gd name="T15" fmla="*/ 69 h 84"/>
                <a:gd name="T16" fmla="*/ 68 w 84"/>
                <a:gd name="T17" fmla="*/ 42 h 84"/>
                <a:gd name="T18" fmla="*/ 42 w 84"/>
                <a:gd name="T19" fmla="*/ 1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4">
                  <a:moveTo>
                    <a:pt x="42" y="84"/>
                  </a:moveTo>
                  <a:cubicBezTo>
                    <a:pt x="18" y="84"/>
                    <a:pt x="0" y="66"/>
                    <a:pt x="0" y="42"/>
                  </a:cubicBezTo>
                  <a:cubicBezTo>
                    <a:pt x="0" y="19"/>
                    <a:pt x="18" y="0"/>
                    <a:pt x="42" y="0"/>
                  </a:cubicBezTo>
                  <a:cubicBezTo>
                    <a:pt x="65" y="0"/>
                    <a:pt x="84" y="19"/>
                    <a:pt x="84" y="42"/>
                  </a:cubicBezTo>
                  <a:cubicBezTo>
                    <a:pt x="84" y="66"/>
                    <a:pt x="65" y="84"/>
                    <a:pt x="42" y="84"/>
                  </a:cubicBezTo>
                  <a:close/>
                  <a:moveTo>
                    <a:pt x="42" y="16"/>
                  </a:moveTo>
                  <a:cubicBezTo>
                    <a:pt x="27" y="16"/>
                    <a:pt x="15" y="28"/>
                    <a:pt x="15" y="42"/>
                  </a:cubicBezTo>
                  <a:cubicBezTo>
                    <a:pt x="15" y="57"/>
                    <a:pt x="27" y="69"/>
                    <a:pt x="42" y="69"/>
                  </a:cubicBezTo>
                  <a:cubicBezTo>
                    <a:pt x="56" y="69"/>
                    <a:pt x="68" y="57"/>
                    <a:pt x="68" y="42"/>
                  </a:cubicBezTo>
                  <a:cubicBezTo>
                    <a:pt x="68" y="28"/>
                    <a:pt x="56" y="16"/>
                    <a:pt x="42" y="16"/>
                  </a:cubicBez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Freeform 29"/>
            <p:cNvSpPr/>
            <p:nvPr/>
          </p:nvSpPr>
          <p:spPr bwMode="auto">
            <a:xfrm>
              <a:off x="6159" y="3163"/>
              <a:ext cx="78" cy="62"/>
            </a:xfrm>
            <a:custGeom>
              <a:avLst/>
              <a:gdLst>
                <a:gd name="T0" fmla="*/ 45 w 88"/>
                <a:gd name="T1" fmla="*/ 14 h 70"/>
                <a:gd name="T2" fmla="*/ 7 w 88"/>
                <a:gd name="T3" fmla="*/ 14 h 70"/>
                <a:gd name="T4" fmla="*/ 0 w 88"/>
                <a:gd name="T5" fmla="*/ 7 h 70"/>
                <a:gd name="T6" fmla="*/ 7 w 88"/>
                <a:gd name="T7" fmla="*/ 0 h 70"/>
                <a:gd name="T8" fmla="*/ 78 w 88"/>
                <a:gd name="T9" fmla="*/ 0 h 70"/>
                <a:gd name="T10" fmla="*/ 85 w 88"/>
                <a:gd name="T11" fmla="*/ 7 h 70"/>
                <a:gd name="T12" fmla="*/ 78 w 88"/>
                <a:gd name="T13" fmla="*/ 14 h 70"/>
                <a:gd name="T14" fmla="*/ 70 w 88"/>
                <a:gd name="T15" fmla="*/ 14 h 70"/>
                <a:gd name="T16" fmla="*/ 63 w 88"/>
                <a:gd name="T17" fmla="*/ 21 h 70"/>
                <a:gd name="T18" fmla="*/ 70 w 88"/>
                <a:gd name="T19" fmla="*/ 28 h 70"/>
                <a:gd name="T20" fmla="*/ 81 w 88"/>
                <a:gd name="T21" fmla="*/ 28 h 70"/>
                <a:gd name="T22" fmla="*/ 88 w 88"/>
                <a:gd name="T23" fmla="*/ 35 h 70"/>
                <a:gd name="T24" fmla="*/ 81 w 88"/>
                <a:gd name="T25" fmla="*/ 42 h 70"/>
                <a:gd name="T26" fmla="*/ 47 w 88"/>
                <a:gd name="T27" fmla="*/ 42 h 70"/>
                <a:gd name="T28" fmla="*/ 40 w 88"/>
                <a:gd name="T29" fmla="*/ 49 h 70"/>
                <a:gd name="T30" fmla="*/ 47 w 88"/>
                <a:gd name="T31" fmla="*/ 56 h 70"/>
                <a:gd name="T32" fmla="*/ 59 w 88"/>
                <a:gd name="T33" fmla="*/ 56 h 70"/>
                <a:gd name="T34" fmla="*/ 66 w 88"/>
                <a:gd name="T35" fmla="*/ 63 h 70"/>
                <a:gd name="T36" fmla="*/ 59 w 88"/>
                <a:gd name="T37" fmla="*/ 70 h 70"/>
                <a:gd name="T38" fmla="*/ 14 w 88"/>
                <a:gd name="T39" fmla="*/ 70 h 70"/>
                <a:gd name="T40" fmla="*/ 7 w 88"/>
                <a:gd name="T41" fmla="*/ 63 h 70"/>
                <a:gd name="T42" fmla="*/ 14 w 88"/>
                <a:gd name="T43" fmla="*/ 56 h 70"/>
                <a:gd name="T44" fmla="*/ 22 w 88"/>
                <a:gd name="T45" fmla="*/ 56 h 70"/>
                <a:gd name="T46" fmla="*/ 29 w 88"/>
                <a:gd name="T47" fmla="*/ 49 h 70"/>
                <a:gd name="T48" fmla="*/ 22 w 88"/>
                <a:gd name="T49" fmla="*/ 42 h 70"/>
                <a:gd name="T50" fmla="*/ 14 w 88"/>
                <a:gd name="T51" fmla="*/ 42 h 70"/>
                <a:gd name="T52" fmla="*/ 7 w 88"/>
                <a:gd name="T53" fmla="*/ 35 h 70"/>
                <a:gd name="T54" fmla="*/ 14 w 88"/>
                <a:gd name="T55" fmla="*/ 28 h 70"/>
                <a:gd name="T56" fmla="*/ 45 w 88"/>
                <a:gd name="T57" fmla="*/ 28 h 70"/>
                <a:gd name="T58" fmla="*/ 52 w 88"/>
                <a:gd name="T59" fmla="*/ 21 h 70"/>
                <a:gd name="T60" fmla="*/ 45 w 88"/>
                <a:gd name="T61" fmla="*/ 1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70">
                  <a:moveTo>
                    <a:pt x="45" y="14"/>
                  </a:moveTo>
                  <a:cubicBezTo>
                    <a:pt x="7" y="14"/>
                    <a:pt x="7" y="14"/>
                    <a:pt x="7" y="14"/>
                  </a:cubicBezTo>
                  <a:cubicBezTo>
                    <a:pt x="3" y="14"/>
                    <a:pt x="0" y="11"/>
                    <a:pt x="0" y="7"/>
                  </a:cubicBezTo>
                  <a:cubicBezTo>
                    <a:pt x="0" y="3"/>
                    <a:pt x="3" y="0"/>
                    <a:pt x="7" y="0"/>
                  </a:cubicBezTo>
                  <a:cubicBezTo>
                    <a:pt x="78" y="0"/>
                    <a:pt x="78" y="0"/>
                    <a:pt x="78" y="0"/>
                  </a:cubicBezTo>
                  <a:cubicBezTo>
                    <a:pt x="82" y="0"/>
                    <a:pt x="85" y="3"/>
                    <a:pt x="85" y="7"/>
                  </a:cubicBezTo>
                  <a:cubicBezTo>
                    <a:pt x="85" y="11"/>
                    <a:pt x="82" y="14"/>
                    <a:pt x="78" y="14"/>
                  </a:cubicBezTo>
                  <a:cubicBezTo>
                    <a:pt x="70" y="14"/>
                    <a:pt x="70" y="14"/>
                    <a:pt x="70" y="14"/>
                  </a:cubicBezTo>
                  <a:cubicBezTo>
                    <a:pt x="66" y="14"/>
                    <a:pt x="63" y="17"/>
                    <a:pt x="63" y="21"/>
                  </a:cubicBezTo>
                  <a:cubicBezTo>
                    <a:pt x="63" y="25"/>
                    <a:pt x="66" y="28"/>
                    <a:pt x="70" y="28"/>
                  </a:cubicBezTo>
                  <a:cubicBezTo>
                    <a:pt x="81" y="28"/>
                    <a:pt x="81" y="28"/>
                    <a:pt x="81" y="28"/>
                  </a:cubicBezTo>
                  <a:cubicBezTo>
                    <a:pt x="85" y="28"/>
                    <a:pt x="88" y="31"/>
                    <a:pt x="88" y="35"/>
                  </a:cubicBezTo>
                  <a:cubicBezTo>
                    <a:pt x="88" y="39"/>
                    <a:pt x="85" y="42"/>
                    <a:pt x="81" y="42"/>
                  </a:cubicBezTo>
                  <a:cubicBezTo>
                    <a:pt x="47" y="42"/>
                    <a:pt x="47" y="42"/>
                    <a:pt x="47" y="42"/>
                  </a:cubicBezTo>
                  <a:cubicBezTo>
                    <a:pt x="44" y="42"/>
                    <a:pt x="40" y="45"/>
                    <a:pt x="40" y="49"/>
                  </a:cubicBezTo>
                  <a:cubicBezTo>
                    <a:pt x="40" y="53"/>
                    <a:pt x="44" y="56"/>
                    <a:pt x="47" y="56"/>
                  </a:cubicBezTo>
                  <a:cubicBezTo>
                    <a:pt x="59" y="56"/>
                    <a:pt x="59" y="56"/>
                    <a:pt x="59" y="56"/>
                  </a:cubicBezTo>
                  <a:cubicBezTo>
                    <a:pt x="63" y="56"/>
                    <a:pt x="66" y="59"/>
                    <a:pt x="66" y="63"/>
                  </a:cubicBezTo>
                  <a:cubicBezTo>
                    <a:pt x="66" y="67"/>
                    <a:pt x="63" y="70"/>
                    <a:pt x="59" y="70"/>
                  </a:cubicBezTo>
                  <a:cubicBezTo>
                    <a:pt x="14" y="70"/>
                    <a:pt x="14" y="70"/>
                    <a:pt x="14" y="70"/>
                  </a:cubicBezTo>
                  <a:cubicBezTo>
                    <a:pt x="10" y="70"/>
                    <a:pt x="7" y="67"/>
                    <a:pt x="7" y="63"/>
                  </a:cubicBezTo>
                  <a:cubicBezTo>
                    <a:pt x="7" y="59"/>
                    <a:pt x="10" y="56"/>
                    <a:pt x="14" y="56"/>
                  </a:cubicBezTo>
                  <a:cubicBezTo>
                    <a:pt x="22" y="56"/>
                    <a:pt x="22" y="56"/>
                    <a:pt x="22" y="56"/>
                  </a:cubicBezTo>
                  <a:cubicBezTo>
                    <a:pt x="26" y="56"/>
                    <a:pt x="29" y="53"/>
                    <a:pt x="29" y="49"/>
                  </a:cubicBezTo>
                  <a:cubicBezTo>
                    <a:pt x="29" y="45"/>
                    <a:pt x="26" y="42"/>
                    <a:pt x="22" y="42"/>
                  </a:cubicBezTo>
                  <a:cubicBezTo>
                    <a:pt x="14" y="42"/>
                    <a:pt x="14" y="42"/>
                    <a:pt x="14" y="42"/>
                  </a:cubicBezTo>
                  <a:cubicBezTo>
                    <a:pt x="10" y="42"/>
                    <a:pt x="7" y="39"/>
                    <a:pt x="7" y="35"/>
                  </a:cubicBezTo>
                  <a:cubicBezTo>
                    <a:pt x="7" y="31"/>
                    <a:pt x="10" y="28"/>
                    <a:pt x="14" y="28"/>
                  </a:cubicBezTo>
                  <a:cubicBezTo>
                    <a:pt x="45" y="28"/>
                    <a:pt x="45" y="28"/>
                    <a:pt x="45" y="28"/>
                  </a:cubicBezTo>
                  <a:cubicBezTo>
                    <a:pt x="49" y="28"/>
                    <a:pt x="52" y="25"/>
                    <a:pt x="52" y="21"/>
                  </a:cubicBezTo>
                  <a:cubicBezTo>
                    <a:pt x="52" y="17"/>
                    <a:pt x="49" y="14"/>
                    <a:pt x="45" y="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Freeform 30"/>
            <p:cNvSpPr/>
            <p:nvPr/>
          </p:nvSpPr>
          <p:spPr bwMode="auto">
            <a:xfrm>
              <a:off x="6140" y="3234"/>
              <a:ext cx="113" cy="127"/>
            </a:xfrm>
            <a:custGeom>
              <a:avLst/>
              <a:gdLst>
                <a:gd name="T0" fmla="*/ 100 w 127"/>
                <a:gd name="T1" fmla="*/ 143 h 143"/>
                <a:gd name="T2" fmla="*/ 27 w 127"/>
                <a:gd name="T3" fmla="*/ 143 h 143"/>
                <a:gd name="T4" fmla="*/ 0 w 127"/>
                <a:gd name="T5" fmla="*/ 117 h 143"/>
                <a:gd name="T6" fmla="*/ 0 w 127"/>
                <a:gd name="T7" fmla="*/ 0 h 143"/>
                <a:gd name="T8" fmla="*/ 127 w 127"/>
                <a:gd name="T9" fmla="*/ 0 h 143"/>
                <a:gd name="T10" fmla="*/ 127 w 127"/>
                <a:gd name="T11" fmla="*/ 117 h 143"/>
                <a:gd name="T12" fmla="*/ 100 w 127"/>
                <a:gd name="T13" fmla="*/ 143 h 143"/>
              </a:gdLst>
              <a:ahLst/>
              <a:cxnLst>
                <a:cxn ang="0">
                  <a:pos x="T0" y="T1"/>
                </a:cxn>
                <a:cxn ang="0">
                  <a:pos x="T2" y="T3"/>
                </a:cxn>
                <a:cxn ang="0">
                  <a:pos x="T4" y="T5"/>
                </a:cxn>
                <a:cxn ang="0">
                  <a:pos x="T6" y="T7"/>
                </a:cxn>
                <a:cxn ang="0">
                  <a:pos x="T8" y="T9"/>
                </a:cxn>
                <a:cxn ang="0">
                  <a:pos x="T10" y="T11"/>
                </a:cxn>
                <a:cxn ang="0">
                  <a:pos x="T12" y="T13"/>
                </a:cxn>
              </a:cxnLst>
              <a:rect l="0" t="0" r="r" b="b"/>
              <a:pathLst>
                <a:path w="127" h="143">
                  <a:moveTo>
                    <a:pt x="100" y="143"/>
                  </a:moveTo>
                  <a:cubicBezTo>
                    <a:pt x="27" y="143"/>
                    <a:pt x="27" y="143"/>
                    <a:pt x="27" y="143"/>
                  </a:cubicBezTo>
                  <a:cubicBezTo>
                    <a:pt x="12" y="143"/>
                    <a:pt x="0" y="131"/>
                    <a:pt x="0" y="117"/>
                  </a:cubicBezTo>
                  <a:cubicBezTo>
                    <a:pt x="0" y="0"/>
                    <a:pt x="0" y="0"/>
                    <a:pt x="0" y="0"/>
                  </a:cubicBezTo>
                  <a:cubicBezTo>
                    <a:pt x="127" y="0"/>
                    <a:pt x="127" y="0"/>
                    <a:pt x="127" y="0"/>
                  </a:cubicBezTo>
                  <a:cubicBezTo>
                    <a:pt x="127" y="117"/>
                    <a:pt x="127" y="117"/>
                    <a:pt x="127" y="117"/>
                  </a:cubicBezTo>
                  <a:cubicBezTo>
                    <a:pt x="127" y="131"/>
                    <a:pt x="115" y="143"/>
                    <a:pt x="100" y="143"/>
                  </a:cubicBezTo>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Oval 31"/>
            <p:cNvSpPr>
              <a:spLocks noChangeArrowheads="1"/>
            </p:cNvSpPr>
            <p:nvPr/>
          </p:nvSpPr>
          <p:spPr bwMode="auto">
            <a:xfrm>
              <a:off x="6172" y="3272"/>
              <a:ext cx="50" cy="51"/>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5" name="Freeform 32"/>
            <p:cNvSpPr/>
            <p:nvPr/>
          </p:nvSpPr>
          <p:spPr bwMode="auto">
            <a:xfrm>
              <a:off x="6178" y="3234"/>
              <a:ext cx="75" cy="127"/>
            </a:xfrm>
            <a:custGeom>
              <a:avLst/>
              <a:gdLst>
                <a:gd name="T0" fmla="*/ 85 w 85"/>
                <a:gd name="T1" fmla="*/ 0 h 143"/>
                <a:gd name="T2" fmla="*/ 27 w 85"/>
                <a:gd name="T3" fmla="*/ 0 h 143"/>
                <a:gd name="T4" fmla="*/ 27 w 85"/>
                <a:gd name="T5" fmla="*/ 43 h 143"/>
                <a:gd name="T6" fmla="*/ 50 w 85"/>
                <a:gd name="T7" fmla="*/ 71 h 143"/>
                <a:gd name="T8" fmla="*/ 27 w 85"/>
                <a:gd name="T9" fmla="*/ 99 h 143"/>
                <a:gd name="T10" fmla="*/ 27 w 85"/>
                <a:gd name="T11" fmla="*/ 117 h 143"/>
                <a:gd name="T12" fmla="*/ 0 w 85"/>
                <a:gd name="T13" fmla="*/ 143 h 143"/>
                <a:gd name="T14" fmla="*/ 58 w 85"/>
                <a:gd name="T15" fmla="*/ 143 h 143"/>
                <a:gd name="T16" fmla="*/ 85 w 85"/>
                <a:gd name="T17" fmla="*/ 117 h 143"/>
                <a:gd name="T18" fmla="*/ 85 w 85"/>
                <a:gd name="T19"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143">
                  <a:moveTo>
                    <a:pt x="85" y="0"/>
                  </a:moveTo>
                  <a:cubicBezTo>
                    <a:pt x="27" y="0"/>
                    <a:pt x="27" y="0"/>
                    <a:pt x="27" y="0"/>
                  </a:cubicBezTo>
                  <a:cubicBezTo>
                    <a:pt x="27" y="43"/>
                    <a:pt x="27" y="43"/>
                    <a:pt x="27" y="43"/>
                  </a:cubicBezTo>
                  <a:cubicBezTo>
                    <a:pt x="40" y="46"/>
                    <a:pt x="50" y="57"/>
                    <a:pt x="50" y="71"/>
                  </a:cubicBezTo>
                  <a:cubicBezTo>
                    <a:pt x="50" y="85"/>
                    <a:pt x="40" y="97"/>
                    <a:pt x="27" y="99"/>
                  </a:cubicBezTo>
                  <a:cubicBezTo>
                    <a:pt x="27" y="117"/>
                    <a:pt x="27" y="117"/>
                    <a:pt x="27" y="117"/>
                  </a:cubicBezTo>
                  <a:cubicBezTo>
                    <a:pt x="27" y="131"/>
                    <a:pt x="15" y="143"/>
                    <a:pt x="0" y="143"/>
                  </a:cubicBezTo>
                  <a:cubicBezTo>
                    <a:pt x="58" y="143"/>
                    <a:pt x="58" y="143"/>
                    <a:pt x="58" y="143"/>
                  </a:cubicBezTo>
                  <a:cubicBezTo>
                    <a:pt x="73" y="143"/>
                    <a:pt x="85" y="131"/>
                    <a:pt x="85" y="117"/>
                  </a:cubicBezTo>
                  <a:cubicBezTo>
                    <a:pt x="85" y="0"/>
                    <a:pt x="85" y="0"/>
                    <a:pt x="85" y="0"/>
                  </a:cubicBezTo>
                </a:path>
              </a:pathLst>
            </a:custGeom>
            <a:solidFill>
              <a:srgbClr val="D0532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6" name="Freeform 33"/>
            <p:cNvSpPr/>
            <p:nvPr/>
          </p:nvSpPr>
          <p:spPr bwMode="auto">
            <a:xfrm>
              <a:off x="6202" y="3272"/>
              <a:ext cx="20" cy="50"/>
            </a:xfrm>
            <a:custGeom>
              <a:avLst/>
              <a:gdLst>
                <a:gd name="T0" fmla="*/ 0 w 23"/>
                <a:gd name="T1" fmla="*/ 0 h 56"/>
                <a:gd name="T2" fmla="*/ 0 w 23"/>
                <a:gd name="T3" fmla="*/ 56 h 56"/>
                <a:gd name="T4" fmla="*/ 23 w 23"/>
                <a:gd name="T5" fmla="*/ 28 h 56"/>
                <a:gd name="T6" fmla="*/ 0 w 23"/>
                <a:gd name="T7" fmla="*/ 0 h 56"/>
              </a:gdLst>
              <a:ahLst/>
              <a:cxnLst>
                <a:cxn ang="0">
                  <a:pos x="T0" y="T1"/>
                </a:cxn>
                <a:cxn ang="0">
                  <a:pos x="T2" y="T3"/>
                </a:cxn>
                <a:cxn ang="0">
                  <a:pos x="T4" y="T5"/>
                </a:cxn>
                <a:cxn ang="0">
                  <a:pos x="T6" y="T7"/>
                </a:cxn>
              </a:cxnLst>
              <a:rect l="0" t="0" r="r" b="b"/>
              <a:pathLst>
                <a:path w="23" h="56">
                  <a:moveTo>
                    <a:pt x="0" y="0"/>
                  </a:moveTo>
                  <a:cubicBezTo>
                    <a:pt x="0" y="56"/>
                    <a:pt x="0" y="56"/>
                    <a:pt x="0" y="56"/>
                  </a:cubicBezTo>
                  <a:cubicBezTo>
                    <a:pt x="13" y="54"/>
                    <a:pt x="23" y="42"/>
                    <a:pt x="23" y="28"/>
                  </a:cubicBezTo>
                  <a:cubicBezTo>
                    <a:pt x="23" y="14"/>
                    <a:pt x="13" y="3"/>
                    <a:pt x="0"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7" name="Oval 34"/>
            <p:cNvSpPr>
              <a:spLocks noChangeArrowheads="1"/>
            </p:cNvSpPr>
            <p:nvPr/>
          </p:nvSpPr>
          <p:spPr bwMode="auto">
            <a:xfrm>
              <a:off x="4979" y="3101"/>
              <a:ext cx="74" cy="72"/>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8" name="Oval 35"/>
            <p:cNvSpPr>
              <a:spLocks noChangeArrowheads="1"/>
            </p:cNvSpPr>
            <p:nvPr/>
          </p:nvSpPr>
          <p:spPr bwMode="auto">
            <a:xfrm>
              <a:off x="4994" y="3115"/>
              <a:ext cx="44" cy="4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9" name="Freeform 36"/>
            <p:cNvSpPr/>
            <p:nvPr/>
          </p:nvSpPr>
          <p:spPr bwMode="auto">
            <a:xfrm>
              <a:off x="5039" y="3153"/>
              <a:ext cx="96" cy="178"/>
            </a:xfrm>
            <a:custGeom>
              <a:avLst/>
              <a:gdLst>
                <a:gd name="T0" fmla="*/ 93 w 108"/>
                <a:gd name="T1" fmla="*/ 200 h 200"/>
                <a:gd name="T2" fmla="*/ 108 w 108"/>
                <a:gd name="T3" fmla="*/ 200 h 200"/>
                <a:gd name="T4" fmla="*/ 10 w 108"/>
                <a:gd name="T5" fmla="*/ 0 h 200"/>
                <a:gd name="T6" fmla="*/ 0 w 108"/>
                <a:gd name="T7" fmla="*/ 13 h 200"/>
                <a:gd name="T8" fmla="*/ 92 w 108"/>
                <a:gd name="T9" fmla="*/ 200 h 200"/>
                <a:gd name="T10" fmla="*/ 93 w 108"/>
                <a:gd name="T11" fmla="*/ 200 h 200"/>
              </a:gdLst>
              <a:ahLst/>
              <a:cxnLst>
                <a:cxn ang="0">
                  <a:pos x="T0" y="T1"/>
                </a:cxn>
                <a:cxn ang="0">
                  <a:pos x="T2" y="T3"/>
                </a:cxn>
                <a:cxn ang="0">
                  <a:pos x="T4" y="T5"/>
                </a:cxn>
                <a:cxn ang="0">
                  <a:pos x="T6" y="T7"/>
                </a:cxn>
                <a:cxn ang="0">
                  <a:pos x="T8" y="T9"/>
                </a:cxn>
                <a:cxn ang="0">
                  <a:pos x="T10" y="T11"/>
                </a:cxn>
              </a:cxnLst>
              <a:rect l="0" t="0" r="r" b="b"/>
              <a:pathLst>
                <a:path w="108" h="200">
                  <a:moveTo>
                    <a:pt x="93" y="200"/>
                  </a:moveTo>
                  <a:cubicBezTo>
                    <a:pt x="108" y="200"/>
                    <a:pt x="108" y="200"/>
                    <a:pt x="108" y="200"/>
                  </a:cubicBezTo>
                  <a:cubicBezTo>
                    <a:pt x="10" y="0"/>
                    <a:pt x="10" y="0"/>
                    <a:pt x="10" y="0"/>
                  </a:cubicBezTo>
                  <a:cubicBezTo>
                    <a:pt x="8" y="5"/>
                    <a:pt x="4" y="10"/>
                    <a:pt x="0" y="13"/>
                  </a:cubicBezTo>
                  <a:cubicBezTo>
                    <a:pt x="92" y="200"/>
                    <a:pt x="92" y="200"/>
                    <a:pt x="92" y="200"/>
                  </a:cubicBezTo>
                  <a:lnTo>
                    <a:pt x="93" y="200"/>
                  </a:lnTo>
                  <a:close/>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0" name="Freeform 37"/>
            <p:cNvSpPr/>
            <p:nvPr/>
          </p:nvSpPr>
          <p:spPr bwMode="auto">
            <a:xfrm>
              <a:off x="5009" y="3173"/>
              <a:ext cx="92" cy="158"/>
            </a:xfrm>
            <a:custGeom>
              <a:avLst/>
              <a:gdLst>
                <a:gd name="T0" fmla="*/ 103 w 103"/>
                <a:gd name="T1" fmla="*/ 178 h 178"/>
                <a:gd name="T2" fmla="*/ 16 w 103"/>
                <a:gd name="T3" fmla="*/ 0 h 178"/>
                <a:gd name="T4" fmla="*/ 8 w 103"/>
                <a:gd name="T5" fmla="*/ 1 h 178"/>
                <a:gd name="T6" fmla="*/ 0 w 103"/>
                <a:gd name="T7" fmla="*/ 0 h 178"/>
                <a:gd name="T8" fmla="*/ 87 w 103"/>
                <a:gd name="T9" fmla="*/ 178 h 178"/>
                <a:gd name="T10" fmla="*/ 103 w 103"/>
                <a:gd name="T11" fmla="*/ 178 h 178"/>
              </a:gdLst>
              <a:ahLst/>
              <a:cxnLst>
                <a:cxn ang="0">
                  <a:pos x="T0" y="T1"/>
                </a:cxn>
                <a:cxn ang="0">
                  <a:pos x="T2" y="T3"/>
                </a:cxn>
                <a:cxn ang="0">
                  <a:pos x="T4" y="T5"/>
                </a:cxn>
                <a:cxn ang="0">
                  <a:pos x="T6" y="T7"/>
                </a:cxn>
                <a:cxn ang="0">
                  <a:pos x="T8" y="T9"/>
                </a:cxn>
                <a:cxn ang="0">
                  <a:pos x="T10" y="T11"/>
                </a:cxn>
              </a:cxnLst>
              <a:rect l="0" t="0" r="r" b="b"/>
              <a:pathLst>
                <a:path w="103" h="178">
                  <a:moveTo>
                    <a:pt x="103" y="178"/>
                  </a:moveTo>
                  <a:cubicBezTo>
                    <a:pt x="16" y="0"/>
                    <a:pt x="16" y="0"/>
                    <a:pt x="16" y="0"/>
                  </a:cubicBezTo>
                  <a:cubicBezTo>
                    <a:pt x="13" y="1"/>
                    <a:pt x="10" y="1"/>
                    <a:pt x="8" y="1"/>
                  </a:cubicBezTo>
                  <a:cubicBezTo>
                    <a:pt x="5" y="1"/>
                    <a:pt x="2" y="1"/>
                    <a:pt x="0" y="0"/>
                  </a:cubicBezTo>
                  <a:cubicBezTo>
                    <a:pt x="87" y="178"/>
                    <a:pt x="87" y="178"/>
                    <a:pt x="87" y="178"/>
                  </a:cubicBezTo>
                  <a:lnTo>
                    <a:pt x="103" y="178"/>
                  </a:lnTo>
                  <a:close/>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1" name="Freeform 38"/>
            <p:cNvSpPr/>
            <p:nvPr/>
          </p:nvSpPr>
          <p:spPr bwMode="auto">
            <a:xfrm>
              <a:off x="5009" y="2899"/>
              <a:ext cx="138" cy="221"/>
            </a:xfrm>
            <a:custGeom>
              <a:avLst/>
              <a:gdLst>
                <a:gd name="T0" fmla="*/ 8 w 155"/>
                <a:gd name="T1" fmla="*/ 227 h 249"/>
                <a:gd name="T2" fmla="*/ 16 w 155"/>
                <a:gd name="T3" fmla="*/ 227 h 249"/>
                <a:gd name="T4" fmla="*/ 118 w 155"/>
                <a:gd name="T5" fmla="*/ 19 h 249"/>
                <a:gd name="T6" fmla="*/ 136 w 155"/>
                <a:gd name="T7" fmla="*/ 28 h 249"/>
                <a:gd name="T8" fmla="*/ 34 w 155"/>
                <a:gd name="T9" fmla="*/ 236 h 249"/>
                <a:gd name="T10" fmla="*/ 44 w 155"/>
                <a:gd name="T11" fmla="*/ 249 h 249"/>
                <a:gd name="T12" fmla="*/ 155 w 155"/>
                <a:gd name="T13" fmla="*/ 22 h 249"/>
                <a:gd name="T14" fmla="*/ 111 w 155"/>
                <a:gd name="T15" fmla="*/ 0 h 249"/>
                <a:gd name="T16" fmla="*/ 0 w 155"/>
                <a:gd name="T17" fmla="*/ 227 h 249"/>
                <a:gd name="T18" fmla="*/ 8 w 155"/>
                <a:gd name="T19" fmla="*/ 227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5" h="249">
                  <a:moveTo>
                    <a:pt x="8" y="227"/>
                  </a:moveTo>
                  <a:cubicBezTo>
                    <a:pt x="10" y="227"/>
                    <a:pt x="13" y="227"/>
                    <a:pt x="16" y="227"/>
                  </a:cubicBezTo>
                  <a:cubicBezTo>
                    <a:pt x="118" y="19"/>
                    <a:pt x="118" y="19"/>
                    <a:pt x="118" y="19"/>
                  </a:cubicBezTo>
                  <a:cubicBezTo>
                    <a:pt x="136" y="28"/>
                    <a:pt x="136" y="28"/>
                    <a:pt x="136" y="28"/>
                  </a:cubicBezTo>
                  <a:cubicBezTo>
                    <a:pt x="34" y="236"/>
                    <a:pt x="34" y="236"/>
                    <a:pt x="34" y="236"/>
                  </a:cubicBezTo>
                  <a:cubicBezTo>
                    <a:pt x="38" y="240"/>
                    <a:pt x="42" y="244"/>
                    <a:pt x="44" y="249"/>
                  </a:cubicBezTo>
                  <a:cubicBezTo>
                    <a:pt x="155" y="22"/>
                    <a:pt x="155" y="22"/>
                    <a:pt x="155" y="22"/>
                  </a:cubicBezTo>
                  <a:cubicBezTo>
                    <a:pt x="111" y="0"/>
                    <a:pt x="111" y="0"/>
                    <a:pt x="111" y="0"/>
                  </a:cubicBezTo>
                  <a:cubicBezTo>
                    <a:pt x="0" y="227"/>
                    <a:pt x="0" y="227"/>
                    <a:pt x="0" y="227"/>
                  </a:cubicBezTo>
                  <a:cubicBezTo>
                    <a:pt x="2" y="227"/>
                    <a:pt x="5" y="227"/>
                    <a:pt x="8" y="227"/>
                  </a:cubicBezTo>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2" name="Freeform 39"/>
            <p:cNvSpPr/>
            <p:nvPr/>
          </p:nvSpPr>
          <p:spPr bwMode="auto">
            <a:xfrm>
              <a:off x="5036" y="3297"/>
              <a:ext cx="146" cy="57"/>
            </a:xfrm>
            <a:custGeom>
              <a:avLst/>
              <a:gdLst>
                <a:gd name="T0" fmla="*/ 83 w 165"/>
                <a:gd name="T1" fmla="*/ 0 h 64"/>
                <a:gd name="T2" fmla="*/ 0 w 165"/>
                <a:gd name="T3" fmla="*/ 64 h 64"/>
                <a:gd name="T4" fmla="*/ 165 w 165"/>
                <a:gd name="T5" fmla="*/ 64 h 64"/>
                <a:gd name="T6" fmla="*/ 83 w 165"/>
                <a:gd name="T7" fmla="*/ 0 h 64"/>
              </a:gdLst>
              <a:ahLst/>
              <a:cxnLst>
                <a:cxn ang="0">
                  <a:pos x="T0" y="T1"/>
                </a:cxn>
                <a:cxn ang="0">
                  <a:pos x="T2" y="T3"/>
                </a:cxn>
                <a:cxn ang="0">
                  <a:pos x="T4" y="T5"/>
                </a:cxn>
                <a:cxn ang="0">
                  <a:pos x="T6" y="T7"/>
                </a:cxn>
              </a:cxnLst>
              <a:rect l="0" t="0" r="r" b="b"/>
              <a:pathLst>
                <a:path w="165" h="64">
                  <a:moveTo>
                    <a:pt x="83" y="0"/>
                  </a:moveTo>
                  <a:cubicBezTo>
                    <a:pt x="37" y="0"/>
                    <a:pt x="0" y="29"/>
                    <a:pt x="0" y="64"/>
                  </a:cubicBezTo>
                  <a:cubicBezTo>
                    <a:pt x="165" y="64"/>
                    <a:pt x="165" y="64"/>
                    <a:pt x="165" y="64"/>
                  </a:cubicBezTo>
                  <a:cubicBezTo>
                    <a:pt x="165" y="29"/>
                    <a:pt x="128" y="0"/>
                    <a:pt x="8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3" name="Freeform 40"/>
            <p:cNvSpPr/>
            <p:nvPr/>
          </p:nvSpPr>
          <p:spPr bwMode="auto">
            <a:xfrm>
              <a:off x="5174" y="2905"/>
              <a:ext cx="83" cy="84"/>
            </a:xfrm>
            <a:custGeom>
              <a:avLst/>
              <a:gdLst>
                <a:gd name="T0" fmla="*/ 67 w 94"/>
                <a:gd name="T1" fmla="*/ 11 h 94"/>
                <a:gd name="T2" fmla="*/ 82 w 94"/>
                <a:gd name="T3" fmla="*/ 67 h 94"/>
                <a:gd name="T4" fmla="*/ 26 w 94"/>
                <a:gd name="T5" fmla="*/ 82 h 94"/>
                <a:gd name="T6" fmla="*/ 11 w 94"/>
                <a:gd name="T7" fmla="*/ 26 h 94"/>
                <a:gd name="T8" fmla="*/ 67 w 94"/>
                <a:gd name="T9" fmla="*/ 11 h 94"/>
              </a:gdLst>
              <a:ahLst/>
              <a:cxnLst>
                <a:cxn ang="0">
                  <a:pos x="T0" y="T1"/>
                </a:cxn>
                <a:cxn ang="0">
                  <a:pos x="T2" y="T3"/>
                </a:cxn>
                <a:cxn ang="0">
                  <a:pos x="T4" y="T5"/>
                </a:cxn>
                <a:cxn ang="0">
                  <a:pos x="T6" y="T7"/>
                </a:cxn>
                <a:cxn ang="0">
                  <a:pos x="T8" y="T9"/>
                </a:cxn>
              </a:cxnLst>
              <a:rect l="0" t="0" r="r" b="b"/>
              <a:pathLst>
                <a:path w="94" h="94">
                  <a:moveTo>
                    <a:pt x="67" y="11"/>
                  </a:moveTo>
                  <a:cubicBezTo>
                    <a:pt x="87" y="22"/>
                    <a:pt x="94" y="48"/>
                    <a:pt x="82" y="67"/>
                  </a:cubicBezTo>
                  <a:cubicBezTo>
                    <a:pt x="71" y="87"/>
                    <a:pt x="46" y="94"/>
                    <a:pt x="26" y="82"/>
                  </a:cubicBezTo>
                  <a:cubicBezTo>
                    <a:pt x="7" y="71"/>
                    <a:pt x="0" y="46"/>
                    <a:pt x="11" y="26"/>
                  </a:cubicBezTo>
                  <a:cubicBezTo>
                    <a:pt x="23" y="6"/>
                    <a:pt x="48" y="0"/>
                    <a:pt x="67" y="11"/>
                  </a:cubicBezTo>
                </a:path>
              </a:pathLst>
            </a:cu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4" name="Freeform 41"/>
            <p:cNvSpPr/>
            <p:nvPr/>
          </p:nvSpPr>
          <p:spPr bwMode="auto">
            <a:xfrm>
              <a:off x="5069" y="2837"/>
              <a:ext cx="198" cy="176"/>
            </a:xfrm>
            <a:custGeom>
              <a:avLst/>
              <a:gdLst>
                <a:gd name="T0" fmla="*/ 198 w 198"/>
                <a:gd name="T1" fmla="*/ 66 h 176"/>
                <a:gd name="T2" fmla="*/ 135 w 198"/>
                <a:gd name="T3" fmla="*/ 176 h 176"/>
                <a:gd name="T4" fmla="*/ 0 w 198"/>
                <a:gd name="T5" fmla="*/ 76 h 176"/>
                <a:gd name="T6" fmla="*/ 44 w 198"/>
                <a:gd name="T7" fmla="*/ 0 h 176"/>
                <a:gd name="T8" fmla="*/ 198 w 198"/>
                <a:gd name="T9" fmla="*/ 66 h 176"/>
              </a:gdLst>
              <a:ahLst/>
              <a:cxnLst>
                <a:cxn ang="0">
                  <a:pos x="T0" y="T1"/>
                </a:cxn>
                <a:cxn ang="0">
                  <a:pos x="T2" y="T3"/>
                </a:cxn>
                <a:cxn ang="0">
                  <a:pos x="T4" y="T5"/>
                </a:cxn>
                <a:cxn ang="0">
                  <a:pos x="T6" y="T7"/>
                </a:cxn>
                <a:cxn ang="0">
                  <a:pos x="T8" y="T9"/>
                </a:cxn>
              </a:cxnLst>
              <a:rect l="0" t="0" r="r" b="b"/>
              <a:pathLst>
                <a:path w="198" h="176">
                  <a:moveTo>
                    <a:pt x="198" y="66"/>
                  </a:moveTo>
                  <a:lnTo>
                    <a:pt x="135" y="176"/>
                  </a:lnTo>
                  <a:lnTo>
                    <a:pt x="0" y="76"/>
                  </a:lnTo>
                  <a:lnTo>
                    <a:pt x="44" y="0"/>
                  </a:lnTo>
                  <a:lnTo>
                    <a:pt x="198" y="66"/>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5" name="Freeform 42"/>
            <p:cNvSpPr/>
            <p:nvPr/>
          </p:nvSpPr>
          <p:spPr bwMode="auto">
            <a:xfrm>
              <a:off x="5069" y="2837"/>
              <a:ext cx="198" cy="176"/>
            </a:xfrm>
            <a:custGeom>
              <a:avLst/>
              <a:gdLst>
                <a:gd name="T0" fmla="*/ 198 w 198"/>
                <a:gd name="T1" fmla="*/ 66 h 176"/>
                <a:gd name="T2" fmla="*/ 135 w 198"/>
                <a:gd name="T3" fmla="*/ 176 h 176"/>
                <a:gd name="T4" fmla="*/ 0 w 198"/>
                <a:gd name="T5" fmla="*/ 76 h 176"/>
                <a:gd name="T6" fmla="*/ 44 w 198"/>
                <a:gd name="T7" fmla="*/ 0 h 176"/>
                <a:gd name="T8" fmla="*/ 198 w 198"/>
                <a:gd name="T9" fmla="*/ 66 h 176"/>
              </a:gdLst>
              <a:ahLst/>
              <a:cxnLst>
                <a:cxn ang="0">
                  <a:pos x="T0" y="T1"/>
                </a:cxn>
                <a:cxn ang="0">
                  <a:pos x="T2" y="T3"/>
                </a:cxn>
                <a:cxn ang="0">
                  <a:pos x="T4" y="T5"/>
                </a:cxn>
                <a:cxn ang="0">
                  <a:pos x="T6" y="T7"/>
                </a:cxn>
                <a:cxn ang="0">
                  <a:pos x="T8" y="T9"/>
                </a:cxn>
              </a:cxnLst>
              <a:rect l="0" t="0" r="r" b="b"/>
              <a:pathLst>
                <a:path w="198" h="176">
                  <a:moveTo>
                    <a:pt x="198" y="66"/>
                  </a:moveTo>
                  <a:lnTo>
                    <a:pt x="135" y="176"/>
                  </a:lnTo>
                  <a:lnTo>
                    <a:pt x="0" y="76"/>
                  </a:lnTo>
                  <a:lnTo>
                    <a:pt x="44" y="0"/>
                  </a:lnTo>
                  <a:lnTo>
                    <a:pt x="198"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6" name="Freeform 43"/>
            <p:cNvSpPr/>
            <p:nvPr/>
          </p:nvSpPr>
          <p:spPr bwMode="auto">
            <a:xfrm>
              <a:off x="5069" y="2837"/>
              <a:ext cx="198" cy="176"/>
            </a:xfrm>
            <a:custGeom>
              <a:avLst/>
              <a:gdLst>
                <a:gd name="T0" fmla="*/ 198 w 198"/>
                <a:gd name="T1" fmla="*/ 66 h 176"/>
                <a:gd name="T2" fmla="*/ 135 w 198"/>
                <a:gd name="T3" fmla="*/ 176 h 176"/>
                <a:gd name="T4" fmla="*/ 0 w 198"/>
                <a:gd name="T5" fmla="*/ 76 h 176"/>
                <a:gd name="T6" fmla="*/ 44 w 198"/>
                <a:gd name="T7" fmla="*/ 0 h 176"/>
                <a:gd name="T8" fmla="*/ 198 w 198"/>
                <a:gd name="T9" fmla="*/ 66 h 176"/>
              </a:gdLst>
              <a:ahLst/>
              <a:cxnLst>
                <a:cxn ang="0">
                  <a:pos x="T0" y="T1"/>
                </a:cxn>
                <a:cxn ang="0">
                  <a:pos x="T2" y="T3"/>
                </a:cxn>
                <a:cxn ang="0">
                  <a:pos x="T4" y="T5"/>
                </a:cxn>
                <a:cxn ang="0">
                  <a:pos x="T6" y="T7"/>
                </a:cxn>
                <a:cxn ang="0">
                  <a:pos x="T8" y="T9"/>
                </a:cxn>
              </a:cxnLst>
              <a:rect l="0" t="0" r="r" b="b"/>
              <a:pathLst>
                <a:path w="198" h="176">
                  <a:moveTo>
                    <a:pt x="198" y="66"/>
                  </a:moveTo>
                  <a:lnTo>
                    <a:pt x="135" y="176"/>
                  </a:lnTo>
                  <a:lnTo>
                    <a:pt x="0" y="76"/>
                  </a:lnTo>
                  <a:lnTo>
                    <a:pt x="44" y="0"/>
                  </a:lnTo>
                  <a:lnTo>
                    <a:pt x="198" y="66"/>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7" name="Freeform 44"/>
            <p:cNvSpPr/>
            <p:nvPr/>
          </p:nvSpPr>
          <p:spPr bwMode="auto">
            <a:xfrm>
              <a:off x="5069" y="2837"/>
              <a:ext cx="198" cy="176"/>
            </a:xfrm>
            <a:custGeom>
              <a:avLst/>
              <a:gdLst>
                <a:gd name="T0" fmla="*/ 198 w 198"/>
                <a:gd name="T1" fmla="*/ 66 h 176"/>
                <a:gd name="T2" fmla="*/ 135 w 198"/>
                <a:gd name="T3" fmla="*/ 176 h 176"/>
                <a:gd name="T4" fmla="*/ 0 w 198"/>
                <a:gd name="T5" fmla="*/ 76 h 176"/>
                <a:gd name="T6" fmla="*/ 44 w 198"/>
                <a:gd name="T7" fmla="*/ 0 h 176"/>
                <a:gd name="T8" fmla="*/ 198 w 198"/>
                <a:gd name="T9" fmla="*/ 66 h 176"/>
              </a:gdLst>
              <a:ahLst/>
              <a:cxnLst>
                <a:cxn ang="0">
                  <a:pos x="T0" y="T1"/>
                </a:cxn>
                <a:cxn ang="0">
                  <a:pos x="T2" y="T3"/>
                </a:cxn>
                <a:cxn ang="0">
                  <a:pos x="T4" y="T5"/>
                </a:cxn>
                <a:cxn ang="0">
                  <a:pos x="T6" y="T7"/>
                </a:cxn>
                <a:cxn ang="0">
                  <a:pos x="T8" y="T9"/>
                </a:cxn>
              </a:cxnLst>
              <a:rect l="0" t="0" r="r" b="b"/>
              <a:pathLst>
                <a:path w="198" h="176">
                  <a:moveTo>
                    <a:pt x="198" y="66"/>
                  </a:moveTo>
                  <a:lnTo>
                    <a:pt x="135" y="176"/>
                  </a:lnTo>
                  <a:lnTo>
                    <a:pt x="0" y="76"/>
                  </a:lnTo>
                  <a:lnTo>
                    <a:pt x="44" y="0"/>
                  </a:lnTo>
                  <a:lnTo>
                    <a:pt x="198" y="6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8" name="Freeform 45"/>
            <p:cNvSpPr/>
            <p:nvPr/>
          </p:nvSpPr>
          <p:spPr bwMode="auto">
            <a:xfrm>
              <a:off x="5073" y="2859"/>
              <a:ext cx="42" cy="35"/>
            </a:xfrm>
            <a:custGeom>
              <a:avLst/>
              <a:gdLst>
                <a:gd name="T0" fmla="*/ 42 w 42"/>
                <a:gd name="T1" fmla="*/ 19 h 35"/>
                <a:gd name="T2" fmla="*/ 32 w 42"/>
                <a:gd name="T3" fmla="*/ 35 h 35"/>
                <a:gd name="T4" fmla="*/ 0 w 42"/>
                <a:gd name="T5" fmla="*/ 17 h 35"/>
                <a:gd name="T6" fmla="*/ 10 w 42"/>
                <a:gd name="T7" fmla="*/ 0 h 35"/>
                <a:gd name="T8" fmla="*/ 42 w 42"/>
                <a:gd name="T9" fmla="*/ 19 h 35"/>
              </a:gdLst>
              <a:ahLst/>
              <a:cxnLst>
                <a:cxn ang="0">
                  <a:pos x="T0" y="T1"/>
                </a:cxn>
                <a:cxn ang="0">
                  <a:pos x="T2" y="T3"/>
                </a:cxn>
                <a:cxn ang="0">
                  <a:pos x="T4" y="T5"/>
                </a:cxn>
                <a:cxn ang="0">
                  <a:pos x="T6" y="T7"/>
                </a:cxn>
                <a:cxn ang="0">
                  <a:pos x="T8" y="T9"/>
                </a:cxn>
              </a:cxnLst>
              <a:rect l="0" t="0" r="r" b="b"/>
              <a:pathLst>
                <a:path w="42" h="35">
                  <a:moveTo>
                    <a:pt x="42" y="19"/>
                  </a:moveTo>
                  <a:lnTo>
                    <a:pt x="32" y="35"/>
                  </a:lnTo>
                  <a:lnTo>
                    <a:pt x="0" y="17"/>
                  </a:lnTo>
                  <a:lnTo>
                    <a:pt x="10" y="0"/>
                  </a:lnTo>
                  <a:lnTo>
                    <a:pt x="42" y="19"/>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9" name="Freeform 46"/>
            <p:cNvSpPr/>
            <p:nvPr/>
          </p:nvSpPr>
          <p:spPr bwMode="auto">
            <a:xfrm>
              <a:off x="5180" y="2892"/>
              <a:ext cx="87" cy="121"/>
            </a:xfrm>
            <a:custGeom>
              <a:avLst/>
              <a:gdLst>
                <a:gd name="T0" fmla="*/ 0 w 87"/>
                <a:gd name="T1" fmla="*/ 104 h 121"/>
                <a:gd name="T2" fmla="*/ 24 w 87"/>
                <a:gd name="T3" fmla="*/ 121 h 121"/>
                <a:gd name="T4" fmla="*/ 87 w 87"/>
                <a:gd name="T5" fmla="*/ 11 h 121"/>
                <a:gd name="T6" fmla="*/ 60 w 87"/>
                <a:gd name="T7" fmla="*/ 0 h 121"/>
                <a:gd name="T8" fmla="*/ 0 w 87"/>
                <a:gd name="T9" fmla="*/ 104 h 121"/>
              </a:gdLst>
              <a:ahLst/>
              <a:cxnLst>
                <a:cxn ang="0">
                  <a:pos x="T0" y="T1"/>
                </a:cxn>
                <a:cxn ang="0">
                  <a:pos x="T2" y="T3"/>
                </a:cxn>
                <a:cxn ang="0">
                  <a:pos x="T4" y="T5"/>
                </a:cxn>
                <a:cxn ang="0">
                  <a:pos x="T6" y="T7"/>
                </a:cxn>
                <a:cxn ang="0">
                  <a:pos x="T8" y="T9"/>
                </a:cxn>
              </a:cxnLst>
              <a:rect l="0" t="0" r="r" b="b"/>
              <a:pathLst>
                <a:path w="87" h="121">
                  <a:moveTo>
                    <a:pt x="0" y="104"/>
                  </a:moveTo>
                  <a:lnTo>
                    <a:pt x="24" y="121"/>
                  </a:lnTo>
                  <a:lnTo>
                    <a:pt x="87" y="11"/>
                  </a:lnTo>
                  <a:lnTo>
                    <a:pt x="60" y="0"/>
                  </a:lnTo>
                  <a:lnTo>
                    <a:pt x="0" y="10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0" name="Freeform 47"/>
            <p:cNvSpPr/>
            <p:nvPr/>
          </p:nvSpPr>
          <p:spPr bwMode="auto">
            <a:xfrm>
              <a:off x="5180" y="2892"/>
              <a:ext cx="87" cy="121"/>
            </a:xfrm>
            <a:custGeom>
              <a:avLst/>
              <a:gdLst>
                <a:gd name="T0" fmla="*/ 0 w 87"/>
                <a:gd name="T1" fmla="*/ 104 h 121"/>
                <a:gd name="T2" fmla="*/ 24 w 87"/>
                <a:gd name="T3" fmla="*/ 121 h 121"/>
                <a:gd name="T4" fmla="*/ 87 w 87"/>
                <a:gd name="T5" fmla="*/ 11 h 121"/>
                <a:gd name="T6" fmla="*/ 60 w 87"/>
                <a:gd name="T7" fmla="*/ 0 h 121"/>
                <a:gd name="T8" fmla="*/ 0 w 87"/>
                <a:gd name="T9" fmla="*/ 104 h 121"/>
              </a:gdLst>
              <a:ahLst/>
              <a:cxnLst>
                <a:cxn ang="0">
                  <a:pos x="T0" y="T1"/>
                </a:cxn>
                <a:cxn ang="0">
                  <a:pos x="T2" y="T3"/>
                </a:cxn>
                <a:cxn ang="0">
                  <a:pos x="T4" y="T5"/>
                </a:cxn>
                <a:cxn ang="0">
                  <a:pos x="T6" y="T7"/>
                </a:cxn>
                <a:cxn ang="0">
                  <a:pos x="T8" y="T9"/>
                </a:cxn>
              </a:cxnLst>
              <a:rect l="0" t="0" r="r" b="b"/>
              <a:pathLst>
                <a:path w="87" h="121">
                  <a:moveTo>
                    <a:pt x="0" y="104"/>
                  </a:moveTo>
                  <a:lnTo>
                    <a:pt x="24" y="121"/>
                  </a:lnTo>
                  <a:lnTo>
                    <a:pt x="87" y="11"/>
                  </a:lnTo>
                  <a:lnTo>
                    <a:pt x="60" y="0"/>
                  </a:lnTo>
                  <a:lnTo>
                    <a:pt x="0" y="10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1" name="Freeform 48"/>
            <p:cNvSpPr/>
            <p:nvPr/>
          </p:nvSpPr>
          <p:spPr bwMode="auto">
            <a:xfrm>
              <a:off x="5069" y="2892"/>
              <a:ext cx="125" cy="104"/>
            </a:xfrm>
            <a:custGeom>
              <a:avLst/>
              <a:gdLst>
                <a:gd name="T0" fmla="*/ 12 w 125"/>
                <a:gd name="T1" fmla="*/ 0 h 104"/>
                <a:gd name="T2" fmla="*/ 0 w 125"/>
                <a:gd name="T3" fmla="*/ 21 h 104"/>
                <a:gd name="T4" fmla="*/ 111 w 125"/>
                <a:gd name="T5" fmla="*/ 104 h 104"/>
                <a:gd name="T6" fmla="*/ 125 w 125"/>
                <a:gd name="T7" fmla="*/ 79 h 104"/>
                <a:gd name="T8" fmla="*/ 12 w 125"/>
                <a:gd name="T9" fmla="*/ 0 h 104"/>
              </a:gdLst>
              <a:ahLst/>
              <a:cxnLst>
                <a:cxn ang="0">
                  <a:pos x="T0" y="T1"/>
                </a:cxn>
                <a:cxn ang="0">
                  <a:pos x="T2" y="T3"/>
                </a:cxn>
                <a:cxn ang="0">
                  <a:pos x="T4" y="T5"/>
                </a:cxn>
                <a:cxn ang="0">
                  <a:pos x="T6" y="T7"/>
                </a:cxn>
                <a:cxn ang="0">
                  <a:pos x="T8" y="T9"/>
                </a:cxn>
              </a:cxnLst>
              <a:rect l="0" t="0" r="r" b="b"/>
              <a:pathLst>
                <a:path w="125" h="104">
                  <a:moveTo>
                    <a:pt x="12" y="0"/>
                  </a:moveTo>
                  <a:lnTo>
                    <a:pt x="0" y="21"/>
                  </a:lnTo>
                  <a:lnTo>
                    <a:pt x="111" y="104"/>
                  </a:lnTo>
                  <a:lnTo>
                    <a:pt x="125" y="79"/>
                  </a:lnTo>
                  <a:lnTo>
                    <a:pt x="12" y="0"/>
                  </a:lnTo>
                  <a:close/>
                </a:path>
              </a:pathLst>
            </a:custGeom>
            <a:solidFill>
              <a:srgbClr val="D0532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2" name="Freeform 49"/>
            <p:cNvSpPr/>
            <p:nvPr/>
          </p:nvSpPr>
          <p:spPr bwMode="auto">
            <a:xfrm>
              <a:off x="5069" y="2892"/>
              <a:ext cx="125" cy="104"/>
            </a:xfrm>
            <a:custGeom>
              <a:avLst/>
              <a:gdLst>
                <a:gd name="T0" fmla="*/ 12 w 125"/>
                <a:gd name="T1" fmla="*/ 0 h 104"/>
                <a:gd name="T2" fmla="*/ 0 w 125"/>
                <a:gd name="T3" fmla="*/ 21 h 104"/>
                <a:gd name="T4" fmla="*/ 111 w 125"/>
                <a:gd name="T5" fmla="*/ 104 h 104"/>
                <a:gd name="T6" fmla="*/ 125 w 125"/>
                <a:gd name="T7" fmla="*/ 79 h 104"/>
                <a:gd name="T8" fmla="*/ 12 w 125"/>
                <a:gd name="T9" fmla="*/ 0 h 104"/>
              </a:gdLst>
              <a:ahLst/>
              <a:cxnLst>
                <a:cxn ang="0">
                  <a:pos x="T0" y="T1"/>
                </a:cxn>
                <a:cxn ang="0">
                  <a:pos x="T2" y="T3"/>
                </a:cxn>
                <a:cxn ang="0">
                  <a:pos x="T4" y="T5"/>
                </a:cxn>
                <a:cxn ang="0">
                  <a:pos x="T6" y="T7"/>
                </a:cxn>
                <a:cxn ang="0">
                  <a:pos x="T8" y="T9"/>
                </a:cxn>
              </a:cxnLst>
              <a:rect l="0" t="0" r="r" b="b"/>
              <a:pathLst>
                <a:path w="125" h="104">
                  <a:moveTo>
                    <a:pt x="12" y="0"/>
                  </a:moveTo>
                  <a:lnTo>
                    <a:pt x="0" y="21"/>
                  </a:lnTo>
                  <a:lnTo>
                    <a:pt x="111" y="104"/>
                  </a:lnTo>
                  <a:lnTo>
                    <a:pt x="125" y="79"/>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Freeform 50"/>
            <p:cNvSpPr/>
            <p:nvPr/>
          </p:nvSpPr>
          <p:spPr bwMode="auto">
            <a:xfrm>
              <a:off x="5204" y="2987"/>
              <a:ext cx="14" cy="26"/>
            </a:xfrm>
            <a:custGeom>
              <a:avLst/>
              <a:gdLst>
                <a:gd name="T0" fmla="*/ 14 w 14"/>
                <a:gd name="T1" fmla="*/ 0 h 26"/>
                <a:gd name="T2" fmla="*/ 0 w 14"/>
                <a:gd name="T3" fmla="*/ 26 h 26"/>
                <a:gd name="T4" fmla="*/ 14 w 14"/>
                <a:gd name="T5" fmla="*/ 0 h 26"/>
              </a:gdLst>
              <a:ahLst/>
              <a:cxnLst>
                <a:cxn ang="0">
                  <a:pos x="T0" y="T1"/>
                </a:cxn>
                <a:cxn ang="0">
                  <a:pos x="T2" y="T3"/>
                </a:cxn>
                <a:cxn ang="0">
                  <a:pos x="T4" y="T5"/>
                </a:cxn>
              </a:cxnLst>
              <a:rect l="0" t="0" r="r" b="b"/>
              <a:pathLst>
                <a:path w="14" h="26">
                  <a:moveTo>
                    <a:pt x="14" y="0"/>
                  </a:moveTo>
                  <a:lnTo>
                    <a:pt x="0" y="26"/>
                  </a:lnTo>
                  <a:lnTo>
                    <a:pt x="14"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Freeform 51"/>
            <p:cNvSpPr/>
            <p:nvPr/>
          </p:nvSpPr>
          <p:spPr bwMode="auto">
            <a:xfrm>
              <a:off x="5204" y="2987"/>
              <a:ext cx="14" cy="26"/>
            </a:xfrm>
            <a:custGeom>
              <a:avLst/>
              <a:gdLst>
                <a:gd name="T0" fmla="*/ 14 w 14"/>
                <a:gd name="T1" fmla="*/ 0 h 26"/>
                <a:gd name="T2" fmla="*/ 0 w 14"/>
                <a:gd name="T3" fmla="*/ 26 h 26"/>
                <a:gd name="T4" fmla="*/ 14 w 14"/>
                <a:gd name="T5" fmla="*/ 0 h 26"/>
              </a:gdLst>
              <a:ahLst/>
              <a:cxnLst>
                <a:cxn ang="0">
                  <a:pos x="T0" y="T1"/>
                </a:cxn>
                <a:cxn ang="0">
                  <a:pos x="T2" y="T3"/>
                </a:cxn>
                <a:cxn ang="0">
                  <a:pos x="T4" y="T5"/>
                </a:cxn>
              </a:cxnLst>
              <a:rect l="0" t="0" r="r" b="b"/>
              <a:pathLst>
                <a:path w="14" h="26">
                  <a:moveTo>
                    <a:pt x="14" y="0"/>
                  </a:moveTo>
                  <a:lnTo>
                    <a:pt x="0" y="26"/>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Freeform 52"/>
            <p:cNvSpPr/>
            <p:nvPr/>
          </p:nvSpPr>
          <p:spPr bwMode="auto">
            <a:xfrm>
              <a:off x="5180" y="2971"/>
              <a:ext cx="38" cy="42"/>
            </a:xfrm>
            <a:custGeom>
              <a:avLst/>
              <a:gdLst>
                <a:gd name="T0" fmla="*/ 14 w 38"/>
                <a:gd name="T1" fmla="*/ 0 h 42"/>
                <a:gd name="T2" fmla="*/ 0 w 38"/>
                <a:gd name="T3" fmla="*/ 25 h 42"/>
                <a:gd name="T4" fmla="*/ 24 w 38"/>
                <a:gd name="T5" fmla="*/ 42 h 42"/>
                <a:gd name="T6" fmla="*/ 38 w 38"/>
                <a:gd name="T7" fmla="*/ 16 h 42"/>
                <a:gd name="T8" fmla="*/ 14 w 38"/>
                <a:gd name="T9" fmla="*/ 0 h 42"/>
              </a:gdLst>
              <a:ahLst/>
              <a:cxnLst>
                <a:cxn ang="0">
                  <a:pos x="T0" y="T1"/>
                </a:cxn>
                <a:cxn ang="0">
                  <a:pos x="T2" y="T3"/>
                </a:cxn>
                <a:cxn ang="0">
                  <a:pos x="T4" y="T5"/>
                </a:cxn>
                <a:cxn ang="0">
                  <a:pos x="T6" y="T7"/>
                </a:cxn>
                <a:cxn ang="0">
                  <a:pos x="T8" y="T9"/>
                </a:cxn>
              </a:cxnLst>
              <a:rect l="0" t="0" r="r" b="b"/>
              <a:pathLst>
                <a:path w="38" h="42">
                  <a:moveTo>
                    <a:pt x="14" y="0"/>
                  </a:moveTo>
                  <a:lnTo>
                    <a:pt x="0" y="25"/>
                  </a:lnTo>
                  <a:lnTo>
                    <a:pt x="24" y="42"/>
                  </a:lnTo>
                  <a:lnTo>
                    <a:pt x="38" y="16"/>
                  </a:lnTo>
                  <a:lnTo>
                    <a:pt x="14"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6" name="Freeform 53"/>
            <p:cNvSpPr/>
            <p:nvPr/>
          </p:nvSpPr>
          <p:spPr bwMode="auto">
            <a:xfrm>
              <a:off x="5180" y="2971"/>
              <a:ext cx="38" cy="42"/>
            </a:xfrm>
            <a:custGeom>
              <a:avLst/>
              <a:gdLst>
                <a:gd name="T0" fmla="*/ 14 w 38"/>
                <a:gd name="T1" fmla="*/ 0 h 42"/>
                <a:gd name="T2" fmla="*/ 0 w 38"/>
                <a:gd name="T3" fmla="*/ 25 h 42"/>
                <a:gd name="T4" fmla="*/ 24 w 38"/>
                <a:gd name="T5" fmla="*/ 42 h 42"/>
                <a:gd name="T6" fmla="*/ 38 w 38"/>
                <a:gd name="T7" fmla="*/ 16 h 42"/>
                <a:gd name="T8" fmla="*/ 14 w 38"/>
                <a:gd name="T9" fmla="*/ 0 h 42"/>
              </a:gdLst>
              <a:ahLst/>
              <a:cxnLst>
                <a:cxn ang="0">
                  <a:pos x="T0" y="T1"/>
                </a:cxn>
                <a:cxn ang="0">
                  <a:pos x="T2" y="T3"/>
                </a:cxn>
                <a:cxn ang="0">
                  <a:pos x="T4" y="T5"/>
                </a:cxn>
                <a:cxn ang="0">
                  <a:pos x="T6" y="T7"/>
                </a:cxn>
                <a:cxn ang="0">
                  <a:pos x="T8" y="T9"/>
                </a:cxn>
              </a:cxnLst>
              <a:rect l="0" t="0" r="r" b="b"/>
              <a:pathLst>
                <a:path w="38" h="42">
                  <a:moveTo>
                    <a:pt x="14" y="0"/>
                  </a:moveTo>
                  <a:lnTo>
                    <a:pt x="0" y="25"/>
                  </a:lnTo>
                  <a:lnTo>
                    <a:pt x="24" y="42"/>
                  </a:lnTo>
                  <a:lnTo>
                    <a:pt x="38" y="16"/>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 name="Freeform 54"/>
            <p:cNvSpPr/>
            <p:nvPr/>
          </p:nvSpPr>
          <p:spPr bwMode="auto">
            <a:xfrm>
              <a:off x="5018" y="3346"/>
              <a:ext cx="183" cy="15"/>
            </a:xfrm>
            <a:custGeom>
              <a:avLst/>
              <a:gdLst>
                <a:gd name="T0" fmla="*/ 195 w 206"/>
                <a:gd name="T1" fmla="*/ 0 h 17"/>
                <a:gd name="T2" fmla="*/ 103 w 206"/>
                <a:gd name="T3" fmla="*/ 0 h 17"/>
                <a:gd name="T4" fmla="*/ 11 w 206"/>
                <a:gd name="T5" fmla="*/ 0 h 17"/>
                <a:gd name="T6" fmla="*/ 0 w 206"/>
                <a:gd name="T7" fmla="*/ 4 h 17"/>
                <a:gd name="T8" fmla="*/ 0 w 206"/>
                <a:gd name="T9" fmla="*/ 9 h 17"/>
                <a:gd name="T10" fmla="*/ 0 w 206"/>
                <a:gd name="T11" fmla="*/ 13 h 17"/>
                <a:gd name="T12" fmla="*/ 11 w 206"/>
                <a:gd name="T13" fmla="*/ 17 h 17"/>
                <a:gd name="T14" fmla="*/ 103 w 206"/>
                <a:gd name="T15" fmla="*/ 17 h 17"/>
                <a:gd name="T16" fmla="*/ 195 w 206"/>
                <a:gd name="T17" fmla="*/ 17 h 17"/>
                <a:gd name="T18" fmla="*/ 206 w 206"/>
                <a:gd name="T19" fmla="*/ 13 h 17"/>
                <a:gd name="T20" fmla="*/ 206 w 206"/>
                <a:gd name="T21" fmla="*/ 9 h 17"/>
                <a:gd name="T22" fmla="*/ 206 w 206"/>
                <a:gd name="T23" fmla="*/ 4 h 17"/>
                <a:gd name="T24" fmla="*/ 195 w 206"/>
                <a:gd name="T2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6" h="17">
                  <a:moveTo>
                    <a:pt x="195" y="0"/>
                  </a:moveTo>
                  <a:cubicBezTo>
                    <a:pt x="103" y="0"/>
                    <a:pt x="103" y="0"/>
                    <a:pt x="103" y="0"/>
                  </a:cubicBezTo>
                  <a:cubicBezTo>
                    <a:pt x="11" y="0"/>
                    <a:pt x="11" y="0"/>
                    <a:pt x="11" y="0"/>
                  </a:cubicBezTo>
                  <a:cubicBezTo>
                    <a:pt x="5" y="0"/>
                    <a:pt x="0" y="2"/>
                    <a:pt x="0" y="4"/>
                  </a:cubicBezTo>
                  <a:cubicBezTo>
                    <a:pt x="0" y="9"/>
                    <a:pt x="0" y="9"/>
                    <a:pt x="0" y="9"/>
                  </a:cubicBezTo>
                  <a:cubicBezTo>
                    <a:pt x="0" y="9"/>
                    <a:pt x="0" y="10"/>
                    <a:pt x="0" y="13"/>
                  </a:cubicBezTo>
                  <a:cubicBezTo>
                    <a:pt x="0" y="15"/>
                    <a:pt x="5" y="17"/>
                    <a:pt x="11" y="17"/>
                  </a:cubicBezTo>
                  <a:cubicBezTo>
                    <a:pt x="103" y="17"/>
                    <a:pt x="103" y="17"/>
                    <a:pt x="103" y="17"/>
                  </a:cubicBezTo>
                  <a:cubicBezTo>
                    <a:pt x="195" y="17"/>
                    <a:pt x="195" y="17"/>
                    <a:pt x="195" y="17"/>
                  </a:cubicBezTo>
                  <a:cubicBezTo>
                    <a:pt x="201" y="17"/>
                    <a:pt x="206" y="15"/>
                    <a:pt x="206" y="13"/>
                  </a:cubicBezTo>
                  <a:cubicBezTo>
                    <a:pt x="206" y="9"/>
                    <a:pt x="206" y="9"/>
                    <a:pt x="206" y="9"/>
                  </a:cubicBezTo>
                  <a:cubicBezTo>
                    <a:pt x="206" y="9"/>
                    <a:pt x="206" y="7"/>
                    <a:pt x="206" y="4"/>
                  </a:cubicBezTo>
                  <a:cubicBezTo>
                    <a:pt x="206" y="2"/>
                    <a:pt x="201" y="0"/>
                    <a:pt x="195" y="0"/>
                  </a:cubicBez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8" name="Freeform 55"/>
            <p:cNvSpPr/>
            <p:nvPr/>
          </p:nvSpPr>
          <p:spPr bwMode="auto">
            <a:xfrm>
              <a:off x="5915" y="3325"/>
              <a:ext cx="110" cy="36"/>
            </a:xfrm>
            <a:custGeom>
              <a:avLst/>
              <a:gdLst>
                <a:gd name="T0" fmla="*/ 122 w 124"/>
                <a:gd name="T1" fmla="*/ 40 h 40"/>
                <a:gd name="T2" fmla="*/ 123 w 124"/>
                <a:gd name="T3" fmla="*/ 29 h 40"/>
                <a:gd name="T4" fmla="*/ 90 w 124"/>
                <a:gd name="T5" fmla="*/ 2 h 40"/>
                <a:gd name="T6" fmla="*/ 27 w 124"/>
                <a:gd name="T7" fmla="*/ 10 h 40"/>
                <a:gd name="T8" fmla="*/ 0 w 124"/>
                <a:gd name="T9" fmla="*/ 40 h 40"/>
                <a:gd name="T10" fmla="*/ 122 w 124"/>
                <a:gd name="T11" fmla="*/ 40 h 40"/>
              </a:gdLst>
              <a:ahLst/>
              <a:cxnLst>
                <a:cxn ang="0">
                  <a:pos x="T0" y="T1"/>
                </a:cxn>
                <a:cxn ang="0">
                  <a:pos x="T2" y="T3"/>
                </a:cxn>
                <a:cxn ang="0">
                  <a:pos x="T4" y="T5"/>
                </a:cxn>
                <a:cxn ang="0">
                  <a:pos x="T6" y="T7"/>
                </a:cxn>
                <a:cxn ang="0">
                  <a:pos x="T8" y="T9"/>
                </a:cxn>
                <a:cxn ang="0">
                  <a:pos x="T10" y="T11"/>
                </a:cxn>
              </a:cxnLst>
              <a:rect l="0" t="0" r="r" b="b"/>
              <a:pathLst>
                <a:path w="124" h="40">
                  <a:moveTo>
                    <a:pt x="122" y="40"/>
                  </a:moveTo>
                  <a:cubicBezTo>
                    <a:pt x="123" y="37"/>
                    <a:pt x="124" y="33"/>
                    <a:pt x="123" y="29"/>
                  </a:cubicBezTo>
                  <a:cubicBezTo>
                    <a:pt x="121" y="12"/>
                    <a:pt x="106" y="0"/>
                    <a:pt x="90" y="2"/>
                  </a:cubicBezTo>
                  <a:cubicBezTo>
                    <a:pt x="27" y="10"/>
                    <a:pt x="27" y="10"/>
                    <a:pt x="27" y="10"/>
                  </a:cubicBezTo>
                  <a:cubicBezTo>
                    <a:pt x="11" y="12"/>
                    <a:pt x="0" y="25"/>
                    <a:pt x="0" y="40"/>
                  </a:cubicBezTo>
                  <a:lnTo>
                    <a:pt x="122" y="40"/>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9" name="Freeform 56"/>
            <p:cNvSpPr/>
            <p:nvPr/>
          </p:nvSpPr>
          <p:spPr bwMode="auto">
            <a:xfrm>
              <a:off x="5301" y="3334"/>
              <a:ext cx="101" cy="26"/>
            </a:xfrm>
            <a:custGeom>
              <a:avLst/>
              <a:gdLst>
                <a:gd name="T0" fmla="*/ 0 w 101"/>
                <a:gd name="T1" fmla="*/ 0 h 26"/>
                <a:gd name="T2" fmla="*/ 50 w 101"/>
                <a:gd name="T3" fmla="*/ 0 h 26"/>
                <a:gd name="T4" fmla="*/ 101 w 101"/>
                <a:gd name="T5" fmla="*/ 0 h 26"/>
                <a:gd name="T6" fmla="*/ 101 w 101"/>
                <a:gd name="T7" fmla="*/ 13 h 26"/>
                <a:gd name="T8" fmla="*/ 101 w 101"/>
                <a:gd name="T9" fmla="*/ 26 h 26"/>
                <a:gd name="T10" fmla="*/ 50 w 101"/>
                <a:gd name="T11" fmla="*/ 26 h 26"/>
                <a:gd name="T12" fmla="*/ 0 w 101"/>
                <a:gd name="T13" fmla="*/ 26 h 26"/>
                <a:gd name="T14" fmla="*/ 0 w 101"/>
                <a:gd name="T15" fmla="*/ 13 h 26"/>
                <a:gd name="T16" fmla="*/ 0 w 101"/>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26">
                  <a:moveTo>
                    <a:pt x="0" y="0"/>
                  </a:moveTo>
                  <a:lnTo>
                    <a:pt x="50" y="0"/>
                  </a:lnTo>
                  <a:lnTo>
                    <a:pt x="101" y="0"/>
                  </a:lnTo>
                  <a:lnTo>
                    <a:pt x="101" y="13"/>
                  </a:lnTo>
                  <a:lnTo>
                    <a:pt x="101" y="26"/>
                  </a:lnTo>
                  <a:lnTo>
                    <a:pt x="50" y="26"/>
                  </a:lnTo>
                  <a:lnTo>
                    <a:pt x="0" y="26"/>
                  </a:lnTo>
                  <a:lnTo>
                    <a:pt x="0" y="13"/>
                  </a:lnTo>
                  <a:lnTo>
                    <a:pt x="0" y="0"/>
                  </a:lnTo>
                  <a:close/>
                </a:path>
              </a:pathLst>
            </a:cu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0" name="Freeform 57"/>
            <p:cNvSpPr/>
            <p:nvPr/>
          </p:nvSpPr>
          <p:spPr bwMode="auto">
            <a:xfrm>
              <a:off x="5301" y="3334"/>
              <a:ext cx="101" cy="26"/>
            </a:xfrm>
            <a:custGeom>
              <a:avLst/>
              <a:gdLst>
                <a:gd name="T0" fmla="*/ 0 w 101"/>
                <a:gd name="T1" fmla="*/ 0 h 26"/>
                <a:gd name="T2" fmla="*/ 50 w 101"/>
                <a:gd name="T3" fmla="*/ 0 h 26"/>
                <a:gd name="T4" fmla="*/ 101 w 101"/>
                <a:gd name="T5" fmla="*/ 0 h 26"/>
                <a:gd name="T6" fmla="*/ 101 w 101"/>
                <a:gd name="T7" fmla="*/ 13 h 26"/>
                <a:gd name="T8" fmla="*/ 101 w 101"/>
                <a:gd name="T9" fmla="*/ 26 h 26"/>
                <a:gd name="T10" fmla="*/ 50 w 101"/>
                <a:gd name="T11" fmla="*/ 26 h 26"/>
                <a:gd name="T12" fmla="*/ 0 w 101"/>
                <a:gd name="T13" fmla="*/ 26 h 26"/>
                <a:gd name="T14" fmla="*/ 0 w 101"/>
                <a:gd name="T15" fmla="*/ 13 h 26"/>
                <a:gd name="T16" fmla="*/ 0 w 101"/>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26">
                  <a:moveTo>
                    <a:pt x="0" y="0"/>
                  </a:moveTo>
                  <a:lnTo>
                    <a:pt x="50" y="0"/>
                  </a:lnTo>
                  <a:lnTo>
                    <a:pt x="101" y="0"/>
                  </a:lnTo>
                  <a:lnTo>
                    <a:pt x="101" y="13"/>
                  </a:lnTo>
                  <a:lnTo>
                    <a:pt x="101" y="26"/>
                  </a:lnTo>
                  <a:lnTo>
                    <a:pt x="50" y="26"/>
                  </a:lnTo>
                  <a:lnTo>
                    <a:pt x="0" y="26"/>
                  </a:lnTo>
                  <a:lnTo>
                    <a:pt x="0" y="1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1" name="Freeform 58"/>
            <p:cNvSpPr/>
            <p:nvPr/>
          </p:nvSpPr>
          <p:spPr bwMode="auto">
            <a:xfrm>
              <a:off x="5402" y="3334"/>
              <a:ext cx="22" cy="26"/>
            </a:xfrm>
            <a:custGeom>
              <a:avLst/>
              <a:gdLst>
                <a:gd name="T0" fmla="*/ 0 w 22"/>
                <a:gd name="T1" fmla="*/ 13 h 26"/>
                <a:gd name="T2" fmla="*/ 0 w 22"/>
                <a:gd name="T3" fmla="*/ 0 h 26"/>
                <a:gd name="T4" fmla="*/ 22 w 22"/>
                <a:gd name="T5" fmla="*/ 9 h 26"/>
                <a:gd name="T6" fmla="*/ 22 w 22"/>
                <a:gd name="T7" fmla="*/ 17 h 26"/>
                <a:gd name="T8" fmla="*/ 0 w 22"/>
                <a:gd name="T9" fmla="*/ 26 h 26"/>
                <a:gd name="T10" fmla="*/ 0 w 22"/>
                <a:gd name="T11" fmla="*/ 13 h 26"/>
              </a:gdLst>
              <a:ahLst/>
              <a:cxnLst>
                <a:cxn ang="0">
                  <a:pos x="T0" y="T1"/>
                </a:cxn>
                <a:cxn ang="0">
                  <a:pos x="T2" y="T3"/>
                </a:cxn>
                <a:cxn ang="0">
                  <a:pos x="T4" y="T5"/>
                </a:cxn>
                <a:cxn ang="0">
                  <a:pos x="T6" y="T7"/>
                </a:cxn>
                <a:cxn ang="0">
                  <a:pos x="T8" y="T9"/>
                </a:cxn>
                <a:cxn ang="0">
                  <a:pos x="T10" y="T11"/>
                </a:cxn>
              </a:cxnLst>
              <a:rect l="0" t="0" r="r" b="b"/>
              <a:pathLst>
                <a:path w="22" h="26">
                  <a:moveTo>
                    <a:pt x="0" y="13"/>
                  </a:moveTo>
                  <a:lnTo>
                    <a:pt x="0" y="0"/>
                  </a:lnTo>
                  <a:lnTo>
                    <a:pt x="22" y="9"/>
                  </a:lnTo>
                  <a:lnTo>
                    <a:pt x="22" y="17"/>
                  </a:lnTo>
                  <a:lnTo>
                    <a:pt x="0" y="26"/>
                  </a:lnTo>
                  <a:lnTo>
                    <a:pt x="0" y="1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2" name="Freeform 59"/>
            <p:cNvSpPr/>
            <p:nvPr/>
          </p:nvSpPr>
          <p:spPr bwMode="auto">
            <a:xfrm>
              <a:off x="5402" y="3334"/>
              <a:ext cx="22" cy="26"/>
            </a:xfrm>
            <a:custGeom>
              <a:avLst/>
              <a:gdLst>
                <a:gd name="T0" fmla="*/ 0 w 22"/>
                <a:gd name="T1" fmla="*/ 13 h 26"/>
                <a:gd name="T2" fmla="*/ 0 w 22"/>
                <a:gd name="T3" fmla="*/ 0 h 26"/>
                <a:gd name="T4" fmla="*/ 22 w 22"/>
                <a:gd name="T5" fmla="*/ 9 h 26"/>
                <a:gd name="T6" fmla="*/ 22 w 22"/>
                <a:gd name="T7" fmla="*/ 17 h 26"/>
                <a:gd name="T8" fmla="*/ 0 w 22"/>
                <a:gd name="T9" fmla="*/ 26 h 26"/>
                <a:gd name="T10" fmla="*/ 0 w 22"/>
                <a:gd name="T11" fmla="*/ 13 h 26"/>
              </a:gdLst>
              <a:ahLst/>
              <a:cxnLst>
                <a:cxn ang="0">
                  <a:pos x="T0" y="T1"/>
                </a:cxn>
                <a:cxn ang="0">
                  <a:pos x="T2" y="T3"/>
                </a:cxn>
                <a:cxn ang="0">
                  <a:pos x="T4" y="T5"/>
                </a:cxn>
                <a:cxn ang="0">
                  <a:pos x="T6" y="T7"/>
                </a:cxn>
                <a:cxn ang="0">
                  <a:pos x="T8" y="T9"/>
                </a:cxn>
                <a:cxn ang="0">
                  <a:pos x="T10" y="T11"/>
                </a:cxn>
              </a:cxnLst>
              <a:rect l="0" t="0" r="r" b="b"/>
              <a:pathLst>
                <a:path w="22" h="26">
                  <a:moveTo>
                    <a:pt x="0" y="13"/>
                  </a:moveTo>
                  <a:lnTo>
                    <a:pt x="0" y="0"/>
                  </a:lnTo>
                  <a:lnTo>
                    <a:pt x="22" y="9"/>
                  </a:lnTo>
                  <a:lnTo>
                    <a:pt x="22" y="17"/>
                  </a:lnTo>
                  <a:lnTo>
                    <a:pt x="0" y="26"/>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3" name="Freeform 60"/>
            <p:cNvSpPr/>
            <p:nvPr/>
          </p:nvSpPr>
          <p:spPr bwMode="auto">
            <a:xfrm>
              <a:off x="5424" y="3343"/>
              <a:ext cx="12" cy="8"/>
            </a:xfrm>
            <a:custGeom>
              <a:avLst/>
              <a:gdLst>
                <a:gd name="T0" fmla="*/ 12 w 12"/>
                <a:gd name="T1" fmla="*/ 4 h 8"/>
                <a:gd name="T2" fmla="*/ 0 w 12"/>
                <a:gd name="T3" fmla="*/ 8 h 8"/>
                <a:gd name="T4" fmla="*/ 0 w 12"/>
                <a:gd name="T5" fmla="*/ 0 h 8"/>
                <a:gd name="T6" fmla="*/ 12 w 12"/>
                <a:gd name="T7" fmla="*/ 4 h 8"/>
              </a:gdLst>
              <a:ahLst/>
              <a:cxnLst>
                <a:cxn ang="0">
                  <a:pos x="T0" y="T1"/>
                </a:cxn>
                <a:cxn ang="0">
                  <a:pos x="T2" y="T3"/>
                </a:cxn>
                <a:cxn ang="0">
                  <a:pos x="T4" y="T5"/>
                </a:cxn>
                <a:cxn ang="0">
                  <a:pos x="T6" y="T7"/>
                </a:cxn>
              </a:cxnLst>
              <a:rect l="0" t="0" r="r" b="b"/>
              <a:pathLst>
                <a:path w="12" h="8">
                  <a:moveTo>
                    <a:pt x="12" y="4"/>
                  </a:moveTo>
                  <a:lnTo>
                    <a:pt x="0" y="8"/>
                  </a:lnTo>
                  <a:lnTo>
                    <a:pt x="0" y="0"/>
                  </a:lnTo>
                  <a:lnTo>
                    <a:pt x="12" y="4"/>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4" name="Freeform 61"/>
            <p:cNvSpPr/>
            <p:nvPr/>
          </p:nvSpPr>
          <p:spPr bwMode="auto">
            <a:xfrm>
              <a:off x="5278" y="3334"/>
              <a:ext cx="26" cy="26"/>
            </a:xfrm>
            <a:custGeom>
              <a:avLst/>
              <a:gdLst>
                <a:gd name="T0" fmla="*/ 13 w 29"/>
                <a:gd name="T1" fmla="*/ 0 h 29"/>
                <a:gd name="T2" fmla="*/ 13 w 29"/>
                <a:gd name="T3" fmla="*/ 0 h 29"/>
                <a:gd name="T4" fmla="*/ 23 w 29"/>
                <a:gd name="T5" fmla="*/ 0 h 29"/>
                <a:gd name="T6" fmla="*/ 29 w 29"/>
                <a:gd name="T7" fmla="*/ 0 h 29"/>
                <a:gd name="T8" fmla="*/ 29 w 29"/>
                <a:gd name="T9" fmla="*/ 14 h 29"/>
                <a:gd name="T10" fmla="*/ 29 w 29"/>
                <a:gd name="T11" fmla="*/ 29 h 29"/>
                <a:gd name="T12" fmla="*/ 23 w 29"/>
                <a:gd name="T13" fmla="*/ 29 h 29"/>
                <a:gd name="T14" fmla="*/ 13 w 29"/>
                <a:gd name="T15" fmla="*/ 29 h 29"/>
                <a:gd name="T16" fmla="*/ 13 w 29"/>
                <a:gd name="T17" fmla="*/ 29 h 29"/>
                <a:gd name="T18" fmla="*/ 0 w 29"/>
                <a:gd name="T19" fmla="*/ 14 h 29"/>
                <a:gd name="T20" fmla="*/ 13 w 29"/>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9">
                  <a:moveTo>
                    <a:pt x="13" y="0"/>
                  </a:moveTo>
                  <a:cubicBezTo>
                    <a:pt x="13" y="0"/>
                    <a:pt x="13" y="0"/>
                    <a:pt x="13" y="0"/>
                  </a:cubicBezTo>
                  <a:cubicBezTo>
                    <a:pt x="23" y="0"/>
                    <a:pt x="23" y="0"/>
                    <a:pt x="23" y="0"/>
                  </a:cubicBezTo>
                  <a:cubicBezTo>
                    <a:pt x="29" y="0"/>
                    <a:pt x="29" y="0"/>
                    <a:pt x="29" y="0"/>
                  </a:cubicBezTo>
                  <a:cubicBezTo>
                    <a:pt x="29" y="14"/>
                    <a:pt x="29" y="14"/>
                    <a:pt x="29" y="14"/>
                  </a:cubicBezTo>
                  <a:cubicBezTo>
                    <a:pt x="29" y="29"/>
                    <a:pt x="29" y="29"/>
                    <a:pt x="29" y="29"/>
                  </a:cubicBezTo>
                  <a:cubicBezTo>
                    <a:pt x="23" y="29"/>
                    <a:pt x="23" y="29"/>
                    <a:pt x="23" y="29"/>
                  </a:cubicBezTo>
                  <a:cubicBezTo>
                    <a:pt x="13" y="29"/>
                    <a:pt x="13" y="29"/>
                    <a:pt x="13" y="29"/>
                  </a:cubicBezTo>
                  <a:cubicBezTo>
                    <a:pt x="13" y="29"/>
                    <a:pt x="13" y="29"/>
                    <a:pt x="13" y="29"/>
                  </a:cubicBezTo>
                  <a:cubicBezTo>
                    <a:pt x="6" y="29"/>
                    <a:pt x="0" y="22"/>
                    <a:pt x="0" y="14"/>
                  </a:cubicBezTo>
                  <a:cubicBezTo>
                    <a:pt x="0" y="7"/>
                    <a:pt x="6" y="0"/>
                    <a:pt x="13" y="0"/>
                  </a:cubicBezTo>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5" name="Freeform 62"/>
            <p:cNvSpPr/>
            <p:nvPr/>
          </p:nvSpPr>
          <p:spPr bwMode="auto">
            <a:xfrm>
              <a:off x="5301" y="3347"/>
              <a:ext cx="101" cy="13"/>
            </a:xfrm>
            <a:custGeom>
              <a:avLst/>
              <a:gdLst>
                <a:gd name="T0" fmla="*/ 101 w 101"/>
                <a:gd name="T1" fmla="*/ 0 h 13"/>
                <a:gd name="T2" fmla="*/ 3 w 101"/>
                <a:gd name="T3" fmla="*/ 0 h 13"/>
                <a:gd name="T4" fmla="*/ 3 w 101"/>
                <a:gd name="T5" fmla="*/ 13 h 13"/>
                <a:gd name="T6" fmla="*/ 0 w 101"/>
                <a:gd name="T7" fmla="*/ 13 h 13"/>
                <a:gd name="T8" fmla="*/ 0 w 101"/>
                <a:gd name="T9" fmla="*/ 13 h 13"/>
                <a:gd name="T10" fmla="*/ 50 w 101"/>
                <a:gd name="T11" fmla="*/ 13 h 13"/>
                <a:gd name="T12" fmla="*/ 101 w 101"/>
                <a:gd name="T13" fmla="*/ 13 h 13"/>
                <a:gd name="T14" fmla="*/ 101 w 101"/>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
                  <a:moveTo>
                    <a:pt x="101" y="0"/>
                  </a:moveTo>
                  <a:lnTo>
                    <a:pt x="3" y="0"/>
                  </a:lnTo>
                  <a:lnTo>
                    <a:pt x="3" y="13"/>
                  </a:lnTo>
                  <a:lnTo>
                    <a:pt x="0" y="13"/>
                  </a:lnTo>
                  <a:lnTo>
                    <a:pt x="0" y="13"/>
                  </a:lnTo>
                  <a:lnTo>
                    <a:pt x="50" y="13"/>
                  </a:lnTo>
                  <a:lnTo>
                    <a:pt x="101" y="13"/>
                  </a:lnTo>
                  <a:lnTo>
                    <a:pt x="101" y="0"/>
                  </a:lnTo>
                  <a:close/>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6" name="Freeform 63"/>
            <p:cNvSpPr/>
            <p:nvPr/>
          </p:nvSpPr>
          <p:spPr bwMode="auto">
            <a:xfrm>
              <a:off x="5301" y="3347"/>
              <a:ext cx="101" cy="13"/>
            </a:xfrm>
            <a:custGeom>
              <a:avLst/>
              <a:gdLst>
                <a:gd name="T0" fmla="*/ 101 w 101"/>
                <a:gd name="T1" fmla="*/ 0 h 13"/>
                <a:gd name="T2" fmla="*/ 3 w 101"/>
                <a:gd name="T3" fmla="*/ 0 h 13"/>
                <a:gd name="T4" fmla="*/ 3 w 101"/>
                <a:gd name="T5" fmla="*/ 13 h 13"/>
                <a:gd name="T6" fmla="*/ 0 w 101"/>
                <a:gd name="T7" fmla="*/ 13 h 13"/>
                <a:gd name="T8" fmla="*/ 0 w 101"/>
                <a:gd name="T9" fmla="*/ 13 h 13"/>
                <a:gd name="T10" fmla="*/ 50 w 101"/>
                <a:gd name="T11" fmla="*/ 13 h 13"/>
                <a:gd name="T12" fmla="*/ 101 w 101"/>
                <a:gd name="T13" fmla="*/ 13 h 13"/>
                <a:gd name="T14" fmla="*/ 101 w 101"/>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
                  <a:moveTo>
                    <a:pt x="101" y="0"/>
                  </a:moveTo>
                  <a:lnTo>
                    <a:pt x="3" y="0"/>
                  </a:lnTo>
                  <a:lnTo>
                    <a:pt x="3" y="13"/>
                  </a:lnTo>
                  <a:lnTo>
                    <a:pt x="0" y="13"/>
                  </a:lnTo>
                  <a:lnTo>
                    <a:pt x="0" y="13"/>
                  </a:lnTo>
                  <a:lnTo>
                    <a:pt x="50" y="13"/>
                  </a:lnTo>
                  <a:lnTo>
                    <a:pt x="101" y="13"/>
                  </a:lnTo>
                  <a:lnTo>
                    <a:pt x="1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7" name="Freeform 64"/>
            <p:cNvSpPr/>
            <p:nvPr/>
          </p:nvSpPr>
          <p:spPr bwMode="auto">
            <a:xfrm>
              <a:off x="5402" y="3347"/>
              <a:ext cx="0" cy="13"/>
            </a:xfrm>
            <a:custGeom>
              <a:avLst/>
              <a:gdLst>
                <a:gd name="T0" fmla="*/ 0 h 13"/>
                <a:gd name="T1" fmla="*/ 0 h 13"/>
                <a:gd name="T2" fmla="*/ 13 h 13"/>
                <a:gd name="T3" fmla="*/ 0 h 13"/>
              </a:gdLst>
              <a:ahLst/>
              <a:cxnLst>
                <a:cxn ang="0">
                  <a:pos x="0" y="T0"/>
                </a:cxn>
                <a:cxn ang="0">
                  <a:pos x="0" y="T1"/>
                </a:cxn>
                <a:cxn ang="0">
                  <a:pos x="0" y="T2"/>
                </a:cxn>
                <a:cxn ang="0">
                  <a:pos x="0" y="T3"/>
                </a:cxn>
              </a:cxnLst>
              <a:rect l="0" t="0" r="r" b="b"/>
              <a:pathLst>
                <a:path h="13">
                  <a:moveTo>
                    <a:pt x="0" y="0"/>
                  </a:moveTo>
                  <a:lnTo>
                    <a:pt x="0" y="0"/>
                  </a:lnTo>
                  <a:lnTo>
                    <a:pt x="0" y="13"/>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8" name="Freeform 65"/>
            <p:cNvSpPr/>
            <p:nvPr/>
          </p:nvSpPr>
          <p:spPr bwMode="auto">
            <a:xfrm>
              <a:off x="5402" y="3347"/>
              <a:ext cx="0" cy="13"/>
            </a:xfrm>
            <a:custGeom>
              <a:avLst/>
              <a:gdLst>
                <a:gd name="T0" fmla="*/ 0 h 13"/>
                <a:gd name="T1" fmla="*/ 0 h 13"/>
                <a:gd name="T2" fmla="*/ 13 h 13"/>
                <a:gd name="T3" fmla="*/ 0 h 13"/>
              </a:gdLst>
              <a:ahLst/>
              <a:cxnLst>
                <a:cxn ang="0">
                  <a:pos x="0" y="T0"/>
                </a:cxn>
                <a:cxn ang="0">
                  <a:pos x="0" y="T1"/>
                </a:cxn>
                <a:cxn ang="0">
                  <a:pos x="0" y="T2"/>
                </a:cxn>
                <a:cxn ang="0">
                  <a:pos x="0" y="T3"/>
                </a:cxn>
              </a:cxnLst>
              <a:rect l="0" t="0" r="r" b="b"/>
              <a:pathLst>
                <a:path h="13">
                  <a:moveTo>
                    <a:pt x="0" y="0"/>
                  </a:moveTo>
                  <a:lnTo>
                    <a:pt x="0" y="0"/>
                  </a:lnTo>
                  <a:lnTo>
                    <a:pt x="0" y="1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9" name="Freeform 66"/>
            <p:cNvSpPr/>
            <p:nvPr/>
          </p:nvSpPr>
          <p:spPr bwMode="auto">
            <a:xfrm>
              <a:off x="5278" y="3347"/>
              <a:ext cx="26" cy="13"/>
            </a:xfrm>
            <a:custGeom>
              <a:avLst/>
              <a:gdLst>
                <a:gd name="T0" fmla="*/ 29 w 29"/>
                <a:gd name="T1" fmla="*/ 0 h 15"/>
                <a:gd name="T2" fmla="*/ 0 w 29"/>
                <a:gd name="T3" fmla="*/ 0 h 15"/>
                <a:gd name="T4" fmla="*/ 0 w 29"/>
                <a:gd name="T5" fmla="*/ 0 h 15"/>
                <a:gd name="T6" fmla="*/ 13 w 29"/>
                <a:gd name="T7" fmla="*/ 15 h 15"/>
                <a:gd name="T8" fmla="*/ 13 w 29"/>
                <a:gd name="T9" fmla="*/ 15 h 15"/>
                <a:gd name="T10" fmla="*/ 23 w 29"/>
                <a:gd name="T11" fmla="*/ 15 h 15"/>
                <a:gd name="T12" fmla="*/ 25 w 29"/>
                <a:gd name="T13" fmla="*/ 15 h 15"/>
                <a:gd name="T14" fmla="*/ 29 w 29"/>
                <a:gd name="T15" fmla="*/ 15 h 15"/>
                <a:gd name="T16" fmla="*/ 29 w 29"/>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5">
                  <a:moveTo>
                    <a:pt x="29" y="0"/>
                  </a:moveTo>
                  <a:cubicBezTo>
                    <a:pt x="0" y="0"/>
                    <a:pt x="0" y="0"/>
                    <a:pt x="0" y="0"/>
                  </a:cubicBezTo>
                  <a:cubicBezTo>
                    <a:pt x="0" y="0"/>
                    <a:pt x="0" y="0"/>
                    <a:pt x="0" y="0"/>
                  </a:cubicBezTo>
                  <a:cubicBezTo>
                    <a:pt x="0" y="8"/>
                    <a:pt x="6" y="15"/>
                    <a:pt x="13" y="15"/>
                  </a:cubicBezTo>
                  <a:cubicBezTo>
                    <a:pt x="13" y="15"/>
                    <a:pt x="13" y="15"/>
                    <a:pt x="13" y="15"/>
                  </a:cubicBezTo>
                  <a:cubicBezTo>
                    <a:pt x="23" y="15"/>
                    <a:pt x="23" y="15"/>
                    <a:pt x="23" y="15"/>
                  </a:cubicBezTo>
                  <a:cubicBezTo>
                    <a:pt x="25" y="15"/>
                    <a:pt x="25" y="15"/>
                    <a:pt x="25" y="15"/>
                  </a:cubicBezTo>
                  <a:cubicBezTo>
                    <a:pt x="29" y="15"/>
                    <a:pt x="29" y="15"/>
                    <a:pt x="29" y="15"/>
                  </a:cubicBezTo>
                  <a:cubicBezTo>
                    <a:pt x="29" y="0"/>
                    <a:pt x="29" y="0"/>
                    <a:pt x="29" y="0"/>
                  </a:cubicBezTo>
                </a:path>
              </a:pathLst>
            </a:custGeom>
            <a:solidFill>
              <a:srgbClr val="D0532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0" name="Freeform 67"/>
            <p:cNvSpPr/>
            <p:nvPr/>
          </p:nvSpPr>
          <p:spPr bwMode="auto">
            <a:xfrm>
              <a:off x="6360" y="3118"/>
              <a:ext cx="7" cy="218"/>
            </a:xfrm>
            <a:custGeom>
              <a:avLst/>
              <a:gdLst>
                <a:gd name="T0" fmla="*/ 4 w 8"/>
                <a:gd name="T1" fmla="*/ 0 h 245"/>
                <a:gd name="T2" fmla="*/ 0 w 8"/>
                <a:gd name="T3" fmla="*/ 5 h 245"/>
                <a:gd name="T4" fmla="*/ 0 w 8"/>
                <a:gd name="T5" fmla="*/ 241 h 245"/>
                <a:gd name="T6" fmla="*/ 4 w 8"/>
                <a:gd name="T7" fmla="*/ 245 h 245"/>
                <a:gd name="T8" fmla="*/ 8 w 8"/>
                <a:gd name="T9" fmla="*/ 241 h 245"/>
                <a:gd name="T10" fmla="*/ 8 w 8"/>
                <a:gd name="T11" fmla="*/ 5 h 245"/>
                <a:gd name="T12" fmla="*/ 4 w 8"/>
                <a:gd name="T13" fmla="*/ 0 h 245"/>
              </a:gdLst>
              <a:ahLst/>
              <a:cxnLst>
                <a:cxn ang="0">
                  <a:pos x="T0" y="T1"/>
                </a:cxn>
                <a:cxn ang="0">
                  <a:pos x="T2" y="T3"/>
                </a:cxn>
                <a:cxn ang="0">
                  <a:pos x="T4" y="T5"/>
                </a:cxn>
                <a:cxn ang="0">
                  <a:pos x="T6" y="T7"/>
                </a:cxn>
                <a:cxn ang="0">
                  <a:pos x="T8" y="T9"/>
                </a:cxn>
                <a:cxn ang="0">
                  <a:pos x="T10" y="T11"/>
                </a:cxn>
                <a:cxn ang="0">
                  <a:pos x="T12" y="T13"/>
                </a:cxn>
              </a:cxnLst>
              <a:rect l="0" t="0" r="r" b="b"/>
              <a:pathLst>
                <a:path w="8" h="245">
                  <a:moveTo>
                    <a:pt x="4" y="0"/>
                  </a:moveTo>
                  <a:cubicBezTo>
                    <a:pt x="2" y="0"/>
                    <a:pt x="0" y="2"/>
                    <a:pt x="0" y="5"/>
                  </a:cubicBezTo>
                  <a:cubicBezTo>
                    <a:pt x="0" y="241"/>
                    <a:pt x="0" y="241"/>
                    <a:pt x="0" y="241"/>
                  </a:cubicBezTo>
                  <a:cubicBezTo>
                    <a:pt x="0" y="243"/>
                    <a:pt x="2" y="245"/>
                    <a:pt x="4" y="245"/>
                  </a:cubicBezTo>
                  <a:cubicBezTo>
                    <a:pt x="6" y="245"/>
                    <a:pt x="8" y="243"/>
                    <a:pt x="8" y="241"/>
                  </a:cubicBezTo>
                  <a:cubicBezTo>
                    <a:pt x="8" y="5"/>
                    <a:pt x="8" y="5"/>
                    <a:pt x="8" y="5"/>
                  </a:cubicBezTo>
                  <a:cubicBezTo>
                    <a:pt x="8" y="2"/>
                    <a:pt x="6" y="0"/>
                    <a:pt x="4" y="0"/>
                  </a:cubicBezTo>
                </a:path>
              </a:pathLst>
            </a:cu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1" name="Oval 68"/>
            <p:cNvSpPr>
              <a:spLocks noChangeArrowheads="1"/>
            </p:cNvSpPr>
            <p:nvPr/>
          </p:nvSpPr>
          <p:spPr bwMode="auto">
            <a:xfrm>
              <a:off x="6313" y="3151"/>
              <a:ext cx="49" cy="22"/>
            </a:xfrm>
            <a:prstGeom prst="ellipse">
              <a:avLst/>
            </a:pr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2" name="Oval 69"/>
            <p:cNvSpPr>
              <a:spLocks noChangeArrowheads="1"/>
            </p:cNvSpPr>
            <p:nvPr/>
          </p:nvSpPr>
          <p:spPr bwMode="auto">
            <a:xfrm>
              <a:off x="6365" y="3151"/>
              <a:ext cx="48" cy="22"/>
            </a:xfrm>
            <a:prstGeom prst="ellipse">
              <a:avLst/>
            </a:pr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3" name="Oval 70"/>
            <p:cNvSpPr>
              <a:spLocks noChangeArrowheads="1"/>
            </p:cNvSpPr>
            <p:nvPr/>
          </p:nvSpPr>
          <p:spPr bwMode="auto">
            <a:xfrm>
              <a:off x="6313" y="3190"/>
              <a:ext cx="49" cy="22"/>
            </a:xfrm>
            <a:prstGeom prst="ellipse">
              <a:avLst/>
            </a:pr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4" name="Oval 71"/>
            <p:cNvSpPr>
              <a:spLocks noChangeArrowheads="1"/>
            </p:cNvSpPr>
            <p:nvPr/>
          </p:nvSpPr>
          <p:spPr bwMode="auto">
            <a:xfrm>
              <a:off x="6365" y="3190"/>
              <a:ext cx="48" cy="22"/>
            </a:xfrm>
            <a:prstGeom prst="ellipse">
              <a:avLst/>
            </a:prstGeom>
            <a:solidFill>
              <a:srgbClr val="3C53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5" name="Freeform 72"/>
            <p:cNvSpPr/>
            <p:nvPr/>
          </p:nvSpPr>
          <p:spPr bwMode="auto">
            <a:xfrm>
              <a:off x="6301" y="3021"/>
              <a:ext cx="125" cy="120"/>
            </a:xfrm>
            <a:custGeom>
              <a:avLst/>
              <a:gdLst>
                <a:gd name="T0" fmla="*/ 140 w 140"/>
                <a:gd name="T1" fmla="*/ 67 h 135"/>
                <a:gd name="T2" fmla="*/ 120 w 140"/>
                <a:gd name="T3" fmla="*/ 38 h 135"/>
                <a:gd name="T4" fmla="*/ 105 w 140"/>
                <a:gd name="T5" fmla="*/ 7 h 135"/>
                <a:gd name="T6" fmla="*/ 70 w 140"/>
                <a:gd name="T7" fmla="*/ 9 h 135"/>
                <a:gd name="T8" fmla="*/ 35 w 140"/>
                <a:gd name="T9" fmla="*/ 7 h 135"/>
                <a:gd name="T10" fmla="*/ 20 w 140"/>
                <a:gd name="T11" fmla="*/ 38 h 135"/>
                <a:gd name="T12" fmla="*/ 0 w 140"/>
                <a:gd name="T13" fmla="*/ 67 h 135"/>
                <a:gd name="T14" fmla="*/ 20 w 140"/>
                <a:gd name="T15" fmla="*/ 96 h 135"/>
                <a:gd name="T16" fmla="*/ 35 w 140"/>
                <a:gd name="T17" fmla="*/ 128 h 135"/>
                <a:gd name="T18" fmla="*/ 70 w 140"/>
                <a:gd name="T19" fmla="*/ 125 h 135"/>
                <a:gd name="T20" fmla="*/ 105 w 140"/>
                <a:gd name="T21" fmla="*/ 128 h 135"/>
                <a:gd name="T22" fmla="*/ 120 w 140"/>
                <a:gd name="T23" fmla="*/ 96 h 135"/>
                <a:gd name="T24" fmla="*/ 140 w 140"/>
                <a:gd name="T25" fmla="*/ 6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135">
                  <a:moveTo>
                    <a:pt x="140" y="67"/>
                  </a:moveTo>
                  <a:cubicBezTo>
                    <a:pt x="140" y="54"/>
                    <a:pt x="132" y="43"/>
                    <a:pt x="120" y="38"/>
                  </a:cubicBezTo>
                  <a:cubicBezTo>
                    <a:pt x="122" y="26"/>
                    <a:pt x="116" y="13"/>
                    <a:pt x="105" y="7"/>
                  </a:cubicBezTo>
                  <a:cubicBezTo>
                    <a:pt x="94" y="0"/>
                    <a:pt x="80" y="1"/>
                    <a:pt x="70" y="9"/>
                  </a:cubicBezTo>
                  <a:cubicBezTo>
                    <a:pt x="60" y="1"/>
                    <a:pt x="46" y="0"/>
                    <a:pt x="35" y="7"/>
                  </a:cubicBezTo>
                  <a:cubicBezTo>
                    <a:pt x="23" y="13"/>
                    <a:pt x="18" y="26"/>
                    <a:pt x="20" y="38"/>
                  </a:cubicBezTo>
                  <a:cubicBezTo>
                    <a:pt x="8" y="43"/>
                    <a:pt x="0" y="54"/>
                    <a:pt x="0" y="67"/>
                  </a:cubicBezTo>
                  <a:cubicBezTo>
                    <a:pt x="0" y="80"/>
                    <a:pt x="8" y="92"/>
                    <a:pt x="20" y="96"/>
                  </a:cubicBezTo>
                  <a:cubicBezTo>
                    <a:pt x="18" y="109"/>
                    <a:pt x="23" y="121"/>
                    <a:pt x="35" y="128"/>
                  </a:cubicBezTo>
                  <a:cubicBezTo>
                    <a:pt x="46" y="135"/>
                    <a:pt x="60" y="133"/>
                    <a:pt x="70" y="125"/>
                  </a:cubicBezTo>
                  <a:cubicBezTo>
                    <a:pt x="80" y="133"/>
                    <a:pt x="94" y="135"/>
                    <a:pt x="105" y="128"/>
                  </a:cubicBezTo>
                  <a:cubicBezTo>
                    <a:pt x="116" y="121"/>
                    <a:pt x="122" y="109"/>
                    <a:pt x="120" y="96"/>
                  </a:cubicBezTo>
                  <a:cubicBezTo>
                    <a:pt x="132" y="92"/>
                    <a:pt x="140" y="80"/>
                    <a:pt x="140" y="67"/>
                  </a:cubicBez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6" name="Oval 73"/>
            <p:cNvSpPr>
              <a:spLocks noChangeArrowheads="1"/>
            </p:cNvSpPr>
            <p:nvPr/>
          </p:nvSpPr>
          <p:spPr bwMode="auto">
            <a:xfrm>
              <a:off x="6336" y="3053"/>
              <a:ext cx="55" cy="55"/>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7" name="Freeform 74"/>
            <p:cNvSpPr/>
            <p:nvPr/>
          </p:nvSpPr>
          <p:spPr bwMode="auto">
            <a:xfrm>
              <a:off x="6288" y="3241"/>
              <a:ext cx="151" cy="120"/>
            </a:xfrm>
            <a:custGeom>
              <a:avLst/>
              <a:gdLst>
                <a:gd name="T0" fmla="*/ 151 w 151"/>
                <a:gd name="T1" fmla="*/ 0 h 120"/>
                <a:gd name="T2" fmla="*/ 0 w 151"/>
                <a:gd name="T3" fmla="*/ 0 h 120"/>
                <a:gd name="T4" fmla="*/ 14 w 151"/>
                <a:gd name="T5" fmla="*/ 120 h 120"/>
                <a:gd name="T6" fmla="*/ 137 w 151"/>
                <a:gd name="T7" fmla="*/ 120 h 120"/>
                <a:gd name="T8" fmla="*/ 151 w 151"/>
                <a:gd name="T9" fmla="*/ 0 h 120"/>
              </a:gdLst>
              <a:ahLst/>
              <a:cxnLst>
                <a:cxn ang="0">
                  <a:pos x="T0" y="T1"/>
                </a:cxn>
                <a:cxn ang="0">
                  <a:pos x="T2" y="T3"/>
                </a:cxn>
                <a:cxn ang="0">
                  <a:pos x="T4" y="T5"/>
                </a:cxn>
                <a:cxn ang="0">
                  <a:pos x="T6" y="T7"/>
                </a:cxn>
                <a:cxn ang="0">
                  <a:pos x="T8" y="T9"/>
                </a:cxn>
              </a:cxnLst>
              <a:rect l="0" t="0" r="r" b="b"/>
              <a:pathLst>
                <a:path w="151" h="120">
                  <a:moveTo>
                    <a:pt x="151" y="0"/>
                  </a:moveTo>
                  <a:lnTo>
                    <a:pt x="0" y="0"/>
                  </a:lnTo>
                  <a:lnTo>
                    <a:pt x="14" y="120"/>
                  </a:lnTo>
                  <a:lnTo>
                    <a:pt x="137" y="120"/>
                  </a:lnTo>
                  <a:lnTo>
                    <a:pt x="151" y="0"/>
                  </a:lnTo>
                  <a:close/>
                </a:path>
              </a:pathLst>
            </a:cu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8" name="Freeform 75"/>
            <p:cNvSpPr/>
            <p:nvPr/>
          </p:nvSpPr>
          <p:spPr bwMode="auto">
            <a:xfrm>
              <a:off x="6288" y="3241"/>
              <a:ext cx="151" cy="120"/>
            </a:xfrm>
            <a:custGeom>
              <a:avLst/>
              <a:gdLst>
                <a:gd name="T0" fmla="*/ 151 w 151"/>
                <a:gd name="T1" fmla="*/ 0 h 120"/>
                <a:gd name="T2" fmla="*/ 0 w 151"/>
                <a:gd name="T3" fmla="*/ 0 h 120"/>
                <a:gd name="T4" fmla="*/ 14 w 151"/>
                <a:gd name="T5" fmla="*/ 120 h 120"/>
                <a:gd name="T6" fmla="*/ 137 w 151"/>
                <a:gd name="T7" fmla="*/ 120 h 120"/>
                <a:gd name="T8" fmla="*/ 151 w 151"/>
                <a:gd name="T9" fmla="*/ 0 h 120"/>
              </a:gdLst>
              <a:ahLst/>
              <a:cxnLst>
                <a:cxn ang="0">
                  <a:pos x="T0" y="T1"/>
                </a:cxn>
                <a:cxn ang="0">
                  <a:pos x="T2" y="T3"/>
                </a:cxn>
                <a:cxn ang="0">
                  <a:pos x="T4" y="T5"/>
                </a:cxn>
                <a:cxn ang="0">
                  <a:pos x="T6" y="T7"/>
                </a:cxn>
                <a:cxn ang="0">
                  <a:pos x="T8" y="T9"/>
                </a:cxn>
              </a:cxnLst>
              <a:rect l="0" t="0" r="r" b="b"/>
              <a:pathLst>
                <a:path w="151" h="120">
                  <a:moveTo>
                    <a:pt x="151" y="0"/>
                  </a:moveTo>
                  <a:lnTo>
                    <a:pt x="0" y="0"/>
                  </a:lnTo>
                  <a:lnTo>
                    <a:pt x="14" y="120"/>
                  </a:lnTo>
                  <a:lnTo>
                    <a:pt x="137" y="120"/>
                  </a:lnTo>
                  <a:lnTo>
                    <a:pt x="1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9" name="Freeform 76"/>
            <p:cNvSpPr/>
            <p:nvPr/>
          </p:nvSpPr>
          <p:spPr bwMode="auto">
            <a:xfrm>
              <a:off x="6290" y="3259"/>
              <a:ext cx="147" cy="15"/>
            </a:xfrm>
            <a:custGeom>
              <a:avLst/>
              <a:gdLst>
                <a:gd name="T0" fmla="*/ 145 w 147"/>
                <a:gd name="T1" fmla="*/ 15 h 15"/>
                <a:gd name="T2" fmla="*/ 147 w 147"/>
                <a:gd name="T3" fmla="*/ 0 h 15"/>
                <a:gd name="T4" fmla="*/ 0 w 147"/>
                <a:gd name="T5" fmla="*/ 0 h 15"/>
                <a:gd name="T6" fmla="*/ 2 w 147"/>
                <a:gd name="T7" fmla="*/ 15 h 15"/>
                <a:gd name="T8" fmla="*/ 145 w 147"/>
                <a:gd name="T9" fmla="*/ 15 h 15"/>
              </a:gdLst>
              <a:ahLst/>
              <a:cxnLst>
                <a:cxn ang="0">
                  <a:pos x="T0" y="T1"/>
                </a:cxn>
                <a:cxn ang="0">
                  <a:pos x="T2" y="T3"/>
                </a:cxn>
                <a:cxn ang="0">
                  <a:pos x="T4" y="T5"/>
                </a:cxn>
                <a:cxn ang="0">
                  <a:pos x="T6" y="T7"/>
                </a:cxn>
                <a:cxn ang="0">
                  <a:pos x="T8" y="T9"/>
                </a:cxn>
              </a:cxnLst>
              <a:rect l="0" t="0" r="r" b="b"/>
              <a:pathLst>
                <a:path w="147" h="15">
                  <a:moveTo>
                    <a:pt x="145" y="15"/>
                  </a:moveTo>
                  <a:lnTo>
                    <a:pt x="147" y="0"/>
                  </a:lnTo>
                  <a:lnTo>
                    <a:pt x="0" y="0"/>
                  </a:lnTo>
                  <a:lnTo>
                    <a:pt x="2" y="15"/>
                  </a:lnTo>
                  <a:lnTo>
                    <a:pt x="145" y="15"/>
                  </a:lnTo>
                  <a:close/>
                </a:path>
              </a:pathLst>
            </a:cu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0" name="Freeform 77"/>
            <p:cNvSpPr/>
            <p:nvPr/>
          </p:nvSpPr>
          <p:spPr bwMode="auto">
            <a:xfrm>
              <a:off x="6290" y="3259"/>
              <a:ext cx="147" cy="15"/>
            </a:xfrm>
            <a:custGeom>
              <a:avLst/>
              <a:gdLst>
                <a:gd name="T0" fmla="*/ 145 w 147"/>
                <a:gd name="T1" fmla="*/ 15 h 15"/>
                <a:gd name="T2" fmla="*/ 147 w 147"/>
                <a:gd name="T3" fmla="*/ 0 h 15"/>
                <a:gd name="T4" fmla="*/ 0 w 147"/>
                <a:gd name="T5" fmla="*/ 0 h 15"/>
                <a:gd name="T6" fmla="*/ 2 w 147"/>
                <a:gd name="T7" fmla="*/ 15 h 15"/>
                <a:gd name="T8" fmla="*/ 145 w 147"/>
                <a:gd name="T9" fmla="*/ 15 h 15"/>
              </a:gdLst>
              <a:ahLst/>
              <a:cxnLst>
                <a:cxn ang="0">
                  <a:pos x="T0" y="T1"/>
                </a:cxn>
                <a:cxn ang="0">
                  <a:pos x="T2" y="T3"/>
                </a:cxn>
                <a:cxn ang="0">
                  <a:pos x="T4" y="T5"/>
                </a:cxn>
                <a:cxn ang="0">
                  <a:pos x="T6" y="T7"/>
                </a:cxn>
                <a:cxn ang="0">
                  <a:pos x="T8" y="T9"/>
                </a:cxn>
              </a:cxnLst>
              <a:rect l="0" t="0" r="r" b="b"/>
              <a:pathLst>
                <a:path w="147" h="15">
                  <a:moveTo>
                    <a:pt x="145" y="15"/>
                  </a:moveTo>
                  <a:lnTo>
                    <a:pt x="147" y="0"/>
                  </a:lnTo>
                  <a:lnTo>
                    <a:pt x="0" y="0"/>
                  </a:lnTo>
                  <a:lnTo>
                    <a:pt x="2" y="15"/>
                  </a:lnTo>
                  <a:lnTo>
                    <a:pt x="145"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1" name="Freeform 78"/>
            <p:cNvSpPr/>
            <p:nvPr/>
          </p:nvSpPr>
          <p:spPr bwMode="auto">
            <a:xfrm>
              <a:off x="6363" y="3241"/>
              <a:ext cx="76" cy="120"/>
            </a:xfrm>
            <a:custGeom>
              <a:avLst/>
              <a:gdLst>
                <a:gd name="T0" fmla="*/ 76 w 76"/>
                <a:gd name="T1" fmla="*/ 0 h 120"/>
                <a:gd name="T2" fmla="*/ 4 w 76"/>
                <a:gd name="T3" fmla="*/ 0 h 120"/>
                <a:gd name="T4" fmla="*/ 0 w 76"/>
                <a:gd name="T5" fmla="*/ 0 h 120"/>
                <a:gd name="T6" fmla="*/ 0 w 76"/>
                <a:gd name="T7" fmla="*/ 18 h 120"/>
                <a:gd name="T8" fmla="*/ 74 w 76"/>
                <a:gd name="T9" fmla="*/ 18 h 120"/>
                <a:gd name="T10" fmla="*/ 72 w 76"/>
                <a:gd name="T11" fmla="*/ 33 h 120"/>
                <a:gd name="T12" fmla="*/ 0 w 76"/>
                <a:gd name="T13" fmla="*/ 33 h 120"/>
                <a:gd name="T14" fmla="*/ 0 w 76"/>
                <a:gd name="T15" fmla="*/ 120 h 120"/>
                <a:gd name="T16" fmla="*/ 62 w 76"/>
                <a:gd name="T17" fmla="*/ 120 h 120"/>
                <a:gd name="T18" fmla="*/ 76 w 76"/>
                <a:gd name="T1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20">
                  <a:moveTo>
                    <a:pt x="76" y="0"/>
                  </a:moveTo>
                  <a:lnTo>
                    <a:pt x="4" y="0"/>
                  </a:lnTo>
                  <a:lnTo>
                    <a:pt x="0" y="0"/>
                  </a:lnTo>
                  <a:lnTo>
                    <a:pt x="0" y="18"/>
                  </a:lnTo>
                  <a:lnTo>
                    <a:pt x="74" y="18"/>
                  </a:lnTo>
                  <a:lnTo>
                    <a:pt x="72" y="33"/>
                  </a:lnTo>
                  <a:lnTo>
                    <a:pt x="0" y="33"/>
                  </a:lnTo>
                  <a:lnTo>
                    <a:pt x="0" y="120"/>
                  </a:lnTo>
                  <a:lnTo>
                    <a:pt x="62" y="120"/>
                  </a:lnTo>
                  <a:lnTo>
                    <a:pt x="76" y="0"/>
                  </a:lnTo>
                  <a:close/>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2" name="Freeform 79"/>
            <p:cNvSpPr/>
            <p:nvPr/>
          </p:nvSpPr>
          <p:spPr bwMode="auto">
            <a:xfrm>
              <a:off x="6363" y="3241"/>
              <a:ext cx="76" cy="120"/>
            </a:xfrm>
            <a:custGeom>
              <a:avLst/>
              <a:gdLst>
                <a:gd name="T0" fmla="*/ 76 w 76"/>
                <a:gd name="T1" fmla="*/ 0 h 120"/>
                <a:gd name="T2" fmla="*/ 4 w 76"/>
                <a:gd name="T3" fmla="*/ 0 h 120"/>
                <a:gd name="T4" fmla="*/ 0 w 76"/>
                <a:gd name="T5" fmla="*/ 0 h 120"/>
                <a:gd name="T6" fmla="*/ 0 w 76"/>
                <a:gd name="T7" fmla="*/ 18 h 120"/>
                <a:gd name="T8" fmla="*/ 74 w 76"/>
                <a:gd name="T9" fmla="*/ 18 h 120"/>
                <a:gd name="T10" fmla="*/ 72 w 76"/>
                <a:gd name="T11" fmla="*/ 33 h 120"/>
                <a:gd name="T12" fmla="*/ 0 w 76"/>
                <a:gd name="T13" fmla="*/ 33 h 120"/>
                <a:gd name="T14" fmla="*/ 0 w 76"/>
                <a:gd name="T15" fmla="*/ 120 h 120"/>
                <a:gd name="T16" fmla="*/ 62 w 76"/>
                <a:gd name="T17" fmla="*/ 120 h 120"/>
                <a:gd name="T18" fmla="*/ 76 w 76"/>
                <a:gd name="T1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20">
                  <a:moveTo>
                    <a:pt x="76" y="0"/>
                  </a:moveTo>
                  <a:lnTo>
                    <a:pt x="4" y="0"/>
                  </a:lnTo>
                  <a:lnTo>
                    <a:pt x="0" y="0"/>
                  </a:lnTo>
                  <a:lnTo>
                    <a:pt x="0" y="18"/>
                  </a:lnTo>
                  <a:lnTo>
                    <a:pt x="74" y="18"/>
                  </a:lnTo>
                  <a:lnTo>
                    <a:pt x="72" y="33"/>
                  </a:lnTo>
                  <a:lnTo>
                    <a:pt x="0" y="33"/>
                  </a:lnTo>
                  <a:lnTo>
                    <a:pt x="0" y="120"/>
                  </a:lnTo>
                  <a:lnTo>
                    <a:pt x="62" y="12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3" name="Freeform 80"/>
            <p:cNvSpPr/>
            <p:nvPr/>
          </p:nvSpPr>
          <p:spPr bwMode="auto">
            <a:xfrm>
              <a:off x="6363" y="3259"/>
              <a:ext cx="74" cy="15"/>
            </a:xfrm>
            <a:custGeom>
              <a:avLst/>
              <a:gdLst>
                <a:gd name="T0" fmla="*/ 74 w 74"/>
                <a:gd name="T1" fmla="*/ 0 h 15"/>
                <a:gd name="T2" fmla="*/ 0 w 74"/>
                <a:gd name="T3" fmla="*/ 0 h 15"/>
                <a:gd name="T4" fmla="*/ 0 w 74"/>
                <a:gd name="T5" fmla="*/ 15 h 15"/>
                <a:gd name="T6" fmla="*/ 72 w 74"/>
                <a:gd name="T7" fmla="*/ 15 h 15"/>
                <a:gd name="T8" fmla="*/ 74 w 74"/>
                <a:gd name="T9" fmla="*/ 0 h 15"/>
              </a:gdLst>
              <a:ahLst/>
              <a:cxnLst>
                <a:cxn ang="0">
                  <a:pos x="T0" y="T1"/>
                </a:cxn>
                <a:cxn ang="0">
                  <a:pos x="T2" y="T3"/>
                </a:cxn>
                <a:cxn ang="0">
                  <a:pos x="T4" y="T5"/>
                </a:cxn>
                <a:cxn ang="0">
                  <a:pos x="T6" y="T7"/>
                </a:cxn>
                <a:cxn ang="0">
                  <a:pos x="T8" y="T9"/>
                </a:cxn>
              </a:cxnLst>
              <a:rect l="0" t="0" r="r" b="b"/>
              <a:pathLst>
                <a:path w="74" h="15">
                  <a:moveTo>
                    <a:pt x="74" y="0"/>
                  </a:moveTo>
                  <a:lnTo>
                    <a:pt x="0" y="0"/>
                  </a:lnTo>
                  <a:lnTo>
                    <a:pt x="0" y="15"/>
                  </a:lnTo>
                  <a:lnTo>
                    <a:pt x="72" y="15"/>
                  </a:lnTo>
                  <a:lnTo>
                    <a:pt x="74" y="0"/>
                  </a:lnTo>
                  <a:close/>
                </a:path>
              </a:pathLst>
            </a:custGeom>
            <a:solidFill>
              <a:srgbClr val="D0532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4" name="Freeform 81"/>
            <p:cNvSpPr/>
            <p:nvPr/>
          </p:nvSpPr>
          <p:spPr bwMode="auto">
            <a:xfrm>
              <a:off x="6363" y="3259"/>
              <a:ext cx="74" cy="15"/>
            </a:xfrm>
            <a:custGeom>
              <a:avLst/>
              <a:gdLst>
                <a:gd name="T0" fmla="*/ 74 w 74"/>
                <a:gd name="T1" fmla="*/ 0 h 15"/>
                <a:gd name="T2" fmla="*/ 0 w 74"/>
                <a:gd name="T3" fmla="*/ 0 h 15"/>
                <a:gd name="T4" fmla="*/ 0 w 74"/>
                <a:gd name="T5" fmla="*/ 15 h 15"/>
                <a:gd name="T6" fmla="*/ 72 w 74"/>
                <a:gd name="T7" fmla="*/ 15 h 15"/>
                <a:gd name="T8" fmla="*/ 74 w 74"/>
                <a:gd name="T9" fmla="*/ 0 h 15"/>
              </a:gdLst>
              <a:ahLst/>
              <a:cxnLst>
                <a:cxn ang="0">
                  <a:pos x="T0" y="T1"/>
                </a:cxn>
                <a:cxn ang="0">
                  <a:pos x="T2" y="T3"/>
                </a:cxn>
                <a:cxn ang="0">
                  <a:pos x="T4" y="T5"/>
                </a:cxn>
                <a:cxn ang="0">
                  <a:pos x="T6" y="T7"/>
                </a:cxn>
                <a:cxn ang="0">
                  <a:pos x="T8" y="T9"/>
                </a:cxn>
              </a:cxnLst>
              <a:rect l="0" t="0" r="r" b="b"/>
              <a:pathLst>
                <a:path w="74" h="15">
                  <a:moveTo>
                    <a:pt x="74" y="0"/>
                  </a:moveTo>
                  <a:lnTo>
                    <a:pt x="0" y="0"/>
                  </a:lnTo>
                  <a:lnTo>
                    <a:pt x="0" y="15"/>
                  </a:lnTo>
                  <a:lnTo>
                    <a:pt x="72" y="15"/>
                  </a:lnTo>
                  <a:lnTo>
                    <a:pt x="7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2.1  </a:t>
            </a:r>
            <a:r>
              <a:rPr lang="zh-CN" altLang="en-US" dirty="0"/>
              <a:t>短视频工作团队的搭建</a:t>
            </a:r>
            <a:endParaRPr lang="zh-CN" altLang="en-US" dirty="0"/>
          </a:p>
        </p:txBody>
      </p:sp>
      <p:sp>
        <p:nvSpPr>
          <p:cNvPr id="3" name="矩形 2"/>
          <p:cNvSpPr/>
          <p:nvPr/>
        </p:nvSpPr>
        <p:spPr>
          <a:xfrm>
            <a:off x="478972" y="1746540"/>
            <a:ext cx="11115555" cy="397281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．高效分工：任务分解结构法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WBS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包含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个关键词：任务（</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Work</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）、分解（</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Breakdown</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Structure</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）。具体内容如下：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）任务任务是指可以产生有形结果的工作目标。例如，短视频用户运营可以直接带来用户增长、播放量增    加、评论量增加等。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）分解将目标按照“目标</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任务</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活动”的逻辑层层分解，直到无法再次细分。</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）结构结构是指按照“相互独立、完全穷尽”的原则，使短视频工作团队保持一定的结构和逻辑，让每一个  职能人员各司其职，保证每一项工作都涉及，做不到不遗漏、不重复，每项具体工作之间相互独立，且只能有一个负责人，其他人只能是参与者。 </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8774"/>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优化人员配置，提高产出效益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2.1  </a:t>
            </a:r>
            <a:r>
              <a:rPr lang="zh-CN" altLang="en-US" dirty="0"/>
              <a:t>短视频工作团队的搭建</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如果你现在要构建一个短视频工作团队，希望邀请哪些同学加入？如何给他们安排职位？为什么？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586406"/>
            <a:ext cx="4406011"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短视频定位是为了确定短视频在用户心目中与众不同的位置，给用户留下不可磨灭的独特印象，让用户能够对短视频进行区分，并对短视频有一个清晰的认知，提高短视频的市场竞争力。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归纳起来，短视频定位主要包含内容定位和用户定位两部分：内容定位即确定短视频要讲什么，用户定位即确定短视频内容给谁看。短视频定位案例如图所示。</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01935"/>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什么是短视频定位</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5283380" y="1486677"/>
            <a:ext cx="6237075" cy="4167436"/>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2.2 </a:t>
            </a:r>
            <a:r>
              <a:rPr lang="zh-CN" altLang="en-US" dirty="0"/>
              <a:t>新人做短视频，先找准短视频定位</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请选择一条你喜欢的短视频，说一说它讲了什么内容，适合哪些人群观看。</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727161"/>
            <a:ext cx="10929549" cy="42036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USP </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理论定位法：找到并突出短视频内容的独特优势</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USP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理论的核心理念是找到并突出产品的独特价值主张，这种核心理念也可以运 用于短视频定位，即找到并突出短视频内容的独特优势。其优势主要体现在</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）人设</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人设是指通过短视频内容打造的特定人物性格和人物形象，如温柔、善良、专业、 偏执、严厉等。人设打造比较成功的短视频中的人物有许多。</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）风格</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风格是指短视频内容以什么风格呈现，如温暖治愈、活泼搞笑等。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）记忆点</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记忆点是指短视频内容中让人印象深刻的地方，记忆点无须太复杂，可以是细节方面的设计。</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短视频内容定位：讲什么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727161"/>
            <a:ext cx="10929549" cy="129516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．差异化定位法：找到自身的特别之处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差异化定位是指找到同类短视频的不足之处，并从其不足之处入手创作短视频内容，体现与同类短视频的不同之处，跳出同质化竞争。短视频内容的差异化定位可分</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步进行，如下图所示。 </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短视频内容定位：讲什么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268343" y="3229722"/>
            <a:ext cx="9655314" cy="3076842"/>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708750"/>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．反差定位法：颠覆事物在人们心中的固有印象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反差定位法的核心是颠覆某一事物在人们心中的固有印象，以此形成巨大反差， 给人留下深刻印象。短视频常用的反差定位法主要有以下</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）年龄反差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利用年龄反差可以设定出与该年龄特征不符合的人物形象。</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）性别反差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性别反差俗称“反串”，能在外形上给人带来视觉冲击和新鲜感。</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）技能反差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技能反差常用于表现与固有印象不同的人或动物的技能。</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短视频内容定位：讲什么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2.2 </a:t>
            </a:r>
            <a:r>
              <a:rPr lang="zh-CN" altLang="en-US" dirty="0"/>
              <a:t>新人做短视频，先找准短视频定位</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342405"/>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哪些短视频利用了“反差”的方式进行定位？你认为其中哪个作品最有创意？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788530"/>
            <a:ext cx="11138204" cy="29571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．数据分类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描绘短视频用户画像的第一步是对用户信息数据进行分类。用户信息数据一般分为</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静态信息数据</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和</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动态信息数据</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两大类：</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①静态信息数据：</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这一数据是构成用户画像的基本框架，展现的是用户的固有属 性；这些数据一般无法全数了解，只需要选取对描绘用户画像有重要帮助的数据。</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②动态信息数据：</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这一数据通常是网络行为数据，可以直观地呈现出来，但数据量非常大，同样需要筛选重点数据作为参考。 </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短视频内容定位：给谁看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788530"/>
            <a:ext cx="11138204" cy="129516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．确定使用场景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描绘用户画像时，需要将用户信息数据融入一定的使用场景，这样才能更好地体会用户感受，还原真实的用户画像。采用“</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5W1H”</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法，可以确定用户的使用场景，如下表所示。 </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短视频内容定位：给谁看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307995" y="3261618"/>
            <a:ext cx="9480157" cy="3003356"/>
          </a:xfrm>
          <a:prstGeom prst="rect">
            <a:avLst/>
          </a:prstGeom>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660205"/>
            <a:ext cx="10929549" cy="21261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．获取信息数据</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想要获取用户信息数据，需要统计和分析大量的样本。由于短视频用户基本信息数据的重合度较高，为了节省时间和精力，短视频创作者可以通过相关服务网站获取 用户的相关信息数据，如卡思数据。卡思数据是一个视频全网大数据开发平台，能为短视频内容创作和运营提供数据支持，如提供全方位的数据查询、用户画像、视频监测服务等。</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短视频内容定位：给谁看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5724302" y="3651352"/>
            <a:ext cx="5684219" cy="2718540"/>
          </a:xfrm>
          <a:prstGeom prst="rect">
            <a:avLst/>
          </a:prstGeom>
        </p:spPr>
      </p:pic>
      <p:sp>
        <p:nvSpPr>
          <p:cNvPr id="7" name="矩形 6"/>
          <p:cNvSpPr/>
          <p:nvPr/>
        </p:nvSpPr>
        <p:spPr>
          <a:xfrm>
            <a:off x="828777" y="4202122"/>
            <a:ext cx="3160218" cy="128990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）查看同类型账号信息</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）筛选类似账号</a:t>
            </a:r>
            <a:endPar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）进行相关数据分析</a:t>
            </a:r>
            <a:endParaRPr kumimoji="0" lang="zh-CN" alt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2.2 </a:t>
            </a:r>
            <a:r>
              <a:rPr lang="zh-CN" altLang="en-US" dirty="0"/>
              <a:t>新人做短视频，先找准短视频定位</a:t>
            </a:r>
            <a:endParaRPr lang="zh-CN" altLang="en-US" dirty="0"/>
          </a:p>
        </p:txBody>
      </p:sp>
      <p:sp>
        <p:nvSpPr>
          <p:cNvPr id="3" name="矩形 2"/>
          <p:cNvSpPr/>
          <p:nvPr/>
        </p:nvSpPr>
        <p:spPr>
          <a:xfrm>
            <a:off x="478972" y="1610605"/>
            <a:ext cx="10929549" cy="42498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．形成用户画像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整合搜集到的用户信息数据，可以大致形成抖音美妆类短视频账号的用户画像，具体示例如下：</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性别：女性用户占比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以上，男性用户占比低。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年龄：</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12</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17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岁用户占比约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11%</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18</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岁用户占比约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50%</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25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岁及以上 用户占比约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39%</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地域：江苏、浙江、广东、山东的用户占比较高。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活跃时间：</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13:00</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24:00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为主。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感兴趣的美妆话题：被推送到首页的各种美妆产品推荐内容。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 关注账号的条件：画面精美，产品适合自己的需求，账号持续输出优质内容。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⑦ 点赞及评论的条件：内容有价值、实用性强、能够引发共鸣等。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⑧ 取消关注的原因：内容质量下滑、产品劣质、广告过多等。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⑨ 用户的其他特征：喜欢美食、摄影、旅行等，偏爱有浪漫气息、格调较高的产品。</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短视频内容定位：给谁看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2.2 </a:t>
            </a:r>
            <a:r>
              <a:rPr lang="zh-CN" altLang="en-US" dirty="0"/>
              <a:t>新人做短视频，先找准短视频定位</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请你描述一下自己作为短视频用户的用户信息，包括自己的性别、年龄，观看短视频的主要时间，偏好的短视频内容，以及为什么关注、点赞或分享等。</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2.3 </a:t>
            </a:r>
            <a:r>
              <a:rPr lang="zh-CN" altLang="en-US" dirty="0"/>
              <a:t>选择鲜明的短视频主题</a:t>
            </a:r>
            <a:endParaRPr lang="zh-CN" altLang="en-US" dirty="0"/>
          </a:p>
        </p:txBody>
      </p:sp>
      <p:sp>
        <p:nvSpPr>
          <p:cNvPr id="3" name="矩形 2"/>
          <p:cNvSpPr/>
          <p:nvPr/>
        </p:nvSpPr>
        <p:spPr>
          <a:xfrm>
            <a:off x="478972" y="1610605"/>
            <a:ext cx="10929549" cy="46416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短视频创作者在创作短视频时，可以从人、具、粮、法、境</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个维度来确定选题，如下表所示。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939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确定短视频选题</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1005322" y="2444845"/>
            <a:ext cx="10181356" cy="3696311"/>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2.3 </a:t>
            </a:r>
            <a:r>
              <a:rPr lang="zh-CN" altLang="en-US" dirty="0"/>
              <a:t>选择鲜明的短视频主题</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请以你喜欢的一则短视频发散思维，尝试从人、具、粮、法、境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个维度构想更多选题。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2.3 </a:t>
            </a:r>
            <a:r>
              <a:rPr lang="zh-CN" altLang="en-US" dirty="0"/>
              <a:t>选择鲜明的短视频主题</a:t>
            </a:r>
            <a:endParaRPr lang="zh-CN" altLang="en-US" dirty="0"/>
          </a:p>
        </p:txBody>
      </p:sp>
      <p:sp>
        <p:nvSpPr>
          <p:cNvPr id="3" name="矩形 2"/>
          <p:cNvSpPr/>
          <p:nvPr/>
        </p:nvSpPr>
        <p:spPr>
          <a:xfrm>
            <a:off x="478972" y="1610605"/>
            <a:ext cx="10929549" cy="46416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建立“爆款”短视频选题库，能够帮助短视频工作团队持续不断地输出优质短视频作品。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建立“爆款”短视频选题库</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矩形 6"/>
          <p:cNvSpPr/>
          <p:nvPr/>
        </p:nvSpPr>
        <p:spPr>
          <a:xfrm>
            <a:off x="478971" y="2375055"/>
            <a:ext cx="10929549" cy="254165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．建立选题库框架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根据短视频定位可以规划好选题范围，并将定位所涵盖、拓展的内容进行分类， 逐一列出分类后形成选题库框架。例如，短视频的用户定位为大学生，那么内容选题就可以围绕大学生的学习、生活、情感、梦想等方面展开；而学习选题可以进一步按照大学生的需求划分为学习内容、学习渠道、学习方法等类别；而学习内容则可以进 一步细化为专业学习、兴趣学习、技能学习、人际交往学习、情绪管理学习、时间管理学习、投资理财学习等更细化的选题。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2.3 </a:t>
            </a:r>
            <a:r>
              <a:rPr lang="zh-CN" altLang="en-US" dirty="0"/>
              <a:t>选择鲜明的短视频主题</a:t>
            </a:r>
            <a:endParaRPr lang="zh-CN" altLang="en-US" dirty="0"/>
          </a:p>
        </p:txBody>
      </p:sp>
      <p:sp>
        <p:nvSpPr>
          <p:cNvPr id="3" name="矩形 2"/>
          <p:cNvSpPr/>
          <p:nvPr/>
        </p:nvSpPr>
        <p:spPr>
          <a:xfrm>
            <a:off x="478972" y="1610605"/>
            <a:ext cx="10929549" cy="46416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建立“爆款”短视频选题库，能够帮助短视频工作团队持续不断地输出优质短视频作品。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建立“爆款”短视频选题库</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矩形 6"/>
          <p:cNvSpPr/>
          <p:nvPr/>
        </p:nvSpPr>
        <p:spPr>
          <a:xfrm>
            <a:off x="478972" y="2188639"/>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．搜集素材，丰富选题库</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短视频创作者可以通过以下途径搜集素材内容，不断丰富选题库。</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① 视频 </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各类短视频平台、综合视频平台的内容种类繁多，涉及人们生活的方方面面。短视频创作者可以从短视频平台和主流视频网站（优酷、爱奇艺、腾讯视 频等）中寻找合适的素材，并以此为基础进行二次创作，赋予其自身特色，使作品契合自己的账号标签。</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② 经典影视片段。</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许多影视剧经典桥段或台词往往能够引发用户共鸣，给人留下深刻印象。短视频创作者可以利用影视片段中的部分素材，融入自己的观点和想法， 创作出富有创意的短视频作品。</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③ 自己拍摄视频。</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短视频创作者需要细心观察生活，留意周围的人和事，随时记录好的创意点，不断尝试拍摄和累积自己的原始素材。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2.3 </a:t>
            </a:r>
            <a:r>
              <a:rPr lang="zh-CN" altLang="en-US" dirty="0"/>
              <a:t>选择鲜明的短视频主题</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选择一个你喜欢的电影，想一想其中有哪些内容可以成为素材。</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59701"/>
            <a:ext cx="10929549" cy="129516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在任何一个短视频平台，获取用户和保持用户活跃度的核心策略都是持续输出优质内容。短视频创作者持续输出优质内容并不是一件容易的事，需要在内容策划、内容创作以及搭建内容框架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个环节明确一些工作方法。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pic>
        <p:nvPicPr>
          <p:cNvPr id="6148"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708788" y="3014035"/>
            <a:ext cx="4774421" cy="3200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21261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．借鉴法：模仿是进步的第一要素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于短视频创作新手来说，由于创意有限，自己还不具备原创内容创作的能力，所以可以先用借鉴法来积累自己的创作经验。借鉴法是很多创作者都会用到的一种内容打造方法，尤其是对于短视频创作新手而言，这种操作简单的方法非常实用。 借鉴法需要讲究技巧，不能直接照搬照抄他人的内容，而是需要对内容进行深加工和个性化创新，让所借鉴的创意和形式真正为自己所用。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策划优质内容的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矩形 4"/>
          <p:cNvSpPr/>
          <p:nvPr/>
        </p:nvSpPr>
        <p:spPr>
          <a:xfrm>
            <a:off x="631225" y="3813196"/>
            <a:ext cx="10929549" cy="254165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）创新呈现形式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创新呈现形式，是指改变所借鉴内容的呈现形式。</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）创新内容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创新内容就是对借鉴的内容进行加工改造。</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）创新框架搭建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创新框架搭建，是指拆解原来的框架，将其重新组合并赋予单独的主题价值。</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．扩展法：由点及面，由线成面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策划优质内容的第二个方法是使用扩展法。拓展法是指运用发散思维，由一个中 心点向外扩散、不断延展内容的方法。通常，拓展法又可以分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个层次。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）人物扩展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运用拓展法首先要进行人物扩展。</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）场景扩展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罗列出人物扩展关系以后，下一步要围绕人物扩展关系来进行场景扩展。</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）事件拓展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有了人物和场景以后，还需要构思事件，进行事件扩展。</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策划优质内容的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3726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．四维还原法：“爆款”短视频背后有迹可循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短视频创作的过程中，许多短视频创作者可能会有这样的诉求：不愿意简单地模仿别人，而是想要通过模仿，形成属于自己的特色。事实上，简单的模仿只是一种短期内的跟风，要想做出真正的“爆款”短视频， 还需要拥有自己的特色。</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此时，短视频创作者可以使用一种更为高级的模仿模式：</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四维还原法。</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四维还原法是指对别人的“爆款”短视频进行深度模仿，除了模仿它的形式，还要重点模仿它背后的“爆款”逻辑；然后从中去寻找创作类似短视频的灵感，打造出属于自己的、带有个人特色的短视频内容。四维还原法的具体操作可以分为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个步骤：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策划优质内容的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3590924" y="4802390"/>
            <a:ext cx="5010150" cy="1504950"/>
          </a:xfrm>
          <a:prstGeom prst="rect">
            <a:avLst/>
          </a:prstGeom>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575992" y="1662490"/>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．四维还原法：“爆款”短视频背后有迹可循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）内容还原</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内容还原，是指还原“爆款”短视频中的标题、画面、背景和台词等内容。内容 还原的过程中，需要用文字把整个短视频的内容描述一遍，找出这则“爆款”短视频 的核心内容及突出优点，并加以借鉴和模仿。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）评论还原</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四维还原法的第二步是评论还原。短视频创作者可以打开“爆款”短视频的评论 区，从诸多评论中挑选一些具有代表性的评论进行研究。通常情况下，从这些热门评 论中，短视频创作者能够发现用户究竟被作品的哪些特质所吸引，自己在创作内容时 就可以借鉴这些特质。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策划优质内容的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42036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．四维还原法：“爆款”短视频背后有迹可循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）身份还原</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身份还原，是指对那些认真观看了短视频内容，并通过点赞、评论、转发、关注 等方式对短视频表现出极大兴趣的用户的身份进行调查，弄清楚他们究竟是谁，为什么会关心这个短视频。想要了解这些用户的信息，短视频创作者可以进入其个人中心查看后台的详细数据。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）策划逻辑还原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在通过四维还原法打造短视频内容的时候，短视频创作者最需要模仿的其实就是 策划逻辑。要还原一个短视频的策划逻辑，短视频创作者就需要站在原短视频创作者的角度，去思考其创作理念是什么，原短视频创作者是如何构思和呈现的。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策划优质内容的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2.3 </a:t>
            </a:r>
            <a:r>
              <a:rPr lang="zh-CN" altLang="en-US" dirty="0"/>
              <a:t>选择鲜明的短视频主题</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找两个或两个以上的同类短视频，看看它们有什么相似之处。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29571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．情景再现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短视频的魅力在于将生活中的点滴乐趣用图文或视频的形式呈现出来，而情景再 现是一个非常容易引起大众共鸣的方式。情景再现是指短视频创作者通过戏剧化的情 节来演绎现实生活常见的某一事件，使短视频引发大众的认同，获得高点赞量。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情景再现生活中的典型事件，不仅能够轻易让用户深有同感，更重要的是，这类 短视频的创意来源于生活，有源源不断的灵感“补给”，短视频创作者不必太担心灵感枯竭。因此，情景再现这一套路是短视频内容创作的首选。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创作优质内容的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种套路</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3726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．事物对比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人们天生爱比较，喜欢将相似的两件事物放在一起进行对比，并且乐于看到两者之间的不同，这一现象在短视频中体现得非常明显。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例如，搞笑短视频“达人”“维维啊”曾推出了一期以“独生子女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兄弟姐妹”为 主题的短视频，这期短视频发布当天就迅速获得了近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万点赞量。这期短视频以幽默的方式对比了独生子女和非独生子女在同样场景中的不同反应，获得了大量用户的点赞。 这类短视频屡见不鲜，常见的话题有“别人的男朋友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我的男朋友”“结婚前的情侣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结婚后的夫妻”等。这些短视频都是通过对比类似事物的方式，放大两者之间的不同，从而产生可探讨的话题。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创作优质内容的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种套路</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．客体创新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短视频内容有主体与客体之分，主体是核心内容，客体是表达形式。当主体不发生太大的变化时，改变客体会让整个短视频呈现不一样的效果。</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简单来说，当同一个画面搭配不同的音乐时，能够给人完全不一样的感觉。 例如，同样是美食类短视频，如果用普通的旋律做配乐，可以将其称作合格的短视频；但如果想要与众不同，则要寻找创新点。在抖音平台，一度流行将美食类短视频的配乐设置为动画片</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花园宝宝</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的经典台词：“晚安，玛卡巴卡，晚安，依古比古， 晚安，汤姆布利柏，晚安，小点点</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当用户在深夜看到这条搭配着“晚安祝福”的美食短视频时，会产生一种矛盾心理， 既被这些诱人的美食打动，又不得不控制自己。但若是把背景音乐更换成其他的普通配 乐，可能无法产生这种让人“又爱又恨”的效果，这就是创新内容客体的重要性。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创作优质内容的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种套路</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78815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．图文讲述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图文类短视频是指以图片（动图）和文字为素材生成的短视频。短视频创作者可以将图文素材保存在相册里，以录屏的方式将内容呈现出来，或是放在剪辑软件里， 将其拼接合成一个短视频。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制作图文类短视频要注意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点：首先，第一张图的内容要能够勾起用户的兴趣， 这将直接影响短视频的播放量；其次，字数不能太多，要做到短小精悍、言简意赅； 最后，图片的数量也要控制得当，尽量保持在</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张左右，最多不超过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张，图片太多会造成审美疲劳。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文类短视频更注重内容的创意。有时候，一张简单的图片可能存在非常吸引人的亮点，那么短视频创作者可以直接放大图片中的某个细节，达到“一鸣惊人”的效果，同时搭配合适的音乐和特效，就能成为一个有“爆点”的短视频。 </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创作优质内容的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种套路</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2.4 </a:t>
            </a:r>
            <a:r>
              <a:rPr lang="zh-CN" altLang="en-US" dirty="0"/>
              <a:t>短视频优质内容的输出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5" y="4233563"/>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选择一条你看过的热门短视频，说一说它有什么样的创作套路。</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277268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短视频的时长虽然较短，但内容却是有完整逻辑的。例如，用户经常会在短视频 中看到这样的逻辑：先抛出一个问题或观点，再对问题或观点进行解析，并辅以案例 证明。创作这样逻辑完整的短视频，关键在于内容框架的搭建。 学习搭建短视频的内容框架，需要遵循以下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个要点：</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）重点提前，吸引注意</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）逻辑清晰，主次分明</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）结尾互动，引发共鸣</a:t>
            </a:r>
            <a:endParaRPr kumimoji="0" lang="zh-CN" altLang="en-US"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搭建内容框架的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个要点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6" name="AutoShape 3"/>
          <p:cNvSpPr>
            <a:spLocks noChangeAspect="1" noChangeArrowheads="1" noTextEdit="1"/>
          </p:cNvSpPr>
          <p:nvPr/>
        </p:nvSpPr>
        <p:spPr bwMode="auto">
          <a:xfrm>
            <a:off x="8943535" y="3971649"/>
            <a:ext cx="2417762" cy="204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21261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）重点提前，吸引注意</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如今，人们的生活节奏越来越快，只有令他们感到好奇或是有了解欲望的短视频内容，才能吸引他们的注意。而为了让用户在极短的时间内感受到一条短视频的观看价值， 短视频创作者就需要将短视频内容的重点提前，以吸引用户产生继续观看的兴趣。 一般情况下，一条</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15</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秒的短视频尽量要在视频的前</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秒设置亮点；而时长在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 及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分钟以上的短视频，也需要在视频的前</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秒抛出有趣的观点，吸引用户的注意力。</a:t>
            </a:r>
            <a:endPar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搭建内容框架的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个要点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631225" y="1687037"/>
            <a:ext cx="10929549" cy="360836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．逻辑清晰，主次分明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时长较短的短视频虽然包含的信息不多，但也需要通过一定的逻辑去呈现观点或者讲述事情。短视频创作者需要对短视频主题有非常清晰的认知，通过运用合适的表 现手法和剪辑技巧将内容完整而利落地展现出来。 例如，短视频“达人”“拜托了小翔哥”（原账号名“翔翔大作战”）曾创作了一期主题为“周杰伦歌里的秘密”的短视频，即遵循了</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逻辑清晰、主次分明</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的原则。</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首先，“拜托了小翔哥”在视频开头就抛出周杰伦这个家喻户晓的名字，表达自己对他的喜爱之情；</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然后，将周杰伦的歌曲</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你听得到</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里的重要段落播放出来，并进行揭秘讲解；</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最后，他本人亲自尝试周杰伦的创作方式，证明自己观点的正确性。 有逻辑的内容，能够让用户更准确地接收到短视频创作者想要传达的信息。 </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搭建内容框架的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个要点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2.4 </a:t>
            </a:r>
            <a:r>
              <a:rPr lang="zh-CN" altLang="en-US" dirty="0"/>
              <a:t>短视频优质内容的输出 </a:t>
            </a:r>
            <a:endParaRPr lang="zh-CN" altLang="en-US" dirty="0"/>
          </a:p>
        </p:txBody>
      </p:sp>
      <p:sp>
        <p:nvSpPr>
          <p:cNvPr id="3" name="矩形 2"/>
          <p:cNvSpPr/>
          <p:nvPr/>
        </p:nvSpPr>
        <p:spPr>
          <a:xfrm>
            <a:off x="478972" y="1601065"/>
            <a:ext cx="10929549" cy="42036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．结尾互动，引发共鸣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有传播力的短视频不仅需要有亮点的开头和顺畅的逻辑结构，还需要一个有互动的结尾。互动型结尾能够为短视频锦上添花。 一条好的短视频不仅在于其内容本身是否精彩，更重要的是用户看完内容之后，能够引起他们的思考和共鸣，能够激发用户表达自己观点的欲望。因此，在短视频的结尾可以适当加上一些引导用户分享感受的话语。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例如，主题为“生活中，那些令人感动的事情”的短视频，在视频结尾处可以用这样的问题来引发讨论：你遇到过类似的情况吗？生活中还有哪些让人感动的瞬间？ 你收到过来自父母或者朋友的惊喜吗？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忙碌的工作中，人们或多或少都遇到了让人印象深刻的事情，所以这类问题很可能会戳中一些用户的内心，激发他们的倾诉欲。在视频结尾加上这些问句，会促使用户自觉地发表评论或转发视频，这是一个有效加强视频传播力度的方法。 </a:t>
            </a:r>
            <a:endPar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搭建内容框架的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个要点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2.4 </a:t>
            </a:r>
            <a:r>
              <a:rPr lang="zh-CN" altLang="en-US" dirty="0"/>
              <a:t>短视频优质内容的输出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15450" y="4233563"/>
              <a:ext cx="9383338"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你或者你的朋友在看完短视频后是否发表过评论？想一想是什么因素让你或他发表了评论。</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78972" y="1601065"/>
            <a:ext cx="10929549" cy="171066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短视频文学脚本是短视频内容的框架，是对短视频的主题、人物、情节、场景、 结构、风格、动作、台词等做出的详细描写，其呈现形式类似于故事、小说。</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短视频文学脚本的撰写需要考虑实际情况，满足“可拍性”，在遣词造句时可以适当添加修辞，营造出画面感。通常在描写场景、时空变换时，可以利用文字段落来划分。</a:t>
            </a:r>
            <a:endPar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短视频文学脚本</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78972" y="1601065"/>
            <a:ext cx="10929549" cy="42036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．短视频文学脚本的撰写方法撰写短视频文学脚本时，需要遵循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个步骤：</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确定主题、搭建框架、填充细节。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确定主题在撰写短视频文学脚本之前，需要先确定短视频内容的主题，然后再根据这一主题进行创作。短视频创作者在创作短视频文学脚本时要紧紧围绕这个主题，切勿加入其他无关内容，导致作品跑题、偏题等。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搭建框架确定了短视频的主题之后，短视频创作者需要进一步搭建文学脚本的框架，设计短视频中的人物、场景、事件等要素。然而，短视频文学脚本与传统影视剧文学脚本有所不同，需要在短时间内展现亮点内容，这就要求短视频创作者在创作时要快速进入主题、突出亮点。</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）填充细节 俗话说“细节决定成败”，短视频文学脚本也需要有丰富的细节，才能使短视频内容更加丰富、饱满，使用户产生强烈的带入感和情感共鸣。</a:t>
            </a:r>
            <a:endParaRPr kumimoji="0" lang="en-US" altLang="zh-CN"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短视频文学脚本</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78972" y="1601065"/>
            <a:ext cx="10929549" cy="35160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．短视频文学脚本范文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以短视频</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有人偷偷爱着你</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为例，列举其中部分内容的文学脚本。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场景 </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大街上车水马龙，人来人往。 一个戴着金项链的光头大哥将墨镜别在头顶，心疼地摸了摸自己被刮花的汽车车身，十分恼火地说了一句：“你眼瞎了啊？！”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造成这一状况的“始作俑者”是一位骑着三轮车的老人，浑身晒得黝黑，骨瘦如柴，满怀愧疚地说：“对不起，多少钱？我赔！” 车主将墨镜从头顶摘下别在胸口，一脸不屑地说：“你拿什么赔啊？！”说完走向车后，打开后备厢掏出一根铁棍，一步一步向对方走去。 四周的围观群众望向他们，只见那位老人脸上写满慌乱与无奈。 旁白：人心冷漠的世界里，每个人都无处可逃；这个世界不会好了吗？</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短视频文学脚本</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78972" y="1601065"/>
            <a:ext cx="10929549" cy="282353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．短视频文学脚本范文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以短视频</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有人偷偷爱着你</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为例，列举其中部分内容的文学脚本。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场景 </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人群喧闹，议论纷纷。 车主穿过人群走到老人旁边，拿起铁棍在三轮车边缘轻轻敲了一下，顺手将铁棍扔在了三轮车上，十分豪迈地大声说道：“扯平了！”随后大摇大摆地走了。 围观群众突然笑了起来。 字幕：这个世界没有你想象中的那么好，但似乎</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也没有那么糟。</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短视频文学脚本</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2.5 </a:t>
            </a:r>
            <a:r>
              <a:rPr lang="zh-CN" altLang="en-US" dirty="0"/>
              <a:t>短视频脚本创作</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15450" y="4233563"/>
              <a:ext cx="9383338"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你看过哪些文学脚本构思十分巧妙的短视频，说一说它们好在哪里。</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11466" y="1601065"/>
            <a:ext cx="10929549" cy="171066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．短视频分镜头脚本的撰写方法</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单来说，短视频分镜头脚本相当于短视频创作的“说明书”，用于指导短视频团队在何时、何地、花费多长时间、利用什么拍摄手法进行拍摄。分镜头脚本通常包含镜号、运镜方式、画面内容、景别、台词、时长、音效、备注等内容，一般以表格形式呈现，分项填写。 </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短视频分镜头脚本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78972" y="259748"/>
            <a:ext cx="7815942" cy="516617"/>
          </a:xfrm>
        </p:spPr>
        <p:txBody>
          <a:bodyPr>
            <a:normAutofit/>
          </a:bodyPr>
          <a:lstStyle/>
          <a:p>
            <a:r>
              <a:rPr lang="en-US" altLang="zh-CN" dirty="0"/>
              <a:t>2.5 </a:t>
            </a:r>
            <a:r>
              <a:rPr lang="zh-CN" altLang="en-US" dirty="0"/>
              <a:t>短视频脚本策划</a:t>
            </a:r>
            <a:endParaRPr lang="zh-CN" altLang="en-US" dirty="0"/>
          </a:p>
        </p:txBody>
      </p:sp>
      <p:sp>
        <p:nvSpPr>
          <p:cNvPr id="3" name="矩形 2"/>
          <p:cNvSpPr/>
          <p:nvPr/>
        </p:nvSpPr>
        <p:spPr>
          <a:xfrm>
            <a:off x="411466" y="1601065"/>
            <a:ext cx="10929549" cy="129516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．短视频分镜头脚本范文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有人偷偷爱着你</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中“汽车车主与骑三轮车的老人”这一段内容中的部分内容为例，撰写短视频分镜头脚本，其中主要包括镜号、画面内容、景别、运镜方式、 时长、音效等内容，如下表所示：</a:t>
            </a:r>
            <a:endParaRPr kumimoji="0" lang="en-US" altLang="zh-CN" sz="16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标题 1"/>
          <p:cNvSpPr txBox="1"/>
          <p:nvPr/>
        </p:nvSpPr>
        <p:spPr>
          <a:xfrm>
            <a:off x="478972" y="108444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2.5.2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短视频分镜头脚本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6" name="图片 5"/>
          <p:cNvPicPr>
            <a:picLocks noChangeAspect="1"/>
          </p:cNvPicPr>
          <p:nvPr/>
        </p:nvPicPr>
        <p:blipFill>
          <a:blip r:embed="rId1"/>
          <a:stretch>
            <a:fillRect/>
          </a:stretch>
        </p:blipFill>
        <p:spPr>
          <a:xfrm>
            <a:off x="2134209" y="3087031"/>
            <a:ext cx="7484062" cy="3174826"/>
          </a:xfrm>
          <a:prstGeom prst="rect">
            <a:avLst/>
          </a:prstGeom>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2.5 </a:t>
            </a:r>
            <a:r>
              <a:rPr lang="zh-CN" altLang="en-US" dirty="0"/>
              <a:t>短视频脚本创作</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15450" y="4233563"/>
              <a:ext cx="9383338"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请以“难忘的一天”为主题，撰写一个简单的短视频分镜头脚本。</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本章要点汇总</a:t>
            </a:r>
            <a:endParaRPr lang="zh-CN" altLang="en-US" dirty="0"/>
          </a:p>
        </p:txBody>
      </p:sp>
      <p:sp>
        <p:nvSpPr>
          <p:cNvPr id="5" name="矩形 4"/>
          <p:cNvSpPr/>
          <p:nvPr/>
        </p:nvSpPr>
        <p:spPr>
          <a:xfrm>
            <a:off x="827314" y="1328777"/>
            <a:ext cx="10537372" cy="4200445"/>
          </a:xfrm>
          <a:prstGeom prst="rect">
            <a:avLst/>
          </a:prstGeom>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常见的新媒体平台包括微信、微博、今日头条、淘宝、抖音等。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新媒体文案岗位的常见要求包括文字功底强；思维活跃有创意；擅长学习新方法，愿意钻研新事物等关键能力。</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新媒体文案的创作有时得益于突发的灵感，但更多时候是源自创作者平时的积累和修炼。新媒体文案创作者在平时要注意在以下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个方面提升自我修养：一是丰富人生阅历，不断积累知识；二是广泛阅读，扩大视野和补充知识；三是深入了解产品或服务；四是走近产品或服务的用户；五是持续收集、整理文案素材和案例。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61832" y="2265184"/>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5183352" y="2310160"/>
            <a:ext cx="6926896" cy="120032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拍摄技巧：</a:t>
            </a:r>
            <a:endPar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从</a:t>
            </a:r>
            <a:r>
              <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a:t>
            </a: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到</a:t>
            </a:r>
            <a:r>
              <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学会拍出高质量的短视频 </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560953" y="3650304"/>
            <a:ext cx="4666480" cy="1750864"/>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3.1</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拍摄前的准备</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3.2</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短视频画面的构图方法</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3.3</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短视频画面的拍摄技巧</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3.4</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常用的短视频平台拍摄实战技巧</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40662" y="1509297"/>
            <a:ext cx="457170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短视频的第一步是选择拍摄设备。拍摄设备的选择也是一门学问，涉及短视频的质量和团队预算，拥有不同的预算和不同规模的团队有不同的选择。短视频创作者，尤其是新手创作者，切勿贸然购入大量的专业拍摄设备，可以优先购买以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种短视频拍摄设备，如右图所示。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5636083" y="1454065"/>
            <a:ext cx="5191125" cy="3609975"/>
          </a:xfrm>
          <a:prstGeom prst="rect">
            <a:avLst/>
          </a:prstGeom>
        </p:spPr>
      </p:pic>
      <p:sp>
        <p:nvSpPr>
          <p:cNvPr id="7"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选择合适的拍摄设备</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3.1  </a:t>
            </a:r>
            <a:r>
              <a:rPr lang="zh-CN" altLang="en-US" dirty="0"/>
              <a:t>拍摄前的准备</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668746" y="4184812"/>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在短视频创作初期，可以优先选择哪些拍摄设备？为什么？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559989"/>
            <a:ext cx="11156615"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在拍摄短视频之前，短视频创作者需要掌握基本的拍摄知识。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．镜头视角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镜头视角主要分为第一人称视角和第三人称视角两类。 第一人称视角能给人强烈的代入感，让人仿佛置身其中；使用第一人称视角，具有无可比拟的互动性和真实感。第三人称视角以旁观者的角度观察事物，能够总揽全局，使短视频的内容逻辑更加清晰。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6"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559989"/>
            <a:ext cx="11156615"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．分辨率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分辨率是屏幕图像的精密度，它是指屏幕所能显示的像素有多少，决定着画面的清晰程度。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分辨率越高，画面越清晰；分辨率越低，画面越模糊。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例如，许多人在购买手机时会考虑手机像素，因为像素越高，拍摄画面的清晰度 也就越高，而像素正是分辨率的单位。再如，抖音上短视频的画面尺寸的宽高比通常是</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9∶16</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，分辨率为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×960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像素，这代表这个短视频在水平方向上有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 像素点，在垂直方向上则有</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960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个像素点。拍摄短视频时，选择合适的分辨率会使拍摄画面更清晰。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559989"/>
            <a:ext cx="11156615"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．光圈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光圈是用来控制光线透过镜头进入机身内感光面光量的装置，通常设置在镜头内。通常用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值表达光圈大小：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值的数字越大，光圈越小；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值的数字越小，光圈越大。拍摄不同画面时所需要的光圈大小也不同，需要根据实际情况确定光圈大小。 光圈的作用在于决定镜头的进光量：光圈越大，进光量越多；光圈越小，进光量越少。如果拍摄时光线强烈，需要缩小光圈；如果光线暗淡，则要放大光圈。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559989"/>
            <a:ext cx="11156615"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．景深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景深是指被摄主体影像纵深的清晰范围。简单来说，在聚焦完成后，焦点前后范围内所呈现的清晰图像，这一前一后的距离范围即景深。景深分为大景深和浅景深，深景深的画面背景清晰，浅景深的画面背景模糊。景深能够表现被摄主体的深度（层次感），增强画面的纵深感和空间感。 另外，光圈也是决定景深深浅的一个重要因素，如下图所示。光圈小（光圈值大），景深深；光圈大（光圈值小），景深浅。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pic>
        <p:nvPicPr>
          <p:cNvPr id="3" name="图片 2"/>
          <p:cNvPicPr>
            <a:picLocks noChangeAspect="1"/>
          </p:cNvPicPr>
          <p:nvPr/>
        </p:nvPicPr>
        <p:blipFill>
          <a:blip r:embed="rId1"/>
          <a:stretch>
            <a:fillRect/>
          </a:stretch>
        </p:blipFill>
        <p:spPr>
          <a:xfrm>
            <a:off x="2064192" y="1863001"/>
            <a:ext cx="8063615" cy="4219638"/>
          </a:xfrm>
          <a:prstGeom prst="rect">
            <a:avLst/>
          </a:prstGeom>
        </p:spPr>
      </p:pic>
      <p:sp>
        <p:nvSpPr>
          <p:cNvPr id="6" name="文本框 5"/>
          <p:cNvSpPr txBox="1"/>
          <p:nvPr/>
        </p:nvSpPr>
        <p:spPr>
          <a:xfrm>
            <a:off x="5443441" y="6130776"/>
            <a:ext cx="1542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光圈与景深</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313099"/>
            <a:ext cx="11156615"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．感光度</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感光度，又称为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ISO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值。感光度高时，摄像设备对弱光敏感，适合在弱光下使用。 在光照不足、小光圈的拍摄条件下，提高感光度，可以获得比较理想的曝光效果。但 随着感光度的提高，拍摄画面的噪点也会增加。当感光度低时，拍摄的画面细腻、无颗粒，但必须在光线充足的环境中拍摄。不同感光度下拍摄画面的对比效果如下图所示：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3" name="图片 2"/>
          <p:cNvPicPr>
            <a:picLocks noChangeAspect="1"/>
          </p:cNvPicPr>
          <p:nvPr/>
        </p:nvPicPr>
        <p:blipFill>
          <a:blip r:embed="rId1"/>
          <a:stretch>
            <a:fillRect/>
          </a:stretch>
        </p:blipFill>
        <p:spPr>
          <a:xfrm>
            <a:off x="2592845" y="3777349"/>
            <a:ext cx="7006309" cy="2736839"/>
          </a:xfrm>
          <a:prstGeom prst="rect">
            <a:avLst/>
          </a:prstGeom>
        </p:spPr>
      </p:pic>
      <p:sp>
        <p:nvSpPr>
          <p:cNvPr id="6" name="标题 1"/>
          <p:cNvSpPr txBox="1"/>
          <p:nvPr/>
        </p:nvSpPr>
        <p:spPr>
          <a:xfrm>
            <a:off x="478972" y="9069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掌握基础的拍摄知识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3.1  </a:t>
            </a:r>
            <a:r>
              <a:rPr lang="zh-CN" altLang="en-US" dirty="0"/>
              <a:t>拍摄前的准备</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62160" y="4305583"/>
              <a:ext cx="888991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在条件允许的情况下，拍摄一张照片，并查看它的分辨率、光圈、感光度信息</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93293" y="1877272"/>
            <a:ext cx="56027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．找准场地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拍摄场地要贴合拍摄主题，给人身临其境的感觉。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例如，当拍摄主题为温馨的家庭环境时，可以直接在家中拍摄，还原日常生活中真实的状态，引起用户的共鸣。</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布置良好的拍摄环境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170"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421737" y="1815902"/>
            <a:ext cx="4420334" cy="3221818"/>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362372" y="1815902"/>
            <a:ext cx="4995154"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．灯光布置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确定好拍摄场地之后，需要布置现场灯光。相对于影视剧拍摄的 灯光布置来说，大部分短视频的拍摄对于灯光的要求不会太高。常见 的短视频布光方式如右图所示。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布置良好的拍摄环境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5799510" y="1347403"/>
            <a:ext cx="5600700" cy="4467225"/>
          </a:xfrm>
          <a:prstGeom prst="rect">
            <a:avLst/>
          </a:prstGeom>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815902"/>
            <a:ext cx="10966370"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．设计陪体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优质的短视频中不仅有主体的存在，还要有可以突出主体的陪体。 陪体不仅能够恰到好处地衬托主体，还能使画面更加丰富，使短视频更有层次感。在选择陪体时，切忌不能“喧宾夺主”，陪体在画面中的比例不能大于主体，并且还要合理配置主体与陪体的色彩搭配及位置关系。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布置良好的拍摄环境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3.1  </a:t>
            </a:r>
            <a:r>
              <a:rPr lang="zh-CN" altLang="en-US" dirty="0"/>
              <a:t>拍摄前的准备</a:t>
            </a:r>
            <a:endParaRPr lang="zh-CN" altLang="en-US" dirty="0"/>
          </a:p>
        </p:txBody>
      </p:sp>
      <p:sp>
        <p:nvSpPr>
          <p:cNvPr id="5" name="矩形 4"/>
          <p:cNvSpPr/>
          <p:nvPr/>
        </p:nvSpPr>
        <p:spPr>
          <a:xfrm>
            <a:off x="478972" y="1815902"/>
            <a:ext cx="10966370"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．避免噪声干扰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如果环境过于嘈杂，很容易出现画外音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，以致加重后期剪辑负担，因此，在拍摄时应该注意尽量避免不必要的声音干扰。有时拍摄人员的呼吸声音过大，也会被录进视频中，影响视频素材质量，因此拍摄人员就需要尽量稳定自己的情绪，将呼吸放缓。</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布置良好的拍摄环境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Rectangle 5"/>
          <p:cNvSpPr>
            <a:spLocks noChangeArrowheads="1"/>
          </p:cNvSpPr>
          <p:nvPr/>
        </p:nvSpPr>
        <p:spPr bwMode="auto">
          <a:xfrm>
            <a:off x="10830359" y="5066564"/>
            <a:ext cx="16510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Rectangle 6"/>
          <p:cNvSpPr>
            <a:spLocks noChangeArrowheads="1"/>
          </p:cNvSpPr>
          <p:nvPr/>
        </p:nvSpPr>
        <p:spPr bwMode="auto">
          <a:xfrm>
            <a:off x="10830359" y="5066564"/>
            <a:ext cx="1651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Rectangle 7"/>
          <p:cNvSpPr>
            <a:spLocks noChangeArrowheads="1"/>
          </p:cNvSpPr>
          <p:nvPr/>
        </p:nvSpPr>
        <p:spPr bwMode="auto">
          <a:xfrm>
            <a:off x="9723871" y="5058626"/>
            <a:ext cx="334962"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Rectangle 8"/>
          <p:cNvSpPr>
            <a:spLocks noChangeArrowheads="1"/>
          </p:cNvSpPr>
          <p:nvPr/>
        </p:nvSpPr>
        <p:spPr bwMode="auto">
          <a:xfrm>
            <a:off x="9723871" y="5066564"/>
            <a:ext cx="3349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Rectangle 9"/>
          <p:cNvSpPr>
            <a:spLocks noChangeArrowheads="1"/>
          </p:cNvSpPr>
          <p:nvPr/>
        </p:nvSpPr>
        <p:spPr bwMode="auto">
          <a:xfrm>
            <a:off x="10058834" y="5184039"/>
            <a:ext cx="150812" cy="584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Rectangle 10"/>
          <p:cNvSpPr>
            <a:spLocks noChangeArrowheads="1"/>
          </p:cNvSpPr>
          <p:nvPr/>
        </p:nvSpPr>
        <p:spPr bwMode="auto">
          <a:xfrm>
            <a:off x="10058834" y="5184039"/>
            <a:ext cx="1508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Rectangle 11"/>
          <p:cNvSpPr>
            <a:spLocks noChangeArrowheads="1"/>
          </p:cNvSpPr>
          <p:nvPr/>
        </p:nvSpPr>
        <p:spPr bwMode="auto">
          <a:xfrm>
            <a:off x="10209646" y="5099901"/>
            <a:ext cx="96837" cy="668338"/>
          </a:xfrm>
          <a:prstGeom prst="rect">
            <a:avLst/>
          </a:prstGeom>
          <a:solidFill>
            <a:srgbClr val="FFCE4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Rectangle 12"/>
          <p:cNvSpPr>
            <a:spLocks noChangeArrowheads="1"/>
          </p:cNvSpPr>
          <p:nvPr/>
        </p:nvSpPr>
        <p:spPr bwMode="auto">
          <a:xfrm>
            <a:off x="10306484" y="5066564"/>
            <a:ext cx="158750" cy="701675"/>
          </a:xfrm>
          <a:prstGeom prst="rect">
            <a:avLst/>
          </a:prstGeom>
          <a:solidFill>
            <a:srgbClr val="FE64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Rectangle 13"/>
          <p:cNvSpPr>
            <a:spLocks noChangeArrowheads="1"/>
          </p:cNvSpPr>
          <p:nvPr/>
        </p:nvSpPr>
        <p:spPr bwMode="auto">
          <a:xfrm>
            <a:off x="10306484" y="5066564"/>
            <a:ext cx="1587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14"/>
          <p:cNvSpPr>
            <a:spLocks noChangeArrowheads="1"/>
          </p:cNvSpPr>
          <p:nvPr/>
        </p:nvSpPr>
        <p:spPr bwMode="auto">
          <a:xfrm>
            <a:off x="10465234" y="5066564"/>
            <a:ext cx="214312"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15"/>
          <p:cNvSpPr>
            <a:spLocks noChangeArrowheads="1"/>
          </p:cNvSpPr>
          <p:nvPr/>
        </p:nvSpPr>
        <p:spPr bwMode="auto">
          <a:xfrm>
            <a:off x="10465234" y="5066564"/>
            <a:ext cx="2143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Oval 16"/>
          <p:cNvSpPr>
            <a:spLocks noChangeArrowheads="1"/>
          </p:cNvSpPr>
          <p:nvPr/>
        </p:nvSpPr>
        <p:spPr bwMode="auto">
          <a:xfrm>
            <a:off x="9011084" y="5436451"/>
            <a:ext cx="334962" cy="331788"/>
          </a:xfrm>
          <a:prstGeom prst="ellipse">
            <a:avLst/>
          </a:prstGeom>
          <a:solidFill>
            <a:srgbClr val="FE6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Oval 17"/>
          <p:cNvSpPr>
            <a:spLocks noChangeArrowheads="1"/>
          </p:cNvSpPr>
          <p:nvPr/>
        </p:nvSpPr>
        <p:spPr bwMode="auto">
          <a:xfrm>
            <a:off x="9177771" y="5436451"/>
            <a:ext cx="334962" cy="331788"/>
          </a:xfrm>
          <a:prstGeom prst="ellipse">
            <a:avLst/>
          </a:prstGeom>
          <a:solidFill>
            <a:srgbClr val="FFCE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8"/>
          <p:cNvSpPr>
            <a:spLocks noEditPoints="1"/>
          </p:cNvSpPr>
          <p:nvPr/>
        </p:nvSpPr>
        <p:spPr bwMode="auto">
          <a:xfrm>
            <a:off x="9342871" y="5601551"/>
            <a:ext cx="169862" cy="166688"/>
          </a:xfrm>
          <a:custGeom>
            <a:avLst/>
            <a:gdLst>
              <a:gd name="T0" fmla="*/ 1 w 45"/>
              <a:gd name="T1" fmla="*/ 44 h 44"/>
              <a:gd name="T2" fmla="*/ 1 w 45"/>
              <a:gd name="T3" fmla="*/ 44 h 44"/>
              <a:gd name="T4" fmla="*/ 1 w 45"/>
              <a:gd name="T5" fmla="*/ 44 h 44"/>
              <a:gd name="T6" fmla="*/ 1 w 45"/>
              <a:gd name="T7" fmla="*/ 44 h 44"/>
              <a:gd name="T8" fmla="*/ 1 w 45"/>
              <a:gd name="T9" fmla="*/ 44 h 44"/>
              <a:gd name="T10" fmla="*/ 1 w 45"/>
              <a:gd name="T11" fmla="*/ 44 h 44"/>
              <a:gd name="T12" fmla="*/ 0 w 45"/>
              <a:gd name="T13" fmla="*/ 44 h 44"/>
              <a:gd name="T14" fmla="*/ 0 w 45"/>
              <a:gd name="T15" fmla="*/ 44 h 44"/>
              <a:gd name="T16" fmla="*/ 0 w 45"/>
              <a:gd name="T17" fmla="*/ 44 h 44"/>
              <a:gd name="T18" fmla="*/ 0 w 45"/>
              <a:gd name="T19" fmla="*/ 44 h 44"/>
              <a:gd name="T20" fmla="*/ 0 w 45"/>
              <a:gd name="T21" fmla="*/ 44 h 44"/>
              <a:gd name="T22" fmla="*/ 0 w 45"/>
              <a:gd name="T23" fmla="*/ 44 h 44"/>
              <a:gd name="T24" fmla="*/ 45 w 45"/>
              <a:gd name="T25" fmla="*/ 0 h 44"/>
              <a:gd name="T26" fmla="*/ 45 w 45"/>
              <a:gd name="T27" fmla="*/ 0 h 44"/>
              <a:gd name="T28" fmla="*/ 45 w 45"/>
              <a:gd name="T29" fmla="*/ 0 h 44"/>
              <a:gd name="T30" fmla="*/ 45 w 45"/>
              <a:gd name="T31" fmla="*/ 0 h 44"/>
              <a:gd name="T32" fmla="*/ 45 w 45"/>
              <a:gd name="T33" fmla="*/ 0 h 44"/>
              <a:gd name="T34" fmla="*/ 45 w 45"/>
              <a:gd name="T35" fmla="*/ 0 h 44"/>
              <a:gd name="T36" fmla="*/ 45 w 45"/>
              <a:gd name="T37" fmla="*/ 0 h 44"/>
              <a:gd name="T38" fmla="*/ 45 w 45"/>
              <a:gd name="T39" fmla="*/ 0 h 44"/>
              <a:gd name="T40" fmla="*/ 45 w 45"/>
              <a:gd name="T41" fmla="*/ 0 h 44"/>
              <a:gd name="T42" fmla="*/ 45 w 45"/>
              <a:gd name="T43" fmla="*/ 0 h 44"/>
              <a:gd name="T44" fmla="*/ 45 w 45"/>
              <a:gd name="T45" fmla="*/ 0 h 44"/>
              <a:gd name="T46" fmla="*/ 45 w 45"/>
              <a:gd name="T4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44">
                <a:moveTo>
                  <a:pt x="1" y="44"/>
                </a:moveTo>
                <a:cubicBezTo>
                  <a:pt x="1" y="44"/>
                  <a:pt x="1" y="44"/>
                  <a:pt x="1" y="44"/>
                </a:cubicBezTo>
                <a:cubicBezTo>
                  <a:pt x="1" y="44"/>
                  <a:pt x="1" y="44"/>
                  <a:pt x="1" y="44"/>
                </a:cubicBezTo>
                <a:moveTo>
                  <a:pt x="1" y="44"/>
                </a:moveTo>
                <a:cubicBezTo>
                  <a:pt x="1" y="44"/>
                  <a:pt x="1" y="44"/>
                  <a:pt x="1" y="44"/>
                </a:cubicBezTo>
                <a:cubicBezTo>
                  <a:pt x="1" y="44"/>
                  <a:pt x="1" y="44"/>
                  <a:pt x="1" y="44"/>
                </a:cubicBezTo>
                <a:moveTo>
                  <a:pt x="0" y="44"/>
                </a:moveTo>
                <a:cubicBezTo>
                  <a:pt x="0" y="44"/>
                  <a:pt x="0" y="44"/>
                  <a:pt x="0" y="44"/>
                </a:cubicBezTo>
                <a:cubicBezTo>
                  <a:pt x="0" y="44"/>
                  <a:pt x="0" y="44"/>
                  <a:pt x="0" y="44"/>
                </a:cubicBezTo>
                <a:moveTo>
                  <a:pt x="0" y="44"/>
                </a:moveTo>
                <a:cubicBezTo>
                  <a:pt x="0" y="44"/>
                  <a:pt x="0" y="44"/>
                  <a:pt x="0" y="44"/>
                </a:cubicBezTo>
                <a:cubicBezTo>
                  <a:pt x="0" y="44"/>
                  <a:pt x="0" y="44"/>
                  <a:pt x="0" y="44"/>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moveTo>
                  <a:pt x="45" y="0"/>
                </a:moveTo>
                <a:cubicBezTo>
                  <a:pt x="45" y="0"/>
                  <a:pt x="45" y="0"/>
                  <a:pt x="45" y="0"/>
                </a:cubicBezTo>
                <a:cubicBezTo>
                  <a:pt x="45" y="0"/>
                  <a:pt x="45" y="0"/>
                  <a:pt x="4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9"/>
          <p:cNvSpPr/>
          <p:nvPr/>
        </p:nvSpPr>
        <p:spPr bwMode="auto">
          <a:xfrm>
            <a:off x="9214284" y="5469789"/>
            <a:ext cx="298450" cy="298450"/>
          </a:xfrm>
          <a:custGeom>
            <a:avLst/>
            <a:gdLst>
              <a:gd name="T0" fmla="*/ 61 w 79"/>
              <a:gd name="T1" fmla="*/ 0 h 79"/>
              <a:gd name="T2" fmla="*/ 70 w 79"/>
              <a:gd name="T3" fmla="*/ 27 h 79"/>
              <a:gd name="T4" fmla="*/ 26 w 79"/>
              <a:gd name="T5" fmla="*/ 71 h 79"/>
              <a:gd name="T6" fmla="*/ 0 w 79"/>
              <a:gd name="T7" fmla="*/ 62 h 79"/>
              <a:gd name="T8" fmla="*/ 34 w 79"/>
              <a:gd name="T9" fmla="*/ 79 h 79"/>
              <a:gd name="T10" fmla="*/ 34 w 79"/>
              <a:gd name="T11" fmla="*/ 79 h 79"/>
              <a:gd name="T12" fmla="*/ 34 w 79"/>
              <a:gd name="T13" fmla="*/ 79 h 79"/>
              <a:gd name="T14" fmla="*/ 34 w 79"/>
              <a:gd name="T15" fmla="*/ 79 h 79"/>
              <a:gd name="T16" fmla="*/ 35 w 79"/>
              <a:gd name="T17" fmla="*/ 79 h 79"/>
              <a:gd name="T18" fmla="*/ 35 w 79"/>
              <a:gd name="T19" fmla="*/ 79 h 79"/>
              <a:gd name="T20" fmla="*/ 35 w 79"/>
              <a:gd name="T21" fmla="*/ 79 h 79"/>
              <a:gd name="T22" fmla="*/ 35 w 79"/>
              <a:gd name="T23" fmla="*/ 79 h 79"/>
              <a:gd name="T24" fmla="*/ 35 w 79"/>
              <a:gd name="T25" fmla="*/ 79 h 79"/>
              <a:gd name="T26" fmla="*/ 79 w 79"/>
              <a:gd name="T27" fmla="*/ 35 h 79"/>
              <a:gd name="T28" fmla="*/ 79 w 79"/>
              <a:gd name="T29" fmla="*/ 35 h 79"/>
              <a:gd name="T30" fmla="*/ 79 w 79"/>
              <a:gd name="T31" fmla="*/ 35 h 79"/>
              <a:gd name="T32" fmla="*/ 79 w 79"/>
              <a:gd name="T33" fmla="*/ 35 h 79"/>
              <a:gd name="T34" fmla="*/ 79 w 79"/>
              <a:gd name="T35" fmla="*/ 35 h 79"/>
              <a:gd name="T36" fmla="*/ 79 w 79"/>
              <a:gd name="T37" fmla="*/ 35 h 79"/>
              <a:gd name="T38" fmla="*/ 79 w 79"/>
              <a:gd name="T39" fmla="*/ 35 h 79"/>
              <a:gd name="T40" fmla="*/ 79 w 79"/>
              <a:gd name="T41" fmla="*/ 35 h 79"/>
              <a:gd name="T42" fmla="*/ 79 w 79"/>
              <a:gd name="T43" fmla="*/ 35 h 79"/>
              <a:gd name="T44" fmla="*/ 79 w 79"/>
              <a:gd name="T45" fmla="*/ 35 h 79"/>
              <a:gd name="T46" fmla="*/ 61 w 79"/>
              <a:gd name="T4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9" h="79">
                <a:moveTo>
                  <a:pt x="61" y="0"/>
                </a:moveTo>
                <a:cubicBezTo>
                  <a:pt x="67" y="7"/>
                  <a:pt x="70" y="17"/>
                  <a:pt x="70" y="27"/>
                </a:cubicBezTo>
                <a:cubicBezTo>
                  <a:pt x="70" y="51"/>
                  <a:pt x="51" y="71"/>
                  <a:pt x="26" y="71"/>
                </a:cubicBezTo>
                <a:cubicBezTo>
                  <a:pt x="16" y="71"/>
                  <a:pt x="7" y="67"/>
                  <a:pt x="0" y="62"/>
                </a:cubicBezTo>
                <a:cubicBezTo>
                  <a:pt x="8" y="72"/>
                  <a:pt x="20" y="79"/>
                  <a:pt x="34" y="79"/>
                </a:cubicBezTo>
                <a:cubicBezTo>
                  <a:pt x="34" y="79"/>
                  <a:pt x="34" y="79"/>
                  <a:pt x="34" y="79"/>
                </a:cubicBezTo>
                <a:cubicBezTo>
                  <a:pt x="34" y="79"/>
                  <a:pt x="34" y="79"/>
                  <a:pt x="34" y="79"/>
                </a:cubicBezTo>
                <a:cubicBezTo>
                  <a:pt x="34" y="79"/>
                  <a:pt x="34" y="79"/>
                  <a:pt x="34" y="79"/>
                </a:cubicBezTo>
                <a:cubicBezTo>
                  <a:pt x="34" y="79"/>
                  <a:pt x="35" y="79"/>
                  <a:pt x="35" y="79"/>
                </a:cubicBezTo>
                <a:cubicBezTo>
                  <a:pt x="35" y="79"/>
                  <a:pt x="35" y="79"/>
                  <a:pt x="35" y="79"/>
                </a:cubicBezTo>
                <a:cubicBezTo>
                  <a:pt x="35" y="79"/>
                  <a:pt x="35" y="79"/>
                  <a:pt x="35" y="79"/>
                </a:cubicBezTo>
                <a:cubicBezTo>
                  <a:pt x="35" y="79"/>
                  <a:pt x="35" y="79"/>
                  <a:pt x="35" y="79"/>
                </a:cubicBezTo>
                <a:cubicBezTo>
                  <a:pt x="35" y="79"/>
                  <a:pt x="35" y="79"/>
                  <a:pt x="35" y="79"/>
                </a:cubicBezTo>
                <a:cubicBezTo>
                  <a:pt x="59" y="79"/>
                  <a:pt x="79" y="59"/>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35"/>
                  <a:pt x="79" y="35"/>
                  <a:pt x="79" y="35"/>
                </a:cubicBezTo>
                <a:cubicBezTo>
                  <a:pt x="79" y="20"/>
                  <a:pt x="72" y="8"/>
                  <a:pt x="61" y="0"/>
                </a:cubicBezTo>
              </a:path>
            </a:pathLst>
          </a:custGeom>
          <a:solidFill>
            <a:srgbClr val="D1AA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20"/>
          <p:cNvSpPr/>
          <p:nvPr/>
        </p:nvSpPr>
        <p:spPr bwMode="auto">
          <a:xfrm>
            <a:off x="9331759" y="5338026"/>
            <a:ext cx="33337" cy="139700"/>
          </a:xfrm>
          <a:custGeom>
            <a:avLst/>
            <a:gdLst>
              <a:gd name="T0" fmla="*/ 4 w 9"/>
              <a:gd name="T1" fmla="*/ 0 h 37"/>
              <a:gd name="T2" fmla="*/ 0 w 9"/>
              <a:gd name="T3" fmla="*/ 5 h 37"/>
              <a:gd name="T4" fmla="*/ 0 w 9"/>
              <a:gd name="T5" fmla="*/ 32 h 37"/>
              <a:gd name="T6" fmla="*/ 4 w 9"/>
              <a:gd name="T7" fmla="*/ 37 h 37"/>
              <a:gd name="T8" fmla="*/ 9 w 9"/>
              <a:gd name="T9" fmla="*/ 32 h 37"/>
              <a:gd name="T10" fmla="*/ 9 w 9"/>
              <a:gd name="T11" fmla="*/ 5 h 37"/>
              <a:gd name="T12" fmla="*/ 4 w 9"/>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9" h="37">
                <a:moveTo>
                  <a:pt x="4" y="0"/>
                </a:moveTo>
                <a:cubicBezTo>
                  <a:pt x="2" y="0"/>
                  <a:pt x="0" y="2"/>
                  <a:pt x="0" y="5"/>
                </a:cubicBezTo>
                <a:cubicBezTo>
                  <a:pt x="0" y="32"/>
                  <a:pt x="0" y="32"/>
                  <a:pt x="0" y="32"/>
                </a:cubicBezTo>
                <a:cubicBezTo>
                  <a:pt x="0" y="35"/>
                  <a:pt x="2" y="37"/>
                  <a:pt x="4" y="37"/>
                </a:cubicBezTo>
                <a:cubicBezTo>
                  <a:pt x="7" y="37"/>
                  <a:pt x="9" y="35"/>
                  <a:pt x="9" y="32"/>
                </a:cubicBezTo>
                <a:cubicBezTo>
                  <a:pt x="9" y="5"/>
                  <a:pt x="9" y="5"/>
                  <a:pt x="9" y="5"/>
                </a:cubicBezTo>
                <a:cubicBezTo>
                  <a:pt x="9" y="2"/>
                  <a:pt x="7"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Oval 21"/>
          <p:cNvSpPr>
            <a:spLocks noChangeArrowheads="1"/>
          </p:cNvSpPr>
          <p:nvPr/>
        </p:nvSpPr>
        <p:spPr bwMode="auto">
          <a:xfrm>
            <a:off x="9357159" y="5334851"/>
            <a:ext cx="234950" cy="1047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22"/>
          <p:cNvSpPr>
            <a:spLocks noChangeArrowheads="1"/>
          </p:cNvSpPr>
          <p:nvPr/>
        </p:nvSpPr>
        <p:spPr bwMode="auto">
          <a:xfrm>
            <a:off x="10044546" y="5058626"/>
            <a:ext cx="904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5" name="Rectangle 23"/>
          <p:cNvSpPr>
            <a:spLocks noChangeArrowheads="1"/>
          </p:cNvSpPr>
          <p:nvPr/>
        </p:nvSpPr>
        <p:spPr bwMode="auto">
          <a:xfrm>
            <a:off x="9968346" y="5066564"/>
            <a:ext cx="904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Freeform 24"/>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7" name="Freeform 25"/>
          <p:cNvSpPr/>
          <p:nvPr/>
        </p:nvSpPr>
        <p:spPr bwMode="auto">
          <a:xfrm>
            <a:off x="10058834" y="5184039"/>
            <a:ext cx="82550" cy="584200"/>
          </a:xfrm>
          <a:custGeom>
            <a:avLst/>
            <a:gdLst>
              <a:gd name="T0" fmla="*/ 0 w 52"/>
              <a:gd name="T1" fmla="*/ 0 h 368"/>
              <a:gd name="T2" fmla="*/ 0 w 52"/>
              <a:gd name="T3" fmla="*/ 0 h 368"/>
              <a:gd name="T4" fmla="*/ 0 w 52"/>
              <a:gd name="T5" fmla="*/ 368 h 368"/>
              <a:gd name="T6" fmla="*/ 52 w 52"/>
              <a:gd name="T7" fmla="*/ 368 h 368"/>
              <a:gd name="T8" fmla="*/ 0 w 52"/>
              <a:gd name="T9" fmla="*/ 0 h 368"/>
            </a:gdLst>
            <a:ahLst/>
            <a:cxnLst>
              <a:cxn ang="0">
                <a:pos x="T0" y="T1"/>
              </a:cxn>
              <a:cxn ang="0">
                <a:pos x="T2" y="T3"/>
              </a:cxn>
              <a:cxn ang="0">
                <a:pos x="T4" y="T5"/>
              </a:cxn>
              <a:cxn ang="0">
                <a:pos x="T6" y="T7"/>
              </a:cxn>
              <a:cxn ang="0">
                <a:pos x="T8" y="T9"/>
              </a:cxn>
            </a:cxnLst>
            <a:rect l="0" t="0" r="r" b="b"/>
            <a:pathLst>
              <a:path w="52" h="368">
                <a:moveTo>
                  <a:pt x="0" y="0"/>
                </a:moveTo>
                <a:lnTo>
                  <a:pt x="0" y="0"/>
                </a:lnTo>
                <a:lnTo>
                  <a:pt x="0" y="368"/>
                </a:lnTo>
                <a:lnTo>
                  <a:pt x="52" y="36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8" name="Freeform 26"/>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p:nvPr/>
        </p:nvSpPr>
        <p:spPr bwMode="auto">
          <a:xfrm>
            <a:off x="10465234" y="5066564"/>
            <a:ext cx="104775" cy="701675"/>
          </a:xfrm>
          <a:custGeom>
            <a:avLst/>
            <a:gdLst>
              <a:gd name="T0" fmla="*/ 0 w 66"/>
              <a:gd name="T1" fmla="*/ 0 h 442"/>
              <a:gd name="T2" fmla="*/ 0 w 66"/>
              <a:gd name="T3" fmla="*/ 0 h 442"/>
              <a:gd name="T4" fmla="*/ 0 w 66"/>
              <a:gd name="T5" fmla="*/ 442 h 442"/>
              <a:gd name="T6" fmla="*/ 66 w 66"/>
              <a:gd name="T7" fmla="*/ 442 h 442"/>
              <a:gd name="T8" fmla="*/ 0 w 66"/>
              <a:gd name="T9" fmla="*/ 0 h 442"/>
            </a:gdLst>
            <a:ahLst/>
            <a:cxnLst>
              <a:cxn ang="0">
                <a:pos x="T0" y="T1"/>
              </a:cxn>
              <a:cxn ang="0">
                <a:pos x="T2" y="T3"/>
              </a:cxn>
              <a:cxn ang="0">
                <a:pos x="T4" y="T5"/>
              </a:cxn>
              <a:cxn ang="0">
                <a:pos x="T6" y="T7"/>
              </a:cxn>
              <a:cxn ang="0">
                <a:pos x="T8" y="T9"/>
              </a:cxn>
            </a:cxnLst>
            <a:rect l="0" t="0" r="r" b="b"/>
            <a:pathLst>
              <a:path w="66" h="442">
                <a:moveTo>
                  <a:pt x="0" y="0"/>
                </a:moveTo>
                <a:lnTo>
                  <a:pt x="0" y="0"/>
                </a:lnTo>
                <a:lnTo>
                  <a:pt x="0" y="442"/>
                </a:lnTo>
                <a:lnTo>
                  <a:pt x="66" y="44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Rectangle 28"/>
          <p:cNvSpPr>
            <a:spLocks noChangeArrowheads="1"/>
          </p:cNvSpPr>
          <p:nvPr/>
        </p:nvSpPr>
        <p:spPr bwMode="auto">
          <a:xfrm>
            <a:off x="10419196" y="5066564"/>
            <a:ext cx="4603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Rectangle 29"/>
          <p:cNvSpPr>
            <a:spLocks noChangeArrowheads="1"/>
          </p:cNvSpPr>
          <p:nvPr/>
        </p:nvSpPr>
        <p:spPr bwMode="auto">
          <a:xfrm>
            <a:off x="10419196" y="5066564"/>
            <a:ext cx="46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2" name="Rectangle 30"/>
          <p:cNvSpPr>
            <a:spLocks noChangeArrowheads="1"/>
          </p:cNvSpPr>
          <p:nvPr/>
        </p:nvSpPr>
        <p:spPr bwMode="auto">
          <a:xfrm>
            <a:off x="10943071" y="5066564"/>
            <a:ext cx="52387" cy="701675"/>
          </a:xfrm>
          <a:prstGeom prst="rect">
            <a:avLst/>
          </a:prstGeom>
          <a:solidFill>
            <a:srgbClr val="D0532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3" name="Rectangle 31"/>
          <p:cNvSpPr>
            <a:spLocks noChangeArrowheads="1"/>
          </p:cNvSpPr>
          <p:nvPr/>
        </p:nvSpPr>
        <p:spPr bwMode="auto">
          <a:xfrm>
            <a:off x="10943071" y="5066564"/>
            <a:ext cx="5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4" name="Rectangle 32"/>
          <p:cNvSpPr>
            <a:spLocks noChangeArrowheads="1"/>
          </p:cNvSpPr>
          <p:nvPr/>
        </p:nvSpPr>
        <p:spPr bwMode="auto">
          <a:xfrm>
            <a:off x="8830109" y="5768239"/>
            <a:ext cx="2417762" cy="247650"/>
          </a:xfrm>
          <a:prstGeom prst="rect">
            <a:avLst/>
          </a:prstGeom>
          <a:solidFill>
            <a:srgbClr val="3C535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3.1  </a:t>
            </a:r>
            <a:r>
              <a:rPr lang="zh-CN" altLang="en-US" dirty="0"/>
              <a:t>拍摄前的准备</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62160" y="4305583"/>
              <a:ext cx="888991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哪些短视频在环境布置方面让你印象深刻？为什么？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815902"/>
            <a:ext cx="10966370"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．主体（人</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物）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体是拍摄中关注的主要对象，是画面的主要组成部分。点、线、面都能成为画面的主体。主体作为构图的行为中心，画面中的各种元素都围绕其展开。同时，主体也常用于表达内容、构建画面，常有画龙点睛之意，因为当主体存在于画面中的关键位置时，能够使画面更加传神。 例如，一个画面是金黄色麦田中有一位正在收割麦子的、穿着红色衣服的农 妇，在这个画面中，穿着红色衣服的农妇是主体，她的出现使整个金黄色麦田更加生动。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短视频构图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815902"/>
            <a:ext cx="10966370"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．陪体（人</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物）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陪体是和主体有情节联系的次要表现对象。陪体可以丰富画面、渲染氛围，对主 体起到解释、限定、说明、衬托等作用。适当地运用陪体，有利于精准呈现画面。陪体不是必须存在的，需根据实际画面情况确定是否设置陪体。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短视频构图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8" name="Oval 7"/>
          <p:cNvSpPr>
            <a:spLocks noChangeArrowheads="1"/>
          </p:cNvSpPr>
          <p:nvPr/>
        </p:nvSpPr>
        <p:spPr bwMode="auto">
          <a:xfrm>
            <a:off x="5165232" y="5675285"/>
            <a:ext cx="120650" cy="120650"/>
          </a:xfrm>
          <a:prstGeom prst="ellipse">
            <a:avLst/>
          </a:prstGeom>
          <a:solidFill>
            <a:srgbClr val="4DD0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Oval 10"/>
          <p:cNvSpPr>
            <a:spLocks noChangeArrowheads="1"/>
          </p:cNvSpPr>
          <p:nvPr/>
        </p:nvSpPr>
        <p:spPr bwMode="auto">
          <a:xfrm>
            <a:off x="6112970" y="4864072"/>
            <a:ext cx="119063" cy="120650"/>
          </a:xfrm>
          <a:prstGeom prst="ellipse">
            <a:avLst/>
          </a:prstGeom>
          <a:solidFill>
            <a:srgbClr val="B3E5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Oval 33"/>
          <p:cNvSpPr>
            <a:spLocks noChangeArrowheads="1"/>
          </p:cNvSpPr>
          <p:nvPr/>
        </p:nvSpPr>
        <p:spPr bwMode="auto">
          <a:xfrm>
            <a:off x="6443170" y="4789460"/>
            <a:ext cx="239713" cy="239713"/>
          </a:xfrm>
          <a:prstGeom prst="ellipse">
            <a:avLst/>
          </a:prstGeom>
          <a:solidFill>
            <a:srgbClr val="B3E5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Freeform 38"/>
          <p:cNvSpPr/>
          <p:nvPr/>
        </p:nvSpPr>
        <p:spPr bwMode="auto">
          <a:xfrm>
            <a:off x="5984382" y="5119660"/>
            <a:ext cx="315913" cy="315913"/>
          </a:xfrm>
          <a:custGeom>
            <a:avLst/>
            <a:gdLst>
              <a:gd name="T0" fmla="*/ 84 w 84"/>
              <a:gd name="T1" fmla="*/ 12 h 84"/>
              <a:gd name="T2" fmla="*/ 12 w 84"/>
              <a:gd name="T3" fmla="*/ 84 h 84"/>
              <a:gd name="T4" fmla="*/ 0 w 84"/>
              <a:gd name="T5" fmla="*/ 72 h 84"/>
              <a:gd name="T6" fmla="*/ 72 w 84"/>
              <a:gd name="T7" fmla="*/ 0 h 84"/>
              <a:gd name="T8" fmla="*/ 84 w 84"/>
              <a:gd name="T9" fmla="*/ 12 h 84"/>
            </a:gdLst>
            <a:ahLst/>
            <a:cxnLst>
              <a:cxn ang="0">
                <a:pos x="T0" y="T1"/>
              </a:cxn>
              <a:cxn ang="0">
                <a:pos x="T2" y="T3"/>
              </a:cxn>
              <a:cxn ang="0">
                <a:pos x="T4" y="T5"/>
              </a:cxn>
              <a:cxn ang="0">
                <a:pos x="T6" y="T7"/>
              </a:cxn>
              <a:cxn ang="0">
                <a:pos x="T8" y="T9"/>
              </a:cxn>
            </a:cxnLst>
            <a:rect l="0" t="0" r="r" b="b"/>
            <a:pathLst>
              <a:path w="84" h="84">
                <a:moveTo>
                  <a:pt x="84" y="12"/>
                </a:moveTo>
                <a:cubicBezTo>
                  <a:pt x="12" y="84"/>
                  <a:pt x="12" y="84"/>
                  <a:pt x="12" y="84"/>
                </a:cubicBezTo>
                <a:cubicBezTo>
                  <a:pt x="0" y="72"/>
                  <a:pt x="0" y="72"/>
                  <a:pt x="0" y="72"/>
                </a:cubicBezTo>
                <a:cubicBezTo>
                  <a:pt x="72" y="0"/>
                  <a:pt x="72" y="0"/>
                  <a:pt x="72" y="0"/>
                </a:cubicBezTo>
                <a:cubicBezTo>
                  <a:pt x="79" y="0"/>
                  <a:pt x="84" y="5"/>
                  <a:pt x="84" y="12"/>
                </a:cubicBezTo>
                <a:close/>
              </a:path>
            </a:pathLst>
          </a:custGeom>
          <a:solidFill>
            <a:srgbClr val="607D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39"/>
          <p:cNvSpPr/>
          <p:nvPr/>
        </p:nvSpPr>
        <p:spPr bwMode="auto">
          <a:xfrm>
            <a:off x="5668470" y="5119660"/>
            <a:ext cx="315913" cy="315913"/>
          </a:xfrm>
          <a:custGeom>
            <a:avLst/>
            <a:gdLst>
              <a:gd name="T0" fmla="*/ 0 w 84"/>
              <a:gd name="T1" fmla="*/ 12 h 84"/>
              <a:gd name="T2" fmla="*/ 72 w 84"/>
              <a:gd name="T3" fmla="*/ 84 h 84"/>
              <a:gd name="T4" fmla="*/ 84 w 84"/>
              <a:gd name="T5" fmla="*/ 72 h 84"/>
              <a:gd name="T6" fmla="*/ 12 w 84"/>
              <a:gd name="T7" fmla="*/ 0 h 84"/>
              <a:gd name="T8" fmla="*/ 0 w 84"/>
              <a:gd name="T9" fmla="*/ 12 h 84"/>
            </a:gdLst>
            <a:ahLst/>
            <a:cxnLst>
              <a:cxn ang="0">
                <a:pos x="T0" y="T1"/>
              </a:cxn>
              <a:cxn ang="0">
                <a:pos x="T2" y="T3"/>
              </a:cxn>
              <a:cxn ang="0">
                <a:pos x="T4" y="T5"/>
              </a:cxn>
              <a:cxn ang="0">
                <a:pos x="T6" y="T7"/>
              </a:cxn>
              <a:cxn ang="0">
                <a:pos x="T8" y="T9"/>
              </a:cxn>
            </a:cxnLst>
            <a:rect l="0" t="0" r="r" b="b"/>
            <a:pathLst>
              <a:path w="84" h="84">
                <a:moveTo>
                  <a:pt x="0" y="12"/>
                </a:moveTo>
                <a:cubicBezTo>
                  <a:pt x="72" y="84"/>
                  <a:pt x="72" y="84"/>
                  <a:pt x="72" y="84"/>
                </a:cubicBezTo>
                <a:cubicBezTo>
                  <a:pt x="84" y="72"/>
                  <a:pt x="84" y="72"/>
                  <a:pt x="84" y="72"/>
                </a:cubicBezTo>
                <a:cubicBezTo>
                  <a:pt x="12" y="0"/>
                  <a:pt x="12" y="0"/>
                  <a:pt x="12" y="0"/>
                </a:cubicBezTo>
                <a:cubicBezTo>
                  <a:pt x="5" y="0"/>
                  <a:pt x="0" y="5"/>
                  <a:pt x="0" y="12"/>
                </a:cubicBezTo>
                <a:close/>
              </a:path>
            </a:pathLst>
          </a:custGeom>
          <a:solidFill>
            <a:srgbClr val="607D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Freeform 40"/>
          <p:cNvSpPr/>
          <p:nvPr/>
        </p:nvSpPr>
        <p:spPr bwMode="auto">
          <a:xfrm>
            <a:off x="6255845" y="5119660"/>
            <a:ext cx="44450" cy="44450"/>
          </a:xfrm>
          <a:custGeom>
            <a:avLst/>
            <a:gdLst>
              <a:gd name="T0" fmla="*/ 12 w 12"/>
              <a:gd name="T1" fmla="*/ 12 h 12"/>
              <a:gd name="T2" fmla="*/ 0 w 12"/>
              <a:gd name="T3" fmla="*/ 12 h 12"/>
              <a:gd name="T4" fmla="*/ 0 w 12"/>
              <a:gd name="T5" fmla="*/ 0 h 12"/>
              <a:gd name="T6" fmla="*/ 12 w 12"/>
              <a:gd name="T7" fmla="*/ 12 h 12"/>
            </a:gdLst>
            <a:ahLst/>
            <a:cxnLst>
              <a:cxn ang="0">
                <a:pos x="T0" y="T1"/>
              </a:cxn>
              <a:cxn ang="0">
                <a:pos x="T2" y="T3"/>
              </a:cxn>
              <a:cxn ang="0">
                <a:pos x="T4" y="T5"/>
              </a:cxn>
              <a:cxn ang="0">
                <a:pos x="T6" y="T7"/>
              </a:cxn>
            </a:cxnLst>
            <a:rect l="0" t="0" r="r" b="b"/>
            <a:pathLst>
              <a:path w="12" h="12">
                <a:moveTo>
                  <a:pt x="12" y="12"/>
                </a:moveTo>
                <a:cubicBezTo>
                  <a:pt x="0" y="12"/>
                  <a:pt x="0" y="12"/>
                  <a:pt x="0" y="12"/>
                </a:cubicBezTo>
                <a:cubicBezTo>
                  <a:pt x="0" y="0"/>
                  <a:pt x="0" y="0"/>
                  <a:pt x="0" y="0"/>
                </a:cubicBezTo>
                <a:cubicBezTo>
                  <a:pt x="7" y="0"/>
                  <a:pt x="12" y="5"/>
                  <a:pt x="12" y="12"/>
                </a:cubicBezTo>
                <a:close/>
              </a:path>
            </a:pathLst>
          </a:cu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Freeform 41"/>
          <p:cNvSpPr/>
          <p:nvPr/>
        </p:nvSpPr>
        <p:spPr bwMode="auto">
          <a:xfrm>
            <a:off x="5668470" y="5119660"/>
            <a:ext cx="46038" cy="44450"/>
          </a:xfrm>
          <a:custGeom>
            <a:avLst/>
            <a:gdLst>
              <a:gd name="T0" fmla="*/ 12 w 12"/>
              <a:gd name="T1" fmla="*/ 0 h 12"/>
              <a:gd name="T2" fmla="*/ 12 w 12"/>
              <a:gd name="T3" fmla="*/ 12 h 12"/>
              <a:gd name="T4" fmla="*/ 0 w 12"/>
              <a:gd name="T5" fmla="*/ 12 h 12"/>
              <a:gd name="T6" fmla="*/ 12 w 12"/>
              <a:gd name="T7" fmla="*/ 0 h 12"/>
            </a:gdLst>
            <a:ahLst/>
            <a:cxnLst>
              <a:cxn ang="0">
                <a:pos x="T0" y="T1"/>
              </a:cxn>
              <a:cxn ang="0">
                <a:pos x="T2" y="T3"/>
              </a:cxn>
              <a:cxn ang="0">
                <a:pos x="T4" y="T5"/>
              </a:cxn>
              <a:cxn ang="0">
                <a:pos x="T6" y="T7"/>
              </a:cxn>
            </a:cxnLst>
            <a:rect l="0" t="0" r="r" b="b"/>
            <a:pathLst>
              <a:path w="12" h="12">
                <a:moveTo>
                  <a:pt x="12" y="0"/>
                </a:moveTo>
                <a:cubicBezTo>
                  <a:pt x="12" y="12"/>
                  <a:pt x="12" y="12"/>
                  <a:pt x="12" y="12"/>
                </a:cubicBezTo>
                <a:cubicBezTo>
                  <a:pt x="0" y="12"/>
                  <a:pt x="0" y="12"/>
                  <a:pt x="0" y="12"/>
                </a:cubicBezTo>
                <a:cubicBezTo>
                  <a:pt x="0" y="5"/>
                  <a:pt x="5" y="0"/>
                  <a:pt x="12" y="0"/>
                </a:cubicBezTo>
                <a:close/>
              </a:path>
            </a:pathLst>
          </a:cu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2"/>
          <p:cNvSpPr/>
          <p:nvPr/>
        </p:nvSpPr>
        <p:spPr bwMode="auto">
          <a:xfrm>
            <a:off x="5668470" y="5345085"/>
            <a:ext cx="631825" cy="90488"/>
          </a:xfrm>
          <a:custGeom>
            <a:avLst/>
            <a:gdLst>
              <a:gd name="T0" fmla="*/ 156 w 168"/>
              <a:gd name="T1" fmla="*/ 0 h 24"/>
              <a:gd name="T2" fmla="*/ 12 w 168"/>
              <a:gd name="T3" fmla="*/ 0 h 24"/>
              <a:gd name="T4" fmla="*/ 0 w 168"/>
              <a:gd name="T5" fmla="*/ 12 h 24"/>
              <a:gd name="T6" fmla="*/ 0 w 168"/>
              <a:gd name="T7" fmla="*/ 24 h 24"/>
              <a:gd name="T8" fmla="*/ 168 w 168"/>
              <a:gd name="T9" fmla="*/ 24 h 24"/>
              <a:gd name="T10" fmla="*/ 168 w 168"/>
              <a:gd name="T11" fmla="*/ 12 h 24"/>
              <a:gd name="T12" fmla="*/ 156 w 16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68" h="24">
                <a:moveTo>
                  <a:pt x="156" y="0"/>
                </a:moveTo>
                <a:cubicBezTo>
                  <a:pt x="12" y="0"/>
                  <a:pt x="12" y="0"/>
                  <a:pt x="12" y="0"/>
                </a:cubicBezTo>
                <a:cubicBezTo>
                  <a:pt x="5" y="0"/>
                  <a:pt x="0" y="5"/>
                  <a:pt x="0" y="12"/>
                </a:cubicBezTo>
                <a:cubicBezTo>
                  <a:pt x="0" y="24"/>
                  <a:pt x="0" y="24"/>
                  <a:pt x="0" y="24"/>
                </a:cubicBezTo>
                <a:cubicBezTo>
                  <a:pt x="168" y="24"/>
                  <a:pt x="168" y="24"/>
                  <a:pt x="168" y="24"/>
                </a:cubicBezTo>
                <a:cubicBezTo>
                  <a:pt x="168" y="12"/>
                  <a:pt x="168" y="12"/>
                  <a:pt x="168" y="12"/>
                </a:cubicBezTo>
                <a:cubicBezTo>
                  <a:pt x="168" y="5"/>
                  <a:pt x="163" y="0"/>
                  <a:pt x="156" y="0"/>
                </a:cubicBezTo>
                <a:close/>
              </a:path>
            </a:pathLst>
          </a:custGeom>
          <a:solidFill>
            <a:srgbClr val="F451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Freeform 43"/>
          <p:cNvSpPr/>
          <p:nvPr/>
        </p:nvSpPr>
        <p:spPr bwMode="auto">
          <a:xfrm>
            <a:off x="5352557" y="5389535"/>
            <a:ext cx="1444625" cy="992188"/>
          </a:xfrm>
          <a:custGeom>
            <a:avLst/>
            <a:gdLst>
              <a:gd name="T0" fmla="*/ 384 w 384"/>
              <a:gd name="T1" fmla="*/ 216 h 264"/>
              <a:gd name="T2" fmla="*/ 336 w 384"/>
              <a:gd name="T3" fmla="*/ 264 h 264"/>
              <a:gd name="T4" fmla="*/ 48 w 384"/>
              <a:gd name="T5" fmla="*/ 264 h 264"/>
              <a:gd name="T6" fmla="*/ 0 w 384"/>
              <a:gd name="T7" fmla="*/ 216 h 264"/>
              <a:gd name="T8" fmla="*/ 0 w 384"/>
              <a:gd name="T9" fmla="*/ 48 h 264"/>
              <a:gd name="T10" fmla="*/ 48 w 384"/>
              <a:gd name="T11" fmla="*/ 0 h 264"/>
              <a:gd name="T12" fmla="*/ 336 w 384"/>
              <a:gd name="T13" fmla="*/ 0 h 264"/>
              <a:gd name="T14" fmla="*/ 384 w 384"/>
              <a:gd name="T15" fmla="*/ 48 h 264"/>
              <a:gd name="T16" fmla="*/ 384 w 384"/>
              <a:gd name="T17" fmla="*/ 216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4" h="264">
                <a:moveTo>
                  <a:pt x="384" y="216"/>
                </a:moveTo>
                <a:cubicBezTo>
                  <a:pt x="384" y="243"/>
                  <a:pt x="363" y="264"/>
                  <a:pt x="336" y="264"/>
                </a:cubicBezTo>
                <a:cubicBezTo>
                  <a:pt x="48" y="264"/>
                  <a:pt x="48" y="264"/>
                  <a:pt x="48" y="264"/>
                </a:cubicBezTo>
                <a:cubicBezTo>
                  <a:pt x="21" y="264"/>
                  <a:pt x="0" y="243"/>
                  <a:pt x="0" y="216"/>
                </a:cubicBezTo>
                <a:cubicBezTo>
                  <a:pt x="0" y="48"/>
                  <a:pt x="0" y="48"/>
                  <a:pt x="0" y="48"/>
                </a:cubicBezTo>
                <a:cubicBezTo>
                  <a:pt x="0" y="21"/>
                  <a:pt x="21" y="0"/>
                  <a:pt x="48" y="0"/>
                </a:cubicBezTo>
                <a:cubicBezTo>
                  <a:pt x="336" y="0"/>
                  <a:pt x="336" y="0"/>
                  <a:pt x="336" y="0"/>
                </a:cubicBezTo>
                <a:cubicBezTo>
                  <a:pt x="363" y="0"/>
                  <a:pt x="384" y="21"/>
                  <a:pt x="384" y="48"/>
                </a:cubicBezTo>
                <a:lnTo>
                  <a:pt x="384" y="216"/>
                </a:lnTo>
                <a:close/>
              </a:path>
            </a:pathLst>
          </a:custGeom>
          <a:solidFill>
            <a:srgbClr val="FF70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Rectangle 44"/>
          <p:cNvSpPr>
            <a:spLocks noChangeArrowheads="1"/>
          </p:cNvSpPr>
          <p:nvPr/>
        </p:nvSpPr>
        <p:spPr bwMode="auto">
          <a:xfrm>
            <a:off x="6481270" y="5886422"/>
            <a:ext cx="225425" cy="225425"/>
          </a:xfrm>
          <a:prstGeom prst="rect">
            <a:avLst/>
          </a:prstGeom>
          <a:solidFill>
            <a:srgbClr val="F451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45"/>
          <p:cNvSpPr/>
          <p:nvPr/>
        </p:nvSpPr>
        <p:spPr bwMode="auto">
          <a:xfrm>
            <a:off x="5489082" y="5526060"/>
            <a:ext cx="946150" cy="720725"/>
          </a:xfrm>
          <a:custGeom>
            <a:avLst/>
            <a:gdLst>
              <a:gd name="T0" fmla="*/ 252 w 252"/>
              <a:gd name="T1" fmla="*/ 156 h 192"/>
              <a:gd name="T2" fmla="*/ 216 w 252"/>
              <a:gd name="T3" fmla="*/ 192 h 192"/>
              <a:gd name="T4" fmla="*/ 36 w 252"/>
              <a:gd name="T5" fmla="*/ 192 h 192"/>
              <a:gd name="T6" fmla="*/ 0 w 252"/>
              <a:gd name="T7" fmla="*/ 156 h 192"/>
              <a:gd name="T8" fmla="*/ 0 w 252"/>
              <a:gd name="T9" fmla="*/ 36 h 192"/>
              <a:gd name="T10" fmla="*/ 36 w 252"/>
              <a:gd name="T11" fmla="*/ 0 h 192"/>
              <a:gd name="T12" fmla="*/ 216 w 252"/>
              <a:gd name="T13" fmla="*/ 0 h 192"/>
              <a:gd name="T14" fmla="*/ 252 w 252"/>
              <a:gd name="T15" fmla="*/ 36 h 192"/>
              <a:gd name="T16" fmla="*/ 252 w 252"/>
              <a:gd name="T17" fmla="*/ 15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192">
                <a:moveTo>
                  <a:pt x="252" y="156"/>
                </a:moveTo>
                <a:cubicBezTo>
                  <a:pt x="252" y="176"/>
                  <a:pt x="236" y="192"/>
                  <a:pt x="216" y="192"/>
                </a:cubicBezTo>
                <a:cubicBezTo>
                  <a:pt x="36" y="192"/>
                  <a:pt x="36" y="192"/>
                  <a:pt x="36" y="192"/>
                </a:cubicBezTo>
                <a:cubicBezTo>
                  <a:pt x="16" y="192"/>
                  <a:pt x="0" y="176"/>
                  <a:pt x="0" y="156"/>
                </a:cubicBezTo>
                <a:cubicBezTo>
                  <a:pt x="0" y="36"/>
                  <a:pt x="0" y="36"/>
                  <a:pt x="0" y="36"/>
                </a:cubicBezTo>
                <a:cubicBezTo>
                  <a:pt x="0" y="16"/>
                  <a:pt x="16" y="0"/>
                  <a:pt x="36" y="0"/>
                </a:cubicBezTo>
                <a:cubicBezTo>
                  <a:pt x="216" y="0"/>
                  <a:pt x="216" y="0"/>
                  <a:pt x="216" y="0"/>
                </a:cubicBezTo>
                <a:cubicBezTo>
                  <a:pt x="236" y="0"/>
                  <a:pt x="252" y="16"/>
                  <a:pt x="252" y="36"/>
                </a:cubicBezTo>
                <a:lnTo>
                  <a:pt x="252" y="156"/>
                </a:lnTo>
                <a:close/>
              </a:path>
            </a:pathLst>
          </a:custGeom>
          <a:solidFill>
            <a:srgbClr val="546E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Rectangle 46"/>
          <p:cNvSpPr>
            <a:spLocks noChangeArrowheads="1"/>
          </p:cNvSpPr>
          <p:nvPr/>
        </p:nvSpPr>
        <p:spPr bwMode="auto">
          <a:xfrm>
            <a:off x="6481270" y="5930872"/>
            <a:ext cx="225425" cy="46038"/>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Rectangle 47"/>
          <p:cNvSpPr>
            <a:spLocks noChangeArrowheads="1"/>
          </p:cNvSpPr>
          <p:nvPr/>
        </p:nvSpPr>
        <p:spPr bwMode="auto">
          <a:xfrm>
            <a:off x="6481270" y="6021360"/>
            <a:ext cx="225425" cy="46038"/>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Oval 48"/>
          <p:cNvSpPr>
            <a:spLocks noChangeArrowheads="1"/>
          </p:cNvSpPr>
          <p:nvPr/>
        </p:nvSpPr>
        <p:spPr bwMode="auto">
          <a:xfrm>
            <a:off x="6616207" y="5705447"/>
            <a:ext cx="90488" cy="90488"/>
          </a:xfrm>
          <a:prstGeom prst="ellipse">
            <a:avLst/>
          </a:prstGeom>
          <a:solidFill>
            <a:srgbClr val="FFCA2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Oval 49"/>
          <p:cNvSpPr>
            <a:spLocks noChangeArrowheads="1"/>
          </p:cNvSpPr>
          <p:nvPr/>
        </p:nvSpPr>
        <p:spPr bwMode="auto">
          <a:xfrm>
            <a:off x="6616207" y="5570510"/>
            <a:ext cx="90488" cy="90488"/>
          </a:xfrm>
          <a:prstGeom prst="ellipse">
            <a:avLst/>
          </a:prstGeom>
          <a:solidFill>
            <a:srgbClr val="FFCA2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Freeform 50"/>
          <p:cNvSpPr/>
          <p:nvPr/>
        </p:nvSpPr>
        <p:spPr bwMode="auto">
          <a:xfrm>
            <a:off x="5533532" y="5570510"/>
            <a:ext cx="857250" cy="631825"/>
          </a:xfrm>
          <a:custGeom>
            <a:avLst/>
            <a:gdLst>
              <a:gd name="T0" fmla="*/ 228 w 228"/>
              <a:gd name="T1" fmla="*/ 144 h 168"/>
              <a:gd name="T2" fmla="*/ 204 w 228"/>
              <a:gd name="T3" fmla="*/ 168 h 168"/>
              <a:gd name="T4" fmla="*/ 24 w 228"/>
              <a:gd name="T5" fmla="*/ 168 h 168"/>
              <a:gd name="T6" fmla="*/ 0 w 228"/>
              <a:gd name="T7" fmla="*/ 144 h 168"/>
              <a:gd name="T8" fmla="*/ 0 w 228"/>
              <a:gd name="T9" fmla="*/ 24 h 168"/>
              <a:gd name="T10" fmla="*/ 24 w 228"/>
              <a:gd name="T11" fmla="*/ 0 h 168"/>
              <a:gd name="T12" fmla="*/ 204 w 228"/>
              <a:gd name="T13" fmla="*/ 0 h 168"/>
              <a:gd name="T14" fmla="*/ 228 w 228"/>
              <a:gd name="T15" fmla="*/ 24 h 168"/>
              <a:gd name="T16" fmla="*/ 228 w 228"/>
              <a:gd name="T17" fmla="*/ 14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168">
                <a:moveTo>
                  <a:pt x="228" y="144"/>
                </a:moveTo>
                <a:cubicBezTo>
                  <a:pt x="228" y="157"/>
                  <a:pt x="217" y="168"/>
                  <a:pt x="204" y="168"/>
                </a:cubicBezTo>
                <a:cubicBezTo>
                  <a:pt x="24" y="168"/>
                  <a:pt x="24" y="168"/>
                  <a:pt x="24" y="168"/>
                </a:cubicBezTo>
                <a:cubicBezTo>
                  <a:pt x="11" y="168"/>
                  <a:pt x="0" y="157"/>
                  <a:pt x="0" y="144"/>
                </a:cubicBezTo>
                <a:cubicBezTo>
                  <a:pt x="0" y="24"/>
                  <a:pt x="0" y="24"/>
                  <a:pt x="0" y="24"/>
                </a:cubicBezTo>
                <a:cubicBezTo>
                  <a:pt x="0" y="11"/>
                  <a:pt x="11" y="0"/>
                  <a:pt x="24" y="0"/>
                </a:cubicBezTo>
                <a:cubicBezTo>
                  <a:pt x="204" y="0"/>
                  <a:pt x="204" y="0"/>
                  <a:pt x="204" y="0"/>
                </a:cubicBezTo>
                <a:cubicBezTo>
                  <a:pt x="217" y="0"/>
                  <a:pt x="228" y="11"/>
                  <a:pt x="228" y="24"/>
                </a:cubicBezTo>
                <a:lnTo>
                  <a:pt x="228" y="144"/>
                </a:lnTo>
                <a:close/>
              </a:path>
            </a:pathLst>
          </a:custGeom>
          <a:solidFill>
            <a:srgbClr val="7890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Rectangle 51"/>
          <p:cNvSpPr>
            <a:spLocks noChangeArrowheads="1"/>
          </p:cNvSpPr>
          <p:nvPr/>
        </p:nvSpPr>
        <p:spPr bwMode="auto">
          <a:xfrm>
            <a:off x="6525720" y="5570510"/>
            <a:ext cx="44450" cy="225425"/>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815902"/>
            <a:ext cx="10966370"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．环境（前景</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中景</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背景）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环境是主体周围的人物、景物和空间，是画面的重要组成部分，主要可分为前景、 中景、背景。环境的作用是交代人物、事物、事件的存在，以及地点、时间、空间。 环境可用于营造画面气氛和意境，并渲染整体氛围。 除此之外，环境要素中还有一项非构图术语，它来源于传统绘画理论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留白”。 在构图时也可以采用留白的方式，达到“虚实相生”的意境。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例如，拍摄人物在海边的画面，可以将远处的大海和蓝天作为留白，使整个画面更具审美价值。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短视频构图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3.1  </a:t>
            </a:r>
            <a:r>
              <a:rPr lang="zh-CN" altLang="en-US" dirty="0"/>
              <a:t>拍摄前的准备</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62160" y="4305583"/>
              <a:ext cx="888991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试着找出一则构图巧妙的短视频，说一说它是如何设计主体、陪体与环境的。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．中心构图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突出重点，明确主体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中心构图是将被摄主体放在画面中心进行拍摄的一种构图方法，如下图所示。 中心构图主要具有两大优势：一是能更好地突出主题，让人一眼就能看出短视频的重点，更好地传递信息；二是构图简练，容易让画面达到左右平衡的效果。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980686" y="3361494"/>
            <a:ext cx="6230628" cy="3141060"/>
          </a:xfrm>
          <a:prstGeom prst="rect">
            <a:avLst/>
          </a:prstGeom>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．前景构图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丰富画面，层次分明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前景构图是指在被摄主体前放置一些道具，即利用被摄主体与镜头之间的景物进行构图，如下图所示。前景构图可以增加短视频画面的层次感，在展现被摄主体的同时丰富画面。前景构图又可以分为两种，一种是将被摄主体作为前景进行拍摄，另 一种是将被摄主体以外的事物作为前景进行拍摄。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601929" y="3738861"/>
            <a:ext cx="4988141" cy="2774654"/>
          </a:xfrm>
          <a:prstGeom prst="rect">
            <a:avLst/>
          </a:prstGeom>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．三分线构图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平衡协调，增强美感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三分线构图是指将画面横向或纵向均分为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部分，拍摄时将被摄主体放在三分线的某一位置上进行构图取景，如下图所示。其最大的优势是在突出被摄主体的同时 让画面更加美观，且简单易学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031147" y="3029885"/>
            <a:ext cx="6129706" cy="3487360"/>
          </a:xfrm>
          <a:prstGeom prst="rect">
            <a:avLst/>
          </a:prstGeom>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．透视构图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立体感强，延伸成点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透视构图是指画面中的某一条线或者某几条线由近及远延伸，如下图所示。透视构图一般又可以分为两类：一类是单边透视，即拍摄画面中只有一边带有由近及远形成延伸感的线条；另一类是双边透视，即画面两边都带有由近及远形成延伸感的线条。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894100" y="2967335"/>
            <a:ext cx="6136114" cy="3529268"/>
          </a:xfrm>
          <a:prstGeom prst="rect">
            <a:avLst/>
          </a:prstGeom>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．黄金分割构图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观感舒适，独具美感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黄金分割构图来源于古希腊数学家毕达哥拉斯发现的黄金分割定律。该定律是指一条线段的较长部分的长度与全长的比值等于较短部分的长度与较长部分的长度的比值，且这个比值约等于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0.618</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。其公式为：较长部分的长度</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全长</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较短部分的长度</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较 长部分的长度≈</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0.618</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这个比例被誉为世界上最完美的比例。通过黄金分割定律来构图，可以让拍摄出来的短视频观感舒适，独具美感如下图所示。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837587" y="3659776"/>
            <a:ext cx="4249139" cy="2927382"/>
          </a:xfrm>
          <a:prstGeom prst="rect">
            <a:avLst/>
          </a:prstGeom>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．九宫格构图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画面均衡，自然生动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九宫格构图又被称为井字形构图，它是黄金分割构图的简化版。在构图时，将画面的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条边分为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等份，形成“井”字，即九宫格形状，其中的交叉点称为“趣味中心”，如下图所示。将被摄主体放置在趣味中心能够使拍摄的画面更加协调。优质的九宫格构图，通常能够使画面中的多个物体都处于趣味中心上，使各事物在整体画 面中完美融合。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810000" y="3890665"/>
            <a:ext cx="4572000" cy="2609850"/>
          </a:xfrm>
          <a:prstGeom prst="rect">
            <a:avLst/>
          </a:prstGeom>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0966370"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．框架构图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聚焦注意，营造神秘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框架构图是利用画面中的框架物体将被摄主体框起来，如下图所示。这种构图方式能够使人的注意力聚焦在框内的事物上，产生一种窥视的感觉，让短视频画面更具神秘感。 需要注意的是，框架并不一定是方形，而可以是任何形状。在拍摄短视频时，可以利用门框、窗框，或时临时搭建一个框架结构，体现出框架构图的效果。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7069564" y="3689881"/>
            <a:ext cx="4263427" cy="2848182"/>
          </a:xfrm>
          <a:prstGeom prst="rect">
            <a:avLst/>
          </a:prstGeom>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sp>
        <p:nvSpPr>
          <p:cNvPr id="5" name="矩形 4"/>
          <p:cNvSpPr/>
          <p:nvPr/>
        </p:nvSpPr>
        <p:spPr>
          <a:xfrm>
            <a:off x="478972" y="1536879"/>
            <a:ext cx="1101546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．圆形构图</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规整唯美或不拘一格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圆形构图是指利用画面中出现的圆形来进行构图，如下图所示。这种构图方 法又可以分为正圆形构图和椭圆形构图两种形式。这两种圆形构图通常都能增强画面的整体感，打造旋转的视觉效果。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3.2.2 8</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种常用的短视频构图方法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125910" y="3133032"/>
            <a:ext cx="5940180" cy="3346754"/>
          </a:xfrm>
          <a:prstGeom prst="rect">
            <a:avLst/>
          </a:prstGeom>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62160" y="4305583"/>
              <a:ext cx="888991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选择一种或多种构图方法拍摄几张照片，选出你最喜欢的并分享给大家。</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714850"/>
            <a:ext cx="11015466"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景别是指摄像机与被摄主体的距离不同，造成的被摄主体在画面中所呈现出的范围大小的区别。认识景别有助于营造画面的空间感。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景别一般分为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种，由远及近分别为</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远景、全景、中景、近景、特写</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。通过复杂多变的场面调度和镜头调度，交替使用不同景别，可以使短视频的剧情、人物情绪、 人物关系等更加具有表现力，从而增强短视频的感染力。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78400"/>
            <a:ext cx="1101546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．远景：视野宽阔，以景抒情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远景可以呈现广阔深远的景象，以展示人物活动的空间背景或环境氛围。</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4337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3" name="文本框 2"/>
          <p:cNvSpPr txBox="1"/>
          <p:nvPr/>
        </p:nvSpPr>
        <p:spPr>
          <a:xfrm>
            <a:off x="439229" y="2689813"/>
            <a:ext cx="5547476" cy="129663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）大远景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大远景一般用于呈现广阔的画面，如从高空俯瞰城市，仰望无边的星空，眺望远方的树林等，如下图所示。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6936757" y="2745208"/>
            <a:ext cx="3866255" cy="129663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）一般远景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一般远景强调环境与人物之间的关联性和共存性，如下图所示。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6883570" y="2637243"/>
            <a:ext cx="3919442" cy="15248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478972" y="2631106"/>
            <a:ext cx="5722231" cy="15248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1"/>
          <a:stretch>
            <a:fillRect/>
          </a:stretch>
        </p:blipFill>
        <p:spPr>
          <a:xfrm>
            <a:off x="1276476" y="4298571"/>
            <a:ext cx="4127221" cy="2091649"/>
          </a:xfrm>
          <a:prstGeom prst="rect">
            <a:avLst/>
          </a:prstGeom>
        </p:spPr>
      </p:pic>
      <p:pic>
        <p:nvPicPr>
          <p:cNvPr id="13" name="图片 12"/>
          <p:cNvPicPr>
            <a:picLocks noChangeAspect="1"/>
          </p:cNvPicPr>
          <p:nvPr/>
        </p:nvPicPr>
        <p:blipFill>
          <a:blip r:embed="rId2"/>
          <a:stretch>
            <a:fillRect/>
          </a:stretch>
        </p:blipFill>
        <p:spPr>
          <a:xfrm>
            <a:off x="7061539" y="4294782"/>
            <a:ext cx="3573729" cy="2087860"/>
          </a:xfrm>
          <a:prstGeom prst="rect">
            <a:avLst/>
          </a:prstGeom>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21996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．全景：看清全貌，突出人物关系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全景是指拍摄人物全身形象或场景全貌的画面，多用短焦距镜头拍摄，如下图所示。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使用这种景别拍摄的画面中，观众能够看到人物的全貌，捕捉人物的一举一动，能利用背景营造氛围，但在表现面部细节上稍有欠缺，常用于表现人物之间、人物与环境之间的关系。全景与远景相似，但与远景相比视距更小，被摄主体在画面中 呈现得更加完整，能够更加清晰直观地展现被摄主体和物之间的关联。</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0" name="图片 9"/>
          <p:cNvPicPr>
            <a:picLocks noChangeAspect="1"/>
          </p:cNvPicPr>
          <p:nvPr/>
        </p:nvPicPr>
        <p:blipFill>
          <a:blip r:embed="rId1"/>
          <a:stretch>
            <a:fillRect/>
          </a:stretch>
        </p:blipFill>
        <p:spPr>
          <a:xfrm>
            <a:off x="3547344" y="3726579"/>
            <a:ext cx="5097312" cy="2812783"/>
          </a:xfrm>
          <a:prstGeom prst="rect">
            <a:avLst/>
          </a:prstGeom>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．中景：表现力强，常用于叙事剧情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景，俗称“七分像”，指拍摄人物膝盖以上的部分或局部环境的画面，多用标准镜头等中焦段镜头拍摄，如下图所示。这种景别能展现人物一定的活动空间，既能展现人物的面部表情等细节，还能展现人物的形体动作，在表演性场面中经常使用。 中景可以将环境、氛围和人物很好地联合在一起，常用于叙事剧情，在拍摄剧情类视频时可运用中景。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0" name="图片 9"/>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581743" y="3726579"/>
            <a:ext cx="5028513" cy="2812783"/>
          </a:xfrm>
          <a:prstGeom prst="rect">
            <a:avLst/>
          </a:prstGeom>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．近景：看清神态，传递情绪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近景是指拍摄人物上半身或是景物的局部画面，如下图所示。近景的视距近，能看清被摄主体的细节变化，因而运用近景拍摄人物，可以清晰地看到人物的面部特征、神态、喜怒哀乐等，尤其是眼神的波动，能在一定程度上表现人物的内心世界， 有力地刻画人物的性格。在近景中，由于被摄主体占画面的面积较大，比较适合进行 “快速表达”，在对场景要求不高的短视频中使用较多。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0" name="图片 9"/>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547344" y="3774584"/>
            <a:ext cx="5097312" cy="2716772"/>
          </a:xfrm>
          <a:prstGeom prst="rect">
            <a:avLst/>
          </a:prstGeom>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193899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．特写：专注细节，洞察心理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特写是指拍摄人物面部或者放大物 体的某个局部画面，是视距最近的景别，如图所示。特写能够充分展现被摄主体的细节特征，具有强调和呈现人物心理变化的作用。一些特写还具有象征意义，可从视觉效果上体现出被摄主体的重要性。特写一般运用在故事情节的拍摄上，通过对人物面部细节的拍摄，展示人物的神情变化，揭露人物的心理状态。一般来说，特写镜头会与其他景别的镜头结合运用，通过镜头的远近、光线强弱等营造一种特殊的画面效果。 </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景别：营造画面的空间感</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0" name="图片 9"/>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752408" y="3774202"/>
            <a:ext cx="4687183" cy="2631236"/>
          </a:xfrm>
          <a:prstGeom prst="rect">
            <a:avLst/>
          </a:prstGeom>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3.2  </a:t>
            </a:r>
            <a:r>
              <a:rPr lang="zh-CN" altLang="en-US" dirty="0"/>
              <a:t>短视频画面的构图方法</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62160" y="4305583"/>
              <a:ext cx="9143789"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打开你常用的短视频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App</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，以你看到的第一条短视频为例，分析它的景别类型。</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2093944"/>
            <a:ext cx="1101546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拍摄方向是以被摄主体为中心，在同一水平面上选择拍摄角度。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拍摄方向主要包括</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正面方向、正侧面方向、斜侧面方向和背面方向</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。不同的拍摄方向具有不同的画面 效果，短视频创作者需要根据内容合理选择拍摄方向。 </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拍摄方向：体现主体与陪体、环境的关系变化</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Oval 7"/>
          <p:cNvSpPr>
            <a:spLocks noChangeArrowheads="1"/>
          </p:cNvSpPr>
          <p:nvPr/>
        </p:nvSpPr>
        <p:spPr bwMode="auto">
          <a:xfrm>
            <a:off x="5141508" y="5650744"/>
            <a:ext cx="120650" cy="120650"/>
          </a:xfrm>
          <a:prstGeom prst="ellipse">
            <a:avLst/>
          </a:prstGeom>
          <a:solidFill>
            <a:srgbClr val="4DD0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Oval 10"/>
          <p:cNvSpPr>
            <a:spLocks noChangeArrowheads="1"/>
          </p:cNvSpPr>
          <p:nvPr/>
        </p:nvSpPr>
        <p:spPr bwMode="auto">
          <a:xfrm>
            <a:off x="6089246" y="4839531"/>
            <a:ext cx="119063" cy="120650"/>
          </a:xfrm>
          <a:prstGeom prst="ellipse">
            <a:avLst/>
          </a:prstGeom>
          <a:solidFill>
            <a:srgbClr val="B3E5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Oval 33"/>
          <p:cNvSpPr>
            <a:spLocks noChangeArrowheads="1"/>
          </p:cNvSpPr>
          <p:nvPr/>
        </p:nvSpPr>
        <p:spPr bwMode="auto">
          <a:xfrm>
            <a:off x="6419446" y="4764919"/>
            <a:ext cx="239713" cy="239713"/>
          </a:xfrm>
          <a:prstGeom prst="ellipse">
            <a:avLst/>
          </a:prstGeom>
          <a:solidFill>
            <a:srgbClr val="B3E5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Freeform 38"/>
          <p:cNvSpPr/>
          <p:nvPr/>
        </p:nvSpPr>
        <p:spPr bwMode="auto">
          <a:xfrm>
            <a:off x="5960658" y="5095119"/>
            <a:ext cx="315913" cy="315913"/>
          </a:xfrm>
          <a:custGeom>
            <a:avLst/>
            <a:gdLst>
              <a:gd name="T0" fmla="*/ 84 w 84"/>
              <a:gd name="T1" fmla="*/ 12 h 84"/>
              <a:gd name="T2" fmla="*/ 12 w 84"/>
              <a:gd name="T3" fmla="*/ 84 h 84"/>
              <a:gd name="T4" fmla="*/ 0 w 84"/>
              <a:gd name="T5" fmla="*/ 72 h 84"/>
              <a:gd name="T6" fmla="*/ 72 w 84"/>
              <a:gd name="T7" fmla="*/ 0 h 84"/>
              <a:gd name="T8" fmla="*/ 84 w 84"/>
              <a:gd name="T9" fmla="*/ 12 h 84"/>
            </a:gdLst>
            <a:ahLst/>
            <a:cxnLst>
              <a:cxn ang="0">
                <a:pos x="T0" y="T1"/>
              </a:cxn>
              <a:cxn ang="0">
                <a:pos x="T2" y="T3"/>
              </a:cxn>
              <a:cxn ang="0">
                <a:pos x="T4" y="T5"/>
              </a:cxn>
              <a:cxn ang="0">
                <a:pos x="T6" y="T7"/>
              </a:cxn>
              <a:cxn ang="0">
                <a:pos x="T8" y="T9"/>
              </a:cxn>
            </a:cxnLst>
            <a:rect l="0" t="0" r="r" b="b"/>
            <a:pathLst>
              <a:path w="84" h="84">
                <a:moveTo>
                  <a:pt x="84" y="12"/>
                </a:moveTo>
                <a:cubicBezTo>
                  <a:pt x="12" y="84"/>
                  <a:pt x="12" y="84"/>
                  <a:pt x="12" y="84"/>
                </a:cubicBezTo>
                <a:cubicBezTo>
                  <a:pt x="0" y="72"/>
                  <a:pt x="0" y="72"/>
                  <a:pt x="0" y="72"/>
                </a:cubicBezTo>
                <a:cubicBezTo>
                  <a:pt x="72" y="0"/>
                  <a:pt x="72" y="0"/>
                  <a:pt x="72" y="0"/>
                </a:cubicBezTo>
                <a:cubicBezTo>
                  <a:pt x="79" y="0"/>
                  <a:pt x="84" y="5"/>
                  <a:pt x="84" y="12"/>
                </a:cubicBezTo>
                <a:close/>
              </a:path>
            </a:pathLst>
          </a:custGeom>
          <a:solidFill>
            <a:srgbClr val="607D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Freeform 39"/>
          <p:cNvSpPr/>
          <p:nvPr/>
        </p:nvSpPr>
        <p:spPr bwMode="auto">
          <a:xfrm>
            <a:off x="5644746" y="5095119"/>
            <a:ext cx="315913" cy="315913"/>
          </a:xfrm>
          <a:custGeom>
            <a:avLst/>
            <a:gdLst>
              <a:gd name="T0" fmla="*/ 0 w 84"/>
              <a:gd name="T1" fmla="*/ 12 h 84"/>
              <a:gd name="T2" fmla="*/ 72 w 84"/>
              <a:gd name="T3" fmla="*/ 84 h 84"/>
              <a:gd name="T4" fmla="*/ 84 w 84"/>
              <a:gd name="T5" fmla="*/ 72 h 84"/>
              <a:gd name="T6" fmla="*/ 12 w 84"/>
              <a:gd name="T7" fmla="*/ 0 h 84"/>
              <a:gd name="T8" fmla="*/ 0 w 84"/>
              <a:gd name="T9" fmla="*/ 12 h 84"/>
            </a:gdLst>
            <a:ahLst/>
            <a:cxnLst>
              <a:cxn ang="0">
                <a:pos x="T0" y="T1"/>
              </a:cxn>
              <a:cxn ang="0">
                <a:pos x="T2" y="T3"/>
              </a:cxn>
              <a:cxn ang="0">
                <a:pos x="T4" y="T5"/>
              </a:cxn>
              <a:cxn ang="0">
                <a:pos x="T6" y="T7"/>
              </a:cxn>
              <a:cxn ang="0">
                <a:pos x="T8" y="T9"/>
              </a:cxn>
            </a:cxnLst>
            <a:rect l="0" t="0" r="r" b="b"/>
            <a:pathLst>
              <a:path w="84" h="84">
                <a:moveTo>
                  <a:pt x="0" y="12"/>
                </a:moveTo>
                <a:cubicBezTo>
                  <a:pt x="72" y="84"/>
                  <a:pt x="72" y="84"/>
                  <a:pt x="72" y="84"/>
                </a:cubicBezTo>
                <a:cubicBezTo>
                  <a:pt x="84" y="72"/>
                  <a:pt x="84" y="72"/>
                  <a:pt x="84" y="72"/>
                </a:cubicBezTo>
                <a:cubicBezTo>
                  <a:pt x="12" y="0"/>
                  <a:pt x="12" y="0"/>
                  <a:pt x="12" y="0"/>
                </a:cubicBezTo>
                <a:cubicBezTo>
                  <a:pt x="5" y="0"/>
                  <a:pt x="0" y="5"/>
                  <a:pt x="0" y="12"/>
                </a:cubicBezTo>
                <a:close/>
              </a:path>
            </a:pathLst>
          </a:custGeom>
          <a:solidFill>
            <a:srgbClr val="607D8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40"/>
          <p:cNvSpPr/>
          <p:nvPr/>
        </p:nvSpPr>
        <p:spPr bwMode="auto">
          <a:xfrm>
            <a:off x="6232121" y="5095119"/>
            <a:ext cx="44450" cy="44450"/>
          </a:xfrm>
          <a:custGeom>
            <a:avLst/>
            <a:gdLst>
              <a:gd name="T0" fmla="*/ 12 w 12"/>
              <a:gd name="T1" fmla="*/ 12 h 12"/>
              <a:gd name="T2" fmla="*/ 0 w 12"/>
              <a:gd name="T3" fmla="*/ 12 h 12"/>
              <a:gd name="T4" fmla="*/ 0 w 12"/>
              <a:gd name="T5" fmla="*/ 0 h 12"/>
              <a:gd name="T6" fmla="*/ 12 w 12"/>
              <a:gd name="T7" fmla="*/ 12 h 12"/>
            </a:gdLst>
            <a:ahLst/>
            <a:cxnLst>
              <a:cxn ang="0">
                <a:pos x="T0" y="T1"/>
              </a:cxn>
              <a:cxn ang="0">
                <a:pos x="T2" y="T3"/>
              </a:cxn>
              <a:cxn ang="0">
                <a:pos x="T4" y="T5"/>
              </a:cxn>
              <a:cxn ang="0">
                <a:pos x="T6" y="T7"/>
              </a:cxn>
            </a:cxnLst>
            <a:rect l="0" t="0" r="r" b="b"/>
            <a:pathLst>
              <a:path w="12" h="12">
                <a:moveTo>
                  <a:pt x="12" y="12"/>
                </a:moveTo>
                <a:cubicBezTo>
                  <a:pt x="0" y="12"/>
                  <a:pt x="0" y="12"/>
                  <a:pt x="0" y="12"/>
                </a:cubicBezTo>
                <a:cubicBezTo>
                  <a:pt x="0" y="0"/>
                  <a:pt x="0" y="0"/>
                  <a:pt x="0" y="0"/>
                </a:cubicBezTo>
                <a:cubicBezTo>
                  <a:pt x="7" y="0"/>
                  <a:pt x="12" y="5"/>
                  <a:pt x="12" y="12"/>
                </a:cubicBezTo>
                <a:close/>
              </a:path>
            </a:pathLst>
          </a:cu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Freeform 41"/>
          <p:cNvSpPr/>
          <p:nvPr/>
        </p:nvSpPr>
        <p:spPr bwMode="auto">
          <a:xfrm>
            <a:off x="5644746" y="5095119"/>
            <a:ext cx="46038" cy="44450"/>
          </a:xfrm>
          <a:custGeom>
            <a:avLst/>
            <a:gdLst>
              <a:gd name="T0" fmla="*/ 12 w 12"/>
              <a:gd name="T1" fmla="*/ 0 h 12"/>
              <a:gd name="T2" fmla="*/ 12 w 12"/>
              <a:gd name="T3" fmla="*/ 12 h 12"/>
              <a:gd name="T4" fmla="*/ 0 w 12"/>
              <a:gd name="T5" fmla="*/ 12 h 12"/>
              <a:gd name="T6" fmla="*/ 12 w 12"/>
              <a:gd name="T7" fmla="*/ 0 h 12"/>
            </a:gdLst>
            <a:ahLst/>
            <a:cxnLst>
              <a:cxn ang="0">
                <a:pos x="T0" y="T1"/>
              </a:cxn>
              <a:cxn ang="0">
                <a:pos x="T2" y="T3"/>
              </a:cxn>
              <a:cxn ang="0">
                <a:pos x="T4" y="T5"/>
              </a:cxn>
              <a:cxn ang="0">
                <a:pos x="T6" y="T7"/>
              </a:cxn>
            </a:cxnLst>
            <a:rect l="0" t="0" r="r" b="b"/>
            <a:pathLst>
              <a:path w="12" h="12">
                <a:moveTo>
                  <a:pt x="12" y="0"/>
                </a:moveTo>
                <a:cubicBezTo>
                  <a:pt x="12" y="12"/>
                  <a:pt x="12" y="12"/>
                  <a:pt x="12" y="12"/>
                </a:cubicBezTo>
                <a:cubicBezTo>
                  <a:pt x="0" y="12"/>
                  <a:pt x="0" y="12"/>
                  <a:pt x="0" y="12"/>
                </a:cubicBezTo>
                <a:cubicBezTo>
                  <a:pt x="0" y="5"/>
                  <a:pt x="5" y="0"/>
                  <a:pt x="12" y="0"/>
                </a:cubicBezTo>
                <a:close/>
              </a:path>
            </a:pathLst>
          </a:cu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Freeform 42"/>
          <p:cNvSpPr/>
          <p:nvPr/>
        </p:nvSpPr>
        <p:spPr bwMode="auto">
          <a:xfrm>
            <a:off x="5644746" y="5320544"/>
            <a:ext cx="631825" cy="90488"/>
          </a:xfrm>
          <a:custGeom>
            <a:avLst/>
            <a:gdLst>
              <a:gd name="T0" fmla="*/ 156 w 168"/>
              <a:gd name="T1" fmla="*/ 0 h 24"/>
              <a:gd name="T2" fmla="*/ 12 w 168"/>
              <a:gd name="T3" fmla="*/ 0 h 24"/>
              <a:gd name="T4" fmla="*/ 0 w 168"/>
              <a:gd name="T5" fmla="*/ 12 h 24"/>
              <a:gd name="T6" fmla="*/ 0 w 168"/>
              <a:gd name="T7" fmla="*/ 24 h 24"/>
              <a:gd name="T8" fmla="*/ 168 w 168"/>
              <a:gd name="T9" fmla="*/ 24 h 24"/>
              <a:gd name="T10" fmla="*/ 168 w 168"/>
              <a:gd name="T11" fmla="*/ 12 h 24"/>
              <a:gd name="T12" fmla="*/ 156 w 16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68" h="24">
                <a:moveTo>
                  <a:pt x="156" y="0"/>
                </a:moveTo>
                <a:cubicBezTo>
                  <a:pt x="12" y="0"/>
                  <a:pt x="12" y="0"/>
                  <a:pt x="12" y="0"/>
                </a:cubicBezTo>
                <a:cubicBezTo>
                  <a:pt x="5" y="0"/>
                  <a:pt x="0" y="5"/>
                  <a:pt x="0" y="12"/>
                </a:cubicBezTo>
                <a:cubicBezTo>
                  <a:pt x="0" y="24"/>
                  <a:pt x="0" y="24"/>
                  <a:pt x="0" y="24"/>
                </a:cubicBezTo>
                <a:cubicBezTo>
                  <a:pt x="168" y="24"/>
                  <a:pt x="168" y="24"/>
                  <a:pt x="168" y="24"/>
                </a:cubicBezTo>
                <a:cubicBezTo>
                  <a:pt x="168" y="12"/>
                  <a:pt x="168" y="12"/>
                  <a:pt x="168" y="12"/>
                </a:cubicBezTo>
                <a:cubicBezTo>
                  <a:pt x="168" y="5"/>
                  <a:pt x="163" y="0"/>
                  <a:pt x="156" y="0"/>
                </a:cubicBezTo>
                <a:close/>
              </a:path>
            </a:pathLst>
          </a:custGeom>
          <a:solidFill>
            <a:srgbClr val="F451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3"/>
          <p:cNvSpPr/>
          <p:nvPr/>
        </p:nvSpPr>
        <p:spPr bwMode="auto">
          <a:xfrm>
            <a:off x="5328833" y="5364994"/>
            <a:ext cx="1444625" cy="992188"/>
          </a:xfrm>
          <a:custGeom>
            <a:avLst/>
            <a:gdLst>
              <a:gd name="T0" fmla="*/ 384 w 384"/>
              <a:gd name="T1" fmla="*/ 216 h 264"/>
              <a:gd name="T2" fmla="*/ 336 w 384"/>
              <a:gd name="T3" fmla="*/ 264 h 264"/>
              <a:gd name="T4" fmla="*/ 48 w 384"/>
              <a:gd name="T5" fmla="*/ 264 h 264"/>
              <a:gd name="T6" fmla="*/ 0 w 384"/>
              <a:gd name="T7" fmla="*/ 216 h 264"/>
              <a:gd name="T8" fmla="*/ 0 w 384"/>
              <a:gd name="T9" fmla="*/ 48 h 264"/>
              <a:gd name="T10" fmla="*/ 48 w 384"/>
              <a:gd name="T11" fmla="*/ 0 h 264"/>
              <a:gd name="T12" fmla="*/ 336 w 384"/>
              <a:gd name="T13" fmla="*/ 0 h 264"/>
              <a:gd name="T14" fmla="*/ 384 w 384"/>
              <a:gd name="T15" fmla="*/ 48 h 264"/>
              <a:gd name="T16" fmla="*/ 384 w 384"/>
              <a:gd name="T17" fmla="*/ 216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4" h="264">
                <a:moveTo>
                  <a:pt x="384" y="216"/>
                </a:moveTo>
                <a:cubicBezTo>
                  <a:pt x="384" y="243"/>
                  <a:pt x="363" y="264"/>
                  <a:pt x="336" y="264"/>
                </a:cubicBezTo>
                <a:cubicBezTo>
                  <a:pt x="48" y="264"/>
                  <a:pt x="48" y="264"/>
                  <a:pt x="48" y="264"/>
                </a:cubicBezTo>
                <a:cubicBezTo>
                  <a:pt x="21" y="264"/>
                  <a:pt x="0" y="243"/>
                  <a:pt x="0" y="216"/>
                </a:cubicBezTo>
                <a:cubicBezTo>
                  <a:pt x="0" y="48"/>
                  <a:pt x="0" y="48"/>
                  <a:pt x="0" y="48"/>
                </a:cubicBezTo>
                <a:cubicBezTo>
                  <a:pt x="0" y="21"/>
                  <a:pt x="21" y="0"/>
                  <a:pt x="48" y="0"/>
                </a:cubicBezTo>
                <a:cubicBezTo>
                  <a:pt x="336" y="0"/>
                  <a:pt x="336" y="0"/>
                  <a:pt x="336" y="0"/>
                </a:cubicBezTo>
                <a:cubicBezTo>
                  <a:pt x="363" y="0"/>
                  <a:pt x="384" y="21"/>
                  <a:pt x="384" y="48"/>
                </a:cubicBezTo>
                <a:lnTo>
                  <a:pt x="384" y="216"/>
                </a:lnTo>
                <a:close/>
              </a:path>
            </a:pathLst>
          </a:custGeom>
          <a:solidFill>
            <a:srgbClr val="FF70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Rectangle 44"/>
          <p:cNvSpPr>
            <a:spLocks noChangeArrowheads="1"/>
          </p:cNvSpPr>
          <p:nvPr/>
        </p:nvSpPr>
        <p:spPr bwMode="auto">
          <a:xfrm>
            <a:off x="6457546" y="5861881"/>
            <a:ext cx="225425" cy="225425"/>
          </a:xfrm>
          <a:prstGeom prst="rect">
            <a:avLst/>
          </a:prstGeom>
          <a:solidFill>
            <a:srgbClr val="F451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Freeform 45"/>
          <p:cNvSpPr/>
          <p:nvPr/>
        </p:nvSpPr>
        <p:spPr bwMode="auto">
          <a:xfrm>
            <a:off x="5465358" y="5501519"/>
            <a:ext cx="946150" cy="720725"/>
          </a:xfrm>
          <a:custGeom>
            <a:avLst/>
            <a:gdLst>
              <a:gd name="T0" fmla="*/ 252 w 252"/>
              <a:gd name="T1" fmla="*/ 156 h 192"/>
              <a:gd name="T2" fmla="*/ 216 w 252"/>
              <a:gd name="T3" fmla="*/ 192 h 192"/>
              <a:gd name="T4" fmla="*/ 36 w 252"/>
              <a:gd name="T5" fmla="*/ 192 h 192"/>
              <a:gd name="T6" fmla="*/ 0 w 252"/>
              <a:gd name="T7" fmla="*/ 156 h 192"/>
              <a:gd name="T8" fmla="*/ 0 w 252"/>
              <a:gd name="T9" fmla="*/ 36 h 192"/>
              <a:gd name="T10" fmla="*/ 36 w 252"/>
              <a:gd name="T11" fmla="*/ 0 h 192"/>
              <a:gd name="T12" fmla="*/ 216 w 252"/>
              <a:gd name="T13" fmla="*/ 0 h 192"/>
              <a:gd name="T14" fmla="*/ 252 w 252"/>
              <a:gd name="T15" fmla="*/ 36 h 192"/>
              <a:gd name="T16" fmla="*/ 252 w 252"/>
              <a:gd name="T17" fmla="*/ 15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192">
                <a:moveTo>
                  <a:pt x="252" y="156"/>
                </a:moveTo>
                <a:cubicBezTo>
                  <a:pt x="252" y="176"/>
                  <a:pt x="236" y="192"/>
                  <a:pt x="216" y="192"/>
                </a:cubicBezTo>
                <a:cubicBezTo>
                  <a:pt x="36" y="192"/>
                  <a:pt x="36" y="192"/>
                  <a:pt x="36" y="192"/>
                </a:cubicBezTo>
                <a:cubicBezTo>
                  <a:pt x="16" y="192"/>
                  <a:pt x="0" y="176"/>
                  <a:pt x="0" y="156"/>
                </a:cubicBezTo>
                <a:cubicBezTo>
                  <a:pt x="0" y="36"/>
                  <a:pt x="0" y="36"/>
                  <a:pt x="0" y="36"/>
                </a:cubicBezTo>
                <a:cubicBezTo>
                  <a:pt x="0" y="16"/>
                  <a:pt x="16" y="0"/>
                  <a:pt x="36" y="0"/>
                </a:cubicBezTo>
                <a:cubicBezTo>
                  <a:pt x="216" y="0"/>
                  <a:pt x="216" y="0"/>
                  <a:pt x="216" y="0"/>
                </a:cubicBezTo>
                <a:cubicBezTo>
                  <a:pt x="236" y="0"/>
                  <a:pt x="252" y="16"/>
                  <a:pt x="252" y="36"/>
                </a:cubicBezTo>
                <a:lnTo>
                  <a:pt x="252" y="156"/>
                </a:lnTo>
                <a:close/>
              </a:path>
            </a:pathLst>
          </a:custGeom>
          <a:solidFill>
            <a:srgbClr val="546E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Rectangle 46"/>
          <p:cNvSpPr>
            <a:spLocks noChangeArrowheads="1"/>
          </p:cNvSpPr>
          <p:nvPr/>
        </p:nvSpPr>
        <p:spPr bwMode="auto">
          <a:xfrm>
            <a:off x="6457546" y="5906331"/>
            <a:ext cx="225425" cy="46038"/>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Rectangle 47"/>
          <p:cNvSpPr>
            <a:spLocks noChangeArrowheads="1"/>
          </p:cNvSpPr>
          <p:nvPr/>
        </p:nvSpPr>
        <p:spPr bwMode="auto">
          <a:xfrm>
            <a:off x="6457546" y="5996819"/>
            <a:ext cx="225425" cy="46038"/>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Oval 48"/>
          <p:cNvSpPr>
            <a:spLocks noChangeArrowheads="1"/>
          </p:cNvSpPr>
          <p:nvPr/>
        </p:nvSpPr>
        <p:spPr bwMode="auto">
          <a:xfrm>
            <a:off x="6592483" y="5680906"/>
            <a:ext cx="90488" cy="90488"/>
          </a:xfrm>
          <a:prstGeom prst="ellipse">
            <a:avLst/>
          </a:prstGeom>
          <a:solidFill>
            <a:srgbClr val="FFCA2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Oval 49"/>
          <p:cNvSpPr>
            <a:spLocks noChangeArrowheads="1"/>
          </p:cNvSpPr>
          <p:nvPr/>
        </p:nvSpPr>
        <p:spPr bwMode="auto">
          <a:xfrm>
            <a:off x="6592483" y="5545969"/>
            <a:ext cx="90488" cy="90488"/>
          </a:xfrm>
          <a:prstGeom prst="ellipse">
            <a:avLst/>
          </a:prstGeom>
          <a:solidFill>
            <a:srgbClr val="FFCA2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50"/>
          <p:cNvSpPr/>
          <p:nvPr/>
        </p:nvSpPr>
        <p:spPr bwMode="auto">
          <a:xfrm>
            <a:off x="5509808" y="5545969"/>
            <a:ext cx="857250" cy="631825"/>
          </a:xfrm>
          <a:custGeom>
            <a:avLst/>
            <a:gdLst>
              <a:gd name="T0" fmla="*/ 228 w 228"/>
              <a:gd name="T1" fmla="*/ 144 h 168"/>
              <a:gd name="T2" fmla="*/ 204 w 228"/>
              <a:gd name="T3" fmla="*/ 168 h 168"/>
              <a:gd name="T4" fmla="*/ 24 w 228"/>
              <a:gd name="T5" fmla="*/ 168 h 168"/>
              <a:gd name="T6" fmla="*/ 0 w 228"/>
              <a:gd name="T7" fmla="*/ 144 h 168"/>
              <a:gd name="T8" fmla="*/ 0 w 228"/>
              <a:gd name="T9" fmla="*/ 24 h 168"/>
              <a:gd name="T10" fmla="*/ 24 w 228"/>
              <a:gd name="T11" fmla="*/ 0 h 168"/>
              <a:gd name="T12" fmla="*/ 204 w 228"/>
              <a:gd name="T13" fmla="*/ 0 h 168"/>
              <a:gd name="T14" fmla="*/ 228 w 228"/>
              <a:gd name="T15" fmla="*/ 24 h 168"/>
              <a:gd name="T16" fmla="*/ 228 w 228"/>
              <a:gd name="T17" fmla="*/ 14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168">
                <a:moveTo>
                  <a:pt x="228" y="144"/>
                </a:moveTo>
                <a:cubicBezTo>
                  <a:pt x="228" y="157"/>
                  <a:pt x="217" y="168"/>
                  <a:pt x="204" y="168"/>
                </a:cubicBezTo>
                <a:cubicBezTo>
                  <a:pt x="24" y="168"/>
                  <a:pt x="24" y="168"/>
                  <a:pt x="24" y="168"/>
                </a:cubicBezTo>
                <a:cubicBezTo>
                  <a:pt x="11" y="168"/>
                  <a:pt x="0" y="157"/>
                  <a:pt x="0" y="144"/>
                </a:cubicBezTo>
                <a:cubicBezTo>
                  <a:pt x="0" y="24"/>
                  <a:pt x="0" y="24"/>
                  <a:pt x="0" y="24"/>
                </a:cubicBezTo>
                <a:cubicBezTo>
                  <a:pt x="0" y="11"/>
                  <a:pt x="11" y="0"/>
                  <a:pt x="24" y="0"/>
                </a:cubicBezTo>
                <a:cubicBezTo>
                  <a:pt x="204" y="0"/>
                  <a:pt x="204" y="0"/>
                  <a:pt x="204" y="0"/>
                </a:cubicBezTo>
                <a:cubicBezTo>
                  <a:pt x="217" y="0"/>
                  <a:pt x="228" y="11"/>
                  <a:pt x="228" y="24"/>
                </a:cubicBezTo>
                <a:lnTo>
                  <a:pt x="228" y="144"/>
                </a:lnTo>
                <a:close/>
              </a:path>
            </a:pathLst>
          </a:custGeom>
          <a:solidFill>
            <a:srgbClr val="7890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Rectangle 51"/>
          <p:cNvSpPr>
            <a:spLocks noChangeArrowheads="1"/>
          </p:cNvSpPr>
          <p:nvPr/>
        </p:nvSpPr>
        <p:spPr bwMode="auto">
          <a:xfrm>
            <a:off x="6501996" y="5545969"/>
            <a:ext cx="44450" cy="225425"/>
          </a:xfrm>
          <a:prstGeom prst="rect">
            <a:avLst/>
          </a:prstGeom>
          <a:solidFill>
            <a:srgbClr val="D8431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08730"/>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．正面方向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正面方向，是指从正面方向拍摄被摄主体，摄像机镜头位于被摄主体的正前方， 让观众看到被摄主体的正面形象，如下图所示。当被摄主体是人物时，使用正面 方向拍摄有利于表现人物的正面特征，适合表现人物完整的面部特征和表情动作，让观众产生亲切感；当被摄主体是景或物时，使用正面方向拍摄有利于表现景或物的横线条，营造出稳定、严肃的气氛。 </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拍摄方向：体现主体与陪体、环境的关系变化</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666549" y="3762516"/>
            <a:ext cx="4858902" cy="2725726"/>
          </a:xfrm>
          <a:prstGeom prst="rect">
            <a:avLst/>
          </a:prstGeom>
        </p:spPr>
      </p:pic>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36879"/>
            <a:ext cx="11015466"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．正侧面方向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正侧面方向，是指在拍摄被摄主体时，摄像机镜头与被摄主体的正面成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角， 如下图所示。这样拍摄的画面有利于表现被摄主体的运动方向、运动姿态及轮廓线条，突出被摄主体的强烈动感和特征。当被摄主体是人物时，还可以表现人物之间的交流、冲突或对抗，强调人物的神情。 </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拍摄方向：体现主体与陪体、环境的关系变化</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429688" y="3427848"/>
            <a:ext cx="5332623" cy="3059242"/>
          </a:xfrm>
          <a:prstGeom prst="rect">
            <a:avLst/>
          </a:prstGeom>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175830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．斜侧面方向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斜侧面方向，是指从斜侧面拍摄被摄主体，摄像机镜头介于被摄主体的正面和正侧面之间，或正侧面与背面之间，如图所示。从这个方向拍摄，既能拍摄到被摄主体的正面，也能拍摄到被摄主体的侧面，是较常用的拍摄方向之一。</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拍摄方向：体现主体与陪体、环境的关系变化</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361892" y="3354587"/>
            <a:ext cx="5468215" cy="3078134"/>
          </a:xfrm>
          <a:prstGeom prst="rect">
            <a:avLst/>
          </a:prstGeom>
        </p:spPr>
      </p:pic>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．背面方向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背面方向，是指从背面方向拍摄被摄主体，摄像机镜头位于被摄主体的背后，使观看短视频的观众产生与被摄主体视线相同的视觉效果，如下图所示。有时也可以用来改变被摄主体、陪体的位置关系。 背面方向拍摄可以使观众产生参与感，使被摄主体的视线前后成为画面的重心。 很多展示现场画面的镜头会采用背面方向拍摄，给观众强烈的现场感。</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拍摄方向：体现主体与陪体、环境的关系变化</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479160" y="3577820"/>
            <a:ext cx="5233680" cy="2960257"/>
          </a:xfrm>
          <a:prstGeom prst="rect">
            <a:avLst/>
          </a:prstGeom>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851376" y="4314663"/>
              <a:ext cx="8311485"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从不同方向拍摄的画面，其呈现效果有什么不同？请用短视频举例说明。</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886943"/>
            <a:ext cx="11015466"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镜头角度是指摄像机镜头与被摄主体水平线之间形成的夹角，一般可分为</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平视镜头、仰角镜头、俯角镜头、斜角镜头、过肩镜头</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种类型。不同的镜头角度具备不同的优势特征，呈现的拍摄效果也有所不同。在拍摄短视频的过程中，不必局限于某一类镜头角度，可以使用多角度镜头组合拍摄。 </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镜头角度：丰富人物形象，烘托氛围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8194"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149939" y="4438464"/>
            <a:ext cx="1892121" cy="1892121"/>
          </a:xfrm>
          <a:prstGeom prst="rect">
            <a:avLst/>
          </a:prstGeom>
          <a:noFill/>
          <a:effectLst>
            <a:softEdge rad="1397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．平视镜头：体现客观性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视镜头是指摄像机镜头与被摄主体处于同一水平线上。使用这类镜头角度拍摄出的画面符合人们的观察习惯，给观众真实自然的感觉，具有平稳的效果，是一种“纪实”角度。使用平视镜头拍摄时，被摄主体不易变形，因而适合拍摄人物的近景及特写，常用来表现谈判的双方、正在讨论的团队、正在交谈的朋友等。 </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镜头角度：丰富人物形象，烘托氛围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9218"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72005" y="4192841"/>
            <a:ext cx="2447989" cy="1958391"/>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．仰角镜头：突出紧张感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仰角镜头是指摄像机镜头处于人眼（视平线）以下或者低于被摄主体的位置。仰角镜头可以用来创造一种悲壮或者崇高的效果。从低角度仰视被摄主体，可以让被摄主体在画面中显得更加高大、威严，让观众产生一种压抑感或者崇敬感。例如，电影</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金刚</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侏罗纪公园</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等，通常用仰角镜头拍摄猩猩和恐龙，给观众一种紧张感。此外，仰角镜头也可用于模仿儿童的视角。 </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镜头角度：丰富人物形象，烘托氛围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0242"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41474" y="4513277"/>
            <a:ext cx="2509051" cy="1672701"/>
          </a:xfrm>
          <a:prstGeom prst="rect">
            <a:avLst/>
          </a:prstGeom>
          <a:noFill/>
          <a:effectLst>
            <a:softEdge rad="889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．俯角镜头：突出压迫感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俯角镜头是与仰角镜头相反的镜头角度，是指摄像机镜头高于被摄主体，从高处往低处拍摄，就如人在低头俯视一样。在俯角镜头中，离镜头近的景物看起来降低了， 离镜头远的景物看起来升高了，从而能展现开阔的视野，增加空间深度。因而俯角镜头可以用来展示场景内的景物层次、规模，表现整体气氛和宏大的气势。而在拍摄人物时，使用俯角镜头拍摄出来的画面会让人产生人物低微、陷入困境、软弱无力、压 抑、低沉的感觉。</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镜头角度：丰富人物形象，烘托氛围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126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942481" y="4519385"/>
            <a:ext cx="2307038" cy="1730279"/>
          </a:xfrm>
          <a:prstGeom prst="rect">
            <a:avLst/>
          </a:prstGeom>
          <a:noFill/>
          <a:effectLst>
            <a:softEdge rad="1016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．斜角镜头：展现情绪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斜角镜头是指故意倾斜镜头的拍摄方式，被好莱坞称为“德式斜角镜头（</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Dutch Angle Shot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）”。斜角镜头通常用于营造一种不确定的紧张感，是一种带有明显情绪感的镜头。在人们熟知的电影</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雷神</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中，导演希望将电影打造出漫画般的效果，因此采用了近半数的斜角镜头，如在展现反派的画面中使用斜角镜头，可体现其扭曲的人物形象。 </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镜头角度：丰富人物形象，烘托氛围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2290"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010992" y="4181800"/>
            <a:ext cx="2170016" cy="1984435"/>
          </a:xfrm>
          <a:prstGeom prst="rect">
            <a:avLst/>
          </a:prstGeom>
          <a:noFill/>
          <a:effectLst>
            <a:softEdge rad="1524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851376" y="4314663"/>
              <a:ext cx="8311485"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尝试使用不同的镜头角度进行拍摄，并说一说它们所呈现的效果有何不同。</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运动镜头是指在一个镜头中通过移动摄像机机位、改变镜头光轴或者镜头焦距， 在不中断拍摄的情况下形成视角、场景空间、画面构图、表现对象的变化。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视频类作品中，处于静止状态的画面镜头是很少见的，更多的是运动镜头。运动镜头可以增强短视频画面的动感，扩大镜头的视野范围，改变短视频的节奏，赋予短视频画面独特的寓意。常见的运镜方法有推镜头、拉镜头、摇镜头、移镜头、跟镜头、甩镜头、环绕镜头、升降镜头等。</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运动镜头：增强画面动感，扩大镜头视野范围</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．推镜头：走进内心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推镜头是指镜头与被摄主体逐渐靠近，画面中的被摄主体逐渐放大，画面的视野逐渐缩小，使观众的视线从整体转移到某一局部画面。推镜头主要用于展现被摄主体 匀速运动的状态，是一种主观镜头，能够渲染情绪，烘托氛围，让观众感受到人物的 内心世界。</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．拉镜头：扩大视野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拉镜头是指镜头逐渐远离被摄主体，向后拉远，视野范围逐渐扩大，让观众看到局部与整体之间的联系。拉镜头往往用于把被摄主体重新纳入一定的环境，提醒观众 注意被摄主体所处的环境及被摄主体与环境之间的关系等。拉镜头也可以用于衔接两 个镜头。将推、拉镜头结合就可以实现希区柯克变焦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运动镜头：增强画面动感，扩大镜头视野范围</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429745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．摇镜头：展现情绪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摇镜头是指摄像机本身不动，拍摄人员以自身（或三脚架）做支点，变动摄像机的光学镜头轴线进行上、下、左、右旋转拍摄，犹如人的目光顺着一定的方向巡视被摄主体。摇镜头通常用于介绍环境，表现主体物的运动轨迹，表现人物的主观视线和 内心活动。例如，唱跳歌手在表演时，拍摄人员可以摇镜头，以展现歌手丰富的肢体动作，并传递现场观众的热情与激动。</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．移镜头：画面流动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移镜头是指摄像机在水平方向按照一定的运动轨迹进行移动拍摄，拍摄出来的画面效果类似于人们在生活中边走边看的状态。移镜头能使画面中的背景不断变化，呈现出一种流动感，让观众有置身其中的感觉。移镜头具有完整、流畅、富于变化的特 点，能够开拓视频画面的空间，用于表现大场面、具有纵深感、多景物、多层次的复 杂场景，可以表现出各种运动条件下被摄主体的视觉艺术效果。 </a:t>
            </a:r>
            <a:endParaRPr kumimoji="0" lang="en-US" altLang="zh-CN"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运动镜头：增强画面动感，扩大镜头视野范围</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73475"/>
            <a:ext cx="11015466" cy="51237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．跟镜头：突出主体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跟镜头是指摄像机跟随被摄主体移动并进行拍摄的一种摄像方法。这种摄像方法是通过摄像机的运动来记录下被摄主体的姿态、动作等，同时不会干扰被摄主体。它与移镜头最大的差别在于，在跟镜头中，镜头大多与被摄主体保持固定的距离。 跟镜头经常被用于拍摄人物，用于含蓄地表现运动中的人物。</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．甩镜头：营造紧迫感</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甩镜头，即扫摇镜头，是指一个画面结束后不停机，镜头通过上下或左右快速移动或旋转，来实现从一个被摄主体转向另一个被摄主体的切换。在这个切换的过程中， 镜头所拍摄下来的内容会变得模糊不清。这是符合人们视觉习惯的，类似于人们在观察一个事物时突然将头转向另一个事物。甩镜头可以用于表现内容的突然过渡，也可以用于表现事物、时间、空间的急剧变化，营造人物内心的紧迫感。 </a:t>
            </a:r>
            <a:endParaRPr kumimoji="0" lang="en-US" altLang="zh-CN"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运动镜头：增强画面动感，扩大镜头视野范围</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．环绕镜头：营造立体感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环绕镜头是指用摄像机围绕被摄主体进行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180°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或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360°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的环绕拍摄，使画面呈 现出三维空间效果。环绕镜头是一种难度较大的环拍方式，在使用环绕镜头进行拍摄时，不但需要保证摄像机与被摄主体基本操持等距，还需要在移动摄像机时尽量保持顺畅。而借助无人机，环绕镜头就比较容易实现。无人机可以实现水平环绕、俯拍环绕、近距离环绕和远距离环绕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种形式的航拍环绕镜头。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．升降镜头：多角度、多方位构图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升降镜头是指摄像机借助升降装置，在升降的过程中进行拍摄。其中，升镜头是指镜头向上移动形成俯视拍摄，以显示广阔的画面空间；降镜头是指镜头向下移动形成仰视拍摄，多用于拍摄大场面，以营造气势。总而言之，升降镜头能使镜头画面范 围得到扩展和收缩，达到多角度、多方位拍摄的效果。</a:t>
            </a:r>
            <a:endParaRPr kumimoji="0" lang="en-US" altLang="zh-CN"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运动镜头：增强画面动感，扩大镜头视野范围</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851376" y="4314663"/>
              <a:ext cx="8311485"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请与同学合作，利用不同的运动镜头拍摄人物，比一比谁拍得较好。</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．顺光拍摄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顺光，也称正面光或前光，顺光拍摄时，画面中前后物体的亮度几乎一样，没有明显的亮暗反差，被摄主体朝向镜头的一面受到均匀的光照，画面中的阴影很少甚至几乎没有阴影。顺光拍摄能够真实再现被摄主体的色彩，因而常用于展现被摄主体的 细节和色彩，如精美的工艺品、五颜六色的鲜花等。顺光拍摄也可用于拍摄风景，可以充分展现地形、地貌的特征，如下图所示。 </a:t>
            </a:r>
            <a:endParaRPr kumimoji="0" lang="en-US" altLang="zh-CN" sz="10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3.3.5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光位选择：巧妙营造环境氛围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622529" y="3860706"/>
            <a:ext cx="4672385" cy="2638233"/>
          </a:xfrm>
          <a:prstGeom prst="rect">
            <a:avLst/>
          </a:prstGeom>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．侧光拍摄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侧光是一种表现被摄主体的立体感和质感的光位之一。侧光能够让被摄主体在表 面形成明显的受光面、阴影和投影，表现被摄主体的立体形态和表面质感，如下图所示。拍摄人物时，运用侧光能够展现人物的情绪，通常将光线打在人物的侧脸上。不同的侧光角度，可以表现或突出强调被摄主体的不同部位。拍摄短视频时，可以根据想要取得的画面效果采用不同的角度进行侧光拍摄。侧光可以单独使用，也可以作为辅助光使用。 </a:t>
            </a:r>
            <a:endParaRPr kumimoji="0" lang="en-US" altLang="zh-CN" sz="1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3.3.5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光位选择：巧妙营造环境氛围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696305" y="3853981"/>
            <a:ext cx="4799390" cy="2450482"/>
          </a:xfrm>
          <a:prstGeom prst="rect">
            <a:avLst/>
          </a:prstGeom>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．逆光拍摄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逆光，也称背光、轮廓光或隔离光，其光源在被摄主体的后方、镜头的前方，有时镜头、被摄主体、逆光光源三者几乎在一条直线上。逆光拍摄能够清晰地勾勒出被摄主体的轮廓形状，被摄主体只有边缘部分被照亮， 产生轮廓光或剪影的效果，这对表现人物的轮廓特征，及把物体与物体、物体与背景 区分出来都极为有效，如下图所示。运用逆光拍摄，能够取得造型优美、轮廓清晰、影调丰富、质感突出和生动活泼的画面效果。 </a:t>
            </a:r>
            <a:endParaRPr kumimoji="0" lang="en-US" altLang="zh-CN" sz="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3.3.5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光位选择：巧妙营造环境氛围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696305" y="3853981"/>
            <a:ext cx="4799390" cy="2450482"/>
          </a:xfrm>
          <a:prstGeom prst="rect">
            <a:avLst/>
          </a:prstGeom>
        </p:spPr>
      </p:pic>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06920"/>
            <a:ext cx="11015466"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．顶光拍摄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顶光拍摄是指光线从被摄主体的正上方照射，此时阴影会出现在被摄主体的正下方，俗称“骷髅光”。最具代表性的顶光是正午的太阳光，这种光线会使被摄主体凸出的部分更明亮，凹陷的部分更阴暗。在拍摄人物时利用顶光可能会使人物眼鼻等部位的下方出现明显的阴影，顶光通常用于反映被摄主体的特殊精神面貌，如憔悴、缺少活力等状态。 </a:t>
            </a:r>
            <a:endParaRPr kumimoji="0" lang="en-US" altLang="zh-CN"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3.3.5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光位选择：巧妙营造环境氛围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423647" y="3680720"/>
            <a:ext cx="5344706" cy="2798516"/>
          </a:xfrm>
          <a:prstGeom prst="rect">
            <a:avLst/>
          </a:prstGeom>
        </p:spPr>
      </p:pic>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请在短视频平台中，分别找出利用了顺光、侧光、逆光、顶光进行拍摄的短视频。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92837"/>
            <a:ext cx="1101546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对焦</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也叫对光、聚焦，是改变镜头和传感器之间的距离，使被摄主体成像更清晰的过程。对焦分为两种方式：自动对焦（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Auto Focus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AF</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）、手动对焦（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Manual Focus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MF</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对焦：手动对焦让被摄主体更加清晰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592837"/>
            <a:ext cx="11015466"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．自动对焦与手动对焦的区别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动对焦是指相机发射一种红外线（或其他射线），根据被摄主体对红外线（或其他射线）的反射确定被摄主体的距离，然后根据测得的结果调整镜头组合，实现自动对焦。自动对焦的优势是直接、快速，但也有可能出现无法找准被摄主体，或者因光线不足而造成对焦失败等情况。因此，掌握手动对焦的方法十分重要。 手动对焦是指拍摄人员通过手工转动对焦环来调节相机镜头的对焦点，从而使被摄主体成像更清晰的对焦方式。在微距摄像、特殊效果拍摄、拍摄光线不足、被摄主 体与周围环境类似的情况下，手动对焦功能显得特别有效。 </a:t>
            </a:r>
            <a:endParaRPr kumimoji="0" lang="en-US" altLang="zh-CN"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对焦：手动对焦让被摄主体更加清晰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36014" y="1506920"/>
            <a:ext cx="11015466" cy="279736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．如何进行手动对焦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在使用智能手机拍摄时，对焦十分简单，拍摄人员只需点击屏幕中需要对焦的点 即可迅速对焦。微单相机与单反相机的手动对焦方式区别不大，因此本小节以单反相 机为例，介绍如何进行手动对焦。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第一步：</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将镜头设置为手动对焦（将镜头对焦模式开关设为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MF</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），如图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3-27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第二步：</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转动对焦环，改变镜头的距离，如图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3-28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所示。使镜片移动来放大（拉 近）或缩小（拉远）被摄主体。</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对焦：手动对焦让被摄主体更加清晰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666718" y="4304289"/>
            <a:ext cx="6858563" cy="2213379"/>
          </a:xfrm>
          <a:prstGeom prst="rect">
            <a:avLst/>
          </a:prstGeom>
        </p:spPr>
      </p:pic>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36014" y="1506920"/>
            <a:ext cx="11015466" cy="485414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．如何进行手动对焦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第三步：</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观察取景器或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LCD1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屏幕中的画面。当焦点聚焦于被摄主体，且被摄主体成像非常清晰时，停止转动对焦环并开始拍摄。对焦又可以分为单点对焦和多点对焦。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单点对焦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单点对焦是指将焦点对准被摄主体的某一部位，使这个部位在画面中呈现出高度的清晰。单点对焦适用于拍摄相对静止的人像、物品、风光等。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多点对焦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点对焦可以选择两个或两个以上的对焦点，将所选定的对焦点直接对准被摄主体的某部分区域，以保证该区域的相对清晰。多点对焦多用于拍摄移动的被摄主体，例如快速移动的运动员，高空飞翔的鸟，高速运动的赛车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单点对焦和多点对焦是常用的手动对焦方式，在拍摄短视频时利用这两种对焦方式基本能够满足拍摄需要。</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对焦：手动对焦让被摄主体更加清晰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在条件允许的情况下，使用单点对焦或者多点对焦拍摄一张照片。</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36014" y="1506920"/>
            <a:ext cx="11015466"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景深是指被摄主体影像纵深的清晰范围，即以焦点为标准，焦点前的“景物清晰” 距离加上焦点后的“景物清晰”距离就是景深。</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景深能够表现被摄主体的深度（层次感），增强画面的纵深感和空间感。景深分为深景深和浅景深，深景深的画面背景清晰，浅景深的画面背景模糊。 使用浅景深，可以有效突出被摄主体。在拍摄近景和特写画面时，通常会使用浅景深，将被摄主体和背景剥离开来。当画面中只有被摄主体清晰时，能有效引导观众的视线。 </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3.3.7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景深：拍出被摄主体清晰、背景虚化的效果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63590"/>
            <a:ext cx="11015466" cy="393082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影响景深的因素有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光圈、焦距、被摄主体与镜头和背景的距离</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）使用大光圈拍摄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使用大光圈拍摄是实现背景虚化的较为简单的方式。在其他条件不变的情况下，光圈越大，景深越浅，被摄主体越清晰，背景的虚化效果越好。在拍摄人像、花卉等题材时经常运用大光圈。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）靠近主体拍摄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靠近主体拍摄是实现背景虚化的较为直接的方式。在其他条件不变的情况下，镜头离被摄主体越近，景深越浅，被摄主体越清晰，背景的虚化效果越好。这个方式同样适用于拍摄花卉等题材。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3.3.7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景深：拍出被摄主体清晰、背景虚化的效果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463590"/>
            <a:ext cx="11015466"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影响景深的因素有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光圈、焦距、被摄主体与镜头和背景的距离</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）拉长焦距拍摄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其他条件不变的情况下，焦距越长，景深越浅（背景越模糊）；焦距越短，景深越深（背景越清晰）。因此，拉长焦距可以使背景虚化，通过调整镜头上的对焦环，可以改变焦距的长短。这种拍摄方式适合从远处拍摄不易靠近的被摄主体，如飞鸟和其他野生动物等。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）拉长被摄主体与背景的距离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拉长被摄主体与背景的距离，实际也是让被摄主体靠近镜头。使被摄主体到镜头的距离与背景到镜头的距离之间的比值变小，从而使背景处于景深范围之外，取得背景虚化的效果。 </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3.3.7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景深：拍出被摄主体清晰、背景虚化的效果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你认为哪些画面可以利用背景虚化的方式进行拍摄？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623150"/>
            <a:ext cx="11015466"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“帧”是视频的基础单位，相当于电影胶片上的每一格镜头。“一帧”是一幅静止画面，连续的“帧”即可造成视觉假象，形成连续的动态视频。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在介绍“帧率”之前，需要知道“帧数”的概念。帧数是帧生成数量的简称，可以理解为静态图片的数量。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“帧率”可以利用一个公式来解释</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：帧率（</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Frame rate</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帧数（</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Frames</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时间（</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Time</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帧率的单位帧每秒（</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frames per second</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简单来说，帧率是指每秒显示的帧数量。如果一个短视频每秒钟的帧数为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帧，帧率则为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。帧率越大，画面越流畅、清晰。</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3.3.8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拍摄帧率：改变画面快慢，视频效果更佳</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623150"/>
            <a:ext cx="11015466"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“帧”是视频的基础单位，相当于电影胶片上的每一格镜头。“一帧”是一幅静止画面，连续的“帧”即可造成视觉假象，形成连续的动态视频。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在介绍“帧率”之前，需要知道“帧数”的概念。帧数是帧生成数量的简称，可以理解为静态图片的数量。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“帧率”可以利用一个公式来解释</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：帧率（</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Frame rate</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帧数（</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Frames</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时间（</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Time</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帧率的单位帧每秒（</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frames per second</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简单来说，帧率是指每秒显示的帧数量。如果一个短视频每秒钟的帧数为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帧，帧率则为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。帧率越大，画面越流畅、清晰。</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3.3.8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拍摄帧率：改变画面快慢，视频效果更佳</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623150"/>
            <a:ext cx="11015466"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．降格拍摄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降格拍摄是指在拍摄视频时将帧率设置为低于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。根据视频内容需要可以将帧率降至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、甚至更低。如果仍以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的帧率播放视频，则这种镜头被称为“快镜头”，它可以用来营造紧张的氛围或是制造喜剧效果。例如，画面中的车辆与行人快速移动，人物出现异于常态的快速动作等。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．升格拍摄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升格拍摄是指在拍摄视频时将帧率设置为高于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。根据视频内容需要可以将帧率升至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120fps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。这种镜头被称为“慢镜头”，它可以用来营造美感或是突出某个画面。例如，帧率为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的画面可用于拍摄欢声笑语的场景，为画面中的人物增添幸福感。 </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3.3.8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拍摄帧率：改变画面快慢，视频效果更佳</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你看过哪些含有快镜头或者慢镜头的短视频？你觉得画面的快慢改变起到了什么作用？</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3.3 </a:t>
            </a:r>
            <a:r>
              <a:rPr lang="zh-CN" altLang="en-US" dirty="0"/>
              <a:t>短视频画面的拍摄技巧</a:t>
            </a:r>
            <a:endParaRPr lang="zh-CN" altLang="en-US" dirty="0"/>
          </a:p>
        </p:txBody>
      </p:sp>
      <p:sp>
        <p:nvSpPr>
          <p:cNvPr id="5" name="矩形 4"/>
          <p:cNvSpPr/>
          <p:nvPr/>
        </p:nvSpPr>
        <p:spPr>
          <a:xfrm>
            <a:off x="478972" y="1623150"/>
            <a:ext cx="11015466"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．降格拍摄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降格拍摄是指在拍摄视频时将帧率设置为低于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。根据视频内容需要可以将帧率降至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、甚至更低。如果仍以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的帧率播放视频，则这种镜头被称为“快镜头”，它可以用来营造紧张的氛围或是制造喜剧效果。例如，画面中的车辆与行人快速移动，人物出现异于常态的快速动作等。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．升格拍摄 </a:t>
            </a:r>
            <a:endPar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升格拍摄是指在拍摄视频时将帧率设置为高于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。根据视频内容需要可以将帧率升至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120fps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。这种镜头被称为“慢镜头”，它可以用来营造美感或是突出某个画面。例如，帧率为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的画面可用于拍摄欢声笑语的场景，为画面中的人物增添幸福感。 </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3.3.8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拍摄帧率：改变画面快慢，视频效果更佳</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015466"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．网格拍摄：三分线构图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前文详细讲解了拍摄短视频的构图方法，专业人士拍摄时，通常会按照黄金比例设置被摄主体的位置。但对于使用抖音、快手的通常利用手机 拍摄的用户而言，利用智能手机进行三分线构图就能拍摄出引人入胜的画面。智能手机一般都自带“网格功能”， 调出网格，将主体物置于网格线的交叉点上再进行拍摄（如下图所示），通常会有不错的拍摄效果。 </a:t>
            </a:r>
            <a:endParaRPr kumimoji="0" lang="en-US" altLang="zh-CN" sz="7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以竖屏播放为主的短视频平台拍摄技巧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659239" y="3982040"/>
            <a:ext cx="4873521" cy="2605118"/>
          </a:xfrm>
          <a:prstGeom prst="rect">
            <a:avLst/>
          </a:prstGeom>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5617028" cy="425129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．玩转光线：巧用反转，活用阴影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在抖音和快手，有许多用户巧用光线，拍摄出了令人意想不到的画面。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拍摄反光面，抖音中有许多利用反光面拍摄短视频的方式，如右图所示。通常可以借助水面或镜子等拍摄反转的世界，会让人有意想不到的惊喜。</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② 拍摄影子，影子能够根据主体物及光源角度等呈现出大小、长短不同的形状， 将影子与其他物件搭配起来，会呈现别样的画面效果，让画面充满艺术感，如右图所示。</a:t>
            </a:r>
            <a:endParaRPr kumimoji="0" lang="en-US" altLang="zh-CN" sz="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以竖屏播放为主的短视频平台拍摄技巧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6096000" y="2045086"/>
            <a:ext cx="5791200" cy="3612750"/>
          </a:xfrm>
          <a:prstGeom prst="rect">
            <a:avLst/>
          </a:prstGeom>
        </p:spPr>
      </p:pic>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1" y="1567587"/>
            <a:ext cx="11291627" cy="425129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．分段拍摄：静态与动态转场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段拍摄是指将短视频内容分成几段分别拍摄，这样有利于画面切割和转换，也使拍摄过程更加简单。在后期，可以将不同的素材拼接在一起，形成一个完整的短视频，前后画面的巨大反差能带给人强烈的视觉冲击；如果转场效果做得好，会让短视频看起来更加酷炫。这里的“转场效果”是指在两个不同的画面之间通常需要一个承上启下的画面来让整个短视频看起来更加连贯。转场效果一般分为</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静态转场和动态转场</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）静态转场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静态转场指参照物不变，只有画面中的被摄主体发生变化。例如，在常见的“换装” 视频中，两个画面中周围的环境并无任何改变，只有主角的造型前后不一样。通过拍摄 换装前和换装后的画面，将两个素材直接贴在一起，就产生了“一秒换装”的效果。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）动态转场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动态转场指通过一个连贯的动作进行转场。</a:t>
            </a:r>
            <a:endParaRPr kumimoji="0" lang="en-US" altLang="zh-CN" sz="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以竖屏播放为主的短视频平台拍摄技巧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316174"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．活用道具：平台道具，其乐无穷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短视频具有很强的趣味性，为了使拍摄内容更加丰富多样，绝大多数短视频平台都设计了自己独特的道具或功能。尤其在抖音、快手中，平台会持续更新有趣的道具或功能以供用户使用。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）滤镜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美化画面 滤镜可用于调整画面的色调和风格，适用于人像、风景、美食等类型的短视频。 </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）装饰道具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人脸装饰 装饰道具主要适用于人脸，用户使用道具后系统会根据人脸的五官在屏幕中显示 出不同的装饰物。</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）趣味变脸功能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趣味变脸功能与装饰道具的效果类似，都可以变换人脸。</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）“黑科技”功能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“黑科技”功能会使屏幕中的道具跟随人物动作而变化。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除此之外，还有许多“黑科技”功能可供用户在拍 摄时使用。 抖音和快手平台还有许多风格和类型的道具及功能，用户在拍摄短视频时可以巧用这些辅助道具及功能，使拍摄内容更具观赏性。 </a:t>
            </a:r>
            <a:endParaRPr kumimoji="0" lang="en-US" altLang="zh-CN" sz="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以竖屏播放为主的短视频平台拍摄技巧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请运用抖音或快手中的道具，为自己或同学拍摄一则短视频。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316174"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．生活记录类短视频：前景</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黄金比例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许多记录日常生活的生活记录类短视频画面简约而有格调，拍摄人员在拍摄这类短视频时可以进行适当的布置。</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例如，透过前景拍摄，营造一种别样的朦胧美，如下图所示。前景可以是一个杯子、一本书、一盆绿植等，也可以根据自己的创意有不 一样的设计。拍摄短视频时还可以按照黄金比例来构图，将被摄主体置于拍摄画面的黄金分割点处，使画面看起来更和谐，符合大众审美。</a:t>
            </a:r>
            <a:endParaRPr kumimoji="0" lang="en-US" altLang="zh-CN" sz="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以横屏播放为主的短视频平台拍摄技巧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671445" y="3741387"/>
            <a:ext cx="4849110" cy="2777354"/>
          </a:xfrm>
          <a:prstGeom prst="rect">
            <a:avLst/>
          </a:prstGeom>
        </p:spPr>
      </p:pic>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316174"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．生活分享类短视频：中近景</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特写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许多技能分享、美食吃播、美妆护肤和产品测评等生活分享类短视频在哔哩哔哩有着不错的人气。这类短视频通常仅展现人物上半身，突出其手上动作，只需用简单的镜头语言交代内容主旨，一般使用中近景和特写进行拍摄，略去背景和周围环境的干扰，将用户的视线聚焦在被摄主体上。例如，哔哩哔哩某知名美妆</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主发布的系列短视频大多使用了这样的拍摄方式，如下图所示。 </a:t>
            </a:r>
            <a:endParaRPr kumimoji="0" lang="en-US" altLang="zh-CN" sz="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以横屏播放为主的短视频平台拍摄技巧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723175" y="3777901"/>
            <a:ext cx="4827768" cy="2741320"/>
          </a:xfrm>
          <a:prstGeom prst="rect">
            <a:avLst/>
          </a:prstGeom>
        </p:spPr>
      </p:pic>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316174" cy="217380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．街头采坊类短视频：固定镜头</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中近景</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（街访）短视频的画面相对比较简单，很少采用动态镜头，一般利用中景和近景进 行切换。这类短视频主要展现被访者的面部情绪和精神状态，有时可能会穿插一些空 镜头以增添短视频的趣味性。例如“一条”系列短视频不仅会利用远景记录画面，还 会在人物采访中适时添加一些小景别的空镜头，使整个短视频的内容看起来更充实。 </a:t>
            </a:r>
            <a:endParaRPr kumimoji="0" lang="en-US" altLang="zh-CN" sz="3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以横屏播放为主的短视频平台拍摄技巧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506302" y="3540306"/>
            <a:ext cx="5179395" cy="2973210"/>
          </a:xfrm>
          <a:prstGeom prst="rect">
            <a:avLst/>
          </a:prstGeom>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67587"/>
            <a:ext cx="11316174" cy="175830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．自拍类短视频：中近景</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平、俯拍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自拍类短视频一般采用中近景拍摄，保证自身的展现空间足够即可，无须过多交 代大环境。许多传递信息的自拍类短视频多是利用平拍或者略微俯拍的镜头角度进行 拍摄，如下图所示。这类短视频的拍摄手法单一，重点在于讲述短视频内容，但 短视频的整体节奏也需要后期进行调整。 </a:t>
            </a:r>
            <a:endParaRPr kumimoji="0" lang="en-US" altLang="zh-CN" sz="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以横屏播放为主的短视频平台拍摄技巧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369023" y="3325889"/>
            <a:ext cx="5536071" cy="3185370"/>
          </a:xfrm>
          <a:prstGeom prst="rect">
            <a:avLst/>
          </a:prstGeom>
        </p:spPr>
      </p:pic>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请在以横屏播放为主的短视频平台中，找出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条你最喜欢的横屏播放的短视频，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并分析它们的拍摄方式。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1" y="1567587"/>
            <a:ext cx="7339455" cy="383579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．拍摄细节，彰显质感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拍摄淘宝短视频的目的在于更加直观、真实地呈现商品的细节，如右图所示。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例如，在拍摄服装时，要向消费者展示衣服的做工、质地、颜色、面料、设计等，让 消费者能够迅速判断这件衣服是否适合自己。 因此，在拍摄短视频时，不能只拍摄商品的整体，而是要全面地展示商品的各个细节，突出优势特点，还原商品的“形、色、质”。例如，展示衣服的主要材料、接线处、拉链、衣扣等，让消费者充分了解商品，从而对商品产生购买欲望。 </a:t>
            </a:r>
            <a:endParaRPr kumimoji="0" lang="en-US" altLang="zh-CN" sz="1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淘宝短视频的拍摄技巧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8294914" y="377777"/>
            <a:ext cx="3075208" cy="5937106"/>
          </a:xfrm>
          <a:prstGeom prst="rect">
            <a:avLst/>
          </a:prstGeom>
        </p:spPr>
      </p:pic>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1" y="1567587"/>
            <a:ext cx="7339455"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．借用参照物拍摄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拍摄商品时需要有参照物的辅助，才能更好地凸显商品的样式、大小、特征等。 因此，在拍摄淘宝短视频时，需要有真人模特或是道具作为参照物。</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例如，对于一款女包的大小，如果仅靠数据信息，消费者很难有准确的认知，而通常 需要以一些常见的物品作为参照物，如消费者经常装在包里的手机、钱包、雨伞、化妆品 等。这样，消费者在脑海中才会对商品的大小、容量有更清楚的认知，如右图所示。 </a:t>
            </a:r>
            <a:endParaRPr kumimoji="0" lang="en-US" altLang="zh-CN" sz="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淘宝短视频的拍摄技巧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8245818" y="1567587"/>
            <a:ext cx="3075208" cy="4362719"/>
          </a:xfrm>
          <a:prstGeom prst="rect">
            <a:avLst/>
          </a:prstGeom>
        </p:spPr>
      </p:pic>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sp>
        <p:nvSpPr>
          <p:cNvPr id="5" name="矩形 4"/>
          <p:cNvSpPr/>
          <p:nvPr/>
        </p:nvSpPr>
        <p:spPr>
          <a:xfrm>
            <a:off x="478972" y="1506920"/>
            <a:ext cx="7339455"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．适当搭配其他商品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拍摄某一款商品时，为了突出这款商品的特征，可以用其他商品作为陪衬，彰显其优势。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例如，如果拍摄的商品是一款渔夫帽，那么在拍摄时不仅需要有模特戴着帽 子展示，还要注意模特的着装造型，可以适当为模特搭配与渔夫帽风格相符的短袖、 牛仔裤、帆布鞋等，使整个画面更加协调，并让渔夫帽成为画龙点睛之笔，如右图所示。但要注意选择合适的颜色进行搭配，切勿喧宾夺主，抢了主要商品的风头。 </a:t>
            </a:r>
            <a:endParaRPr kumimoji="0" lang="en-US" altLang="zh-CN" sz="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9030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淘宝短视频的拍摄技巧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8294914" y="990303"/>
            <a:ext cx="2753846" cy="5351037"/>
          </a:xfrm>
          <a:prstGeom prst="rect">
            <a:avLst/>
          </a:prstGeom>
        </p:spPr>
      </p:pic>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3.4 </a:t>
            </a:r>
            <a:r>
              <a:rPr lang="zh-CN" altLang="en-US" dirty="0"/>
              <a:t>常用短视频平台拍摄实战技巧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14663"/>
              <a:ext cx="930256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你是否留意过淘宝平台中的商品短视频？哪一个让你印象深刻？为什么？</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00358" y="2309676"/>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4775838" y="2236832"/>
            <a:ext cx="6647974" cy="120032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剪辑技巧：</a:t>
            </a:r>
            <a:endParaRPr kumimoji="0" lang="en-US" altLang="zh-CN"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助力新手剪出“大片感”短视频</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200816" y="3479133"/>
            <a:ext cx="4377126" cy="3148106"/>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4.1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短视频剪辑的基础知识</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4.2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短视频剪辑的手法与技巧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4.3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短视频剪辑的原则与注意事项</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剪映的剪辑教程</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4.5 VUE Vlog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的剪辑教程</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4.6 4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种辅助工具，短视频剪辑的好帮手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endParaRPr kumimoji="0" lang="en-US" altLang="zh-CN" sz="18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300709" y="1810495"/>
            <a:ext cx="554776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短视频剪辑需要将前期拍摄的大量素材进行选择、取舍、分解与组接，最终形成一个内容连贯、主题鲜明、富有感染力的短视频作品。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想要达到这一效果，短视频创作者首先应该熟知短视频剪辑的</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基础术语、六大要素和通用流程</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，以便为剪辑工作打下坚实的基础。</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024129" y="1810495"/>
            <a:ext cx="5678964" cy="32370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．帧率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剪辑中的帧率与拍摄中的帧率概念类似，都是指每秒钟显示的帧数量，因此不再过多赘述。需要说明的是，拍摄帧率越高，剪辑时可对帧率进行的调整越大。例如， 拍摄帧率为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的画面，意味着一秒钟内有</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帧；而拍摄帧率为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的画面，意味着一秒钟内只有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帧，与拍摄帧率为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60fps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的画面相比，其可用于剪辑的素材较少。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另外，剪辑时不宜长时间播放帧率高于</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24fps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的画面，因为短视频中的慢镜头过长会使画面显得沉闷，让观众产生视觉疲劳。</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．帧尺寸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帧尺寸是指帧（视频）的宽和高。宽和高则可以用“像素数量”来表示。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帧尺寸越大，包含的像素数量越多，视频画面也就越大。例如，一段高清视频的分辨率是</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×1080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像素，表示其横向有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个像素，纵向有</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1080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个像素。建议短视频的 帧尺寸以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×1080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像素为主，因为大多数的短视频平台为移动端，且手机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CPU1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图片处理能力有限，帧尺寸过大的短视频反而会被压缩导致画面不清。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．像素比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像素是组成画面的小方格，像素比是指每一个像素长与宽的比，所以又被称为“长宽比”。</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如果像素的小方格是正方形，那么像素比为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；如果像素的小方格是长方形，像素比则在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。由于部分播放器不能正确识别视频的像素比，所以在剪辑短视频时，为了保证短视频不会在其他播放器上出现图像变形，一般将像素比设置为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3314"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91377" y="4169106"/>
            <a:ext cx="2409245" cy="21402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．画面尺寸与画面比例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画面尺寸是指画面实际显示的宽和高。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画面比例是指画面实际显示的宽和高的比值。常见的视频播放器的最小画面尺寸是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426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×240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像素，最大画面尺寸是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3840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×2160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像素，支持的画面比例是</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如果将短视频上传至哔哩哔哩、西瓜视频等以横屏播放为主的平台，建议将画面 比例设置为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16∶9</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；如果将短视频上传至抖音、快手等以竖屏播放为主的平台，建议将画面比例设置为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9∶16</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。由于抖音中也存在横版短视频，因此在抖音发布横版短视频时可以将其按照横屏画面比例（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16∶9</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）进行设置。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．色彩深度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图像中每个像素显示的颜色被称为色彩深度。像素的色彩深度决定了每个像素可能具有的颜色数，不同的位数能够表示不同的颜色。在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RGB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颜色模式下，数字图像中的每个像素由红色、绿色、蓝色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个颜色通道</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组成。在视频中，为了创造适当的阴影，画面会混合每种不同数量的基本颜色，以产生适当的颜色。色彩深度即每个通道颜色的渐变程度。色彩深度用“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位颜色”（</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n-bit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colour</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）来表示。如果色彩深度是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位，即有</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次方种颜色选择，而储存每像素所用的位数 就是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n</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值越大，色彩深度越大，画面颜色清晰程度也就越高，如下图所示。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848834" y="1724018"/>
            <a:ext cx="10494332" cy="4609275"/>
          </a:xfrm>
          <a:prstGeom prst="rect">
            <a:avLst/>
          </a:prstGeom>
        </p:spPr>
      </p:pic>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转场即视频场景过渡（转换）。转场可以分为</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无技巧转场和技巧转场</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两类。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）无技巧转场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无技巧转场是利用镜头自然过渡，以此连接前后两个画面，强调视觉的连续性， 具有镜头连接顺畅、自然的优势。无技巧转场的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种主要方式如下表所示。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8" name="图片 7"/>
          <p:cNvPicPr>
            <a:picLocks noChangeAspect="1"/>
          </p:cNvPicPr>
          <p:nvPr/>
        </p:nvPicPr>
        <p:blipFill>
          <a:blip r:embed="rId1"/>
          <a:stretch>
            <a:fillRect/>
          </a:stretch>
        </p:blipFill>
        <p:spPr>
          <a:xfrm>
            <a:off x="1438275" y="3647036"/>
            <a:ext cx="9315450" cy="2762250"/>
          </a:xfrm>
          <a:prstGeom prst="rect">
            <a:avLst/>
          </a:prstGeom>
        </p:spPr>
      </p:pic>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）技巧转场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技巧转场是利用剪辑技巧连接镜头。它直接关系着视频中时空的变换和画面内涵 的拓展等，能够让观看短视频的用户产生不同的视觉心理效果。技巧转场的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种主要方式如下表所示。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短视频剪辑的基础术语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8" name="图片 7"/>
          <p:cNvPicPr>
            <a:picLocks noChangeAspect="1"/>
          </p:cNvPicPr>
          <p:nvPr/>
        </p:nvPicPr>
        <p:blipFill>
          <a:blip r:embed="rId1"/>
          <a:stretch>
            <a:fillRect/>
          </a:stretch>
        </p:blipFill>
        <p:spPr>
          <a:xfrm>
            <a:off x="897291" y="3344617"/>
            <a:ext cx="10397418" cy="3083079"/>
          </a:xfrm>
          <a:prstGeom prst="rect">
            <a:avLst/>
          </a:prstGeom>
        </p:spPr>
      </p:pic>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想一想你看过的短视频、影视剧、综艺节目中，有哪些转场方式让你印象深刻？</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．信息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短视频具备传播信息的功能，因此，短视频内容首先需要做到传递信息。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一般来说，信息的主要呈现方式是视觉呈现。例如，人物角色的登场，某个场景的展现，递进剧情的事件产生等。同时，短视频也可以通过听觉呈现的方式传递信息，如人物对话、旁白、背景音乐、音效等。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在切换镜头时需要明确每个镜头的作用，判断镜头能否正确传递和衔接新的信息；切勿一味追求画面美感，挑选传递信息作用不大的镜头，造成画面不连贯、剧情不通顺、信息不清晰等状况。 短视频无须华丽的画面，只要能将事情交代清楚，让用户在观看过程中正确接收 内容所传递的信息，则可以称得上是一个合格的短视频作品。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视频由多个不同的镜头构成，在切换镜头时，需要明确由上一个镜头转换至下一个镜头的剪辑动机。剪辑动机既可以是视觉动机，也可以是听觉动机。 视觉动机一般由镜头中主体或客体做出的动作而决定。</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例如，上一个镜头是人物穿过一条巷子，下一个镜头则可以依照这个逻辑，切换到人物进入一栋房子，或是人 物走出这条巷子的镜头。 将声音作为听觉动机时，需要在接近转场时，使画面与声音完美融合。其中能够用到的声音元素，可以是画面中主体或客体发出的声音，也可以是暂时不在画面中但 即将出现的声音。</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．镜头构图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镜头构图也是需要重点考虑的剪辑要素。虽然镜头中的视觉元素构图是在拍摄时确定的，但剪辑工作可以决定在镜头切换时将哪两个镜头放在一起，以创造出更加生动的画面，从而在第一时间抓住用户的眼球。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因此，短视频创作的过程中如果有专业的剪辑人员和拍摄人员，那么剪辑人员可以在剪辑工作开始之前与拍摄人员事先沟通拍摄要素，从而让拍摄和剪辑工作有一个明确的思路。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．镜头角度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在剪辑视频时，需要将画面水平角度相差大于</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的镜头依次排列，以免剪辑时出现“同景别切换”的状况。“同景别切换”是指把两个画面相似、角度相似的镜头剪辑在一起时，使前后画面看起来高度相似。</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尽管这两个镜头在某些画面细节上有所不 同，但也因为它们过于相似而无法给人提供更多的画面体验，会让人误以为出现了“剪辑失误”。 正确的做法是，拍摄期时应避免出现同一角度的机位，保证摄像角度的合理化差异。更重要的是，在剪辑工作中要灵活处理这类同景别镜头，甄选更加合适的镜头进行剪辑。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429745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．连贯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短视频剪辑的连贯主要包含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内容连贯、动作连贯、声音连贯。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）内容连贯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切换镜头时，要保证画面中主体动作和场景的连贯。尤其在剧情演绎类短视频中， 演员会在前期拍摄时就某个剧情进行重复表演，因此剪辑时要将不同场景和不同内容的镜头正确匹配，以免出现画面颠倒、与剧情不符等穿帮镜头。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）动作连贯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动作连贯这一剪辑要素，主要也针对剧情演绎类短视频。如果在切换镜头时，下 一个画面需要继续出现上一个画面中的被摄主体，必须使其运动方向保持一致。</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）声音连贯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声音连贯在短视频中非常重要，短视频中的声音包含了许多元素，如背景音、人 物台词、音效、画外音等。如果画面中的被摄主体出现在同一场景、同一时间，声音 则需要由上一个镜头延续到下一个镜头。</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478972" y="1684235"/>
            <a:ext cx="11168888"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．声音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声音作为视频中不可忽视的关键要素，声音除了可以作为切换镜头的动机，为画面营造氛围外，还是传递短视频信息的重要方式。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其实，在剪辑短视频时，声音既可以与画面相符，也可以不相符。不同的声音可以用于表现不同人物的内心，为后面的内容做铺垫。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在一个镜头中，声音可以优先于画面，画面也可以优先于声音，这种剪辑手法叫作拆分剪辑、剪切、叠加。但在运用这种剪辑技巧时，需要在两个镜头之间适当地添加补偿画面或声音，使两个镜头更好地融合。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短视频剪辑的六大要素</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你看过哪些剪辑十分巧妙的短视频？说一说它们最吸引你的地方。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511556" y="1923034"/>
            <a:ext cx="11168888"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．采集和复制素材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首先将前期拍摄的素材文件导入计算机（手机），或者将素材文件直接复制到计算机，然后整理前期拍摄的所有素材文件，并将其编号归类为原始视频资料。</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．研究和分析脚本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在归类整理短视频的素材文件的同时，对准备好的短视频文学脚本和短视频分镜头脚本进行仔细和深入的研究，从主题内容和画面效果两个方面进行深入分析，以便为后续的剪辑工作提供支持。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短视频剪辑的通用流程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511556" y="1923034"/>
            <a:ext cx="11168888"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．视频粗剪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审看全部的原始素材文件，然后从中挑选出内容合适、画质优良的素材文件，并按照短视频脚本的结构顺序和编辑方案，将挑选出来的素材文件组接起来，构成一则完成的短视频。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．视频精剪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对粗剪的短视频进行仔细分析和反复观看，然后在此基础上精心调整有关画面， 包括剪辑点的选择，每个画面的长度处理，整个短视频节奏的把控，音乐、音效的设计，以及被摄主体形象的塑造等，按照调整好的结构和画面制作成新的短视频。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短视频剪辑的通用流程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sp>
        <p:nvSpPr>
          <p:cNvPr id="5" name="矩形 4"/>
          <p:cNvSpPr/>
          <p:nvPr/>
        </p:nvSpPr>
        <p:spPr>
          <a:xfrm>
            <a:off x="511556" y="1923034"/>
            <a:ext cx="11168888"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．合成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为短视频添加字幕，添加解说配音，制作片头片尾等，并将这些素材文件全部合成到短视频画面中，制作成最终的短视频作品。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．输出完成的短视频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剪辑完成后，可以采用多种形式输出制作完成的短视频，并将其上传至短视频平台进行曝光推广。目前，短视频的输出格式大多为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MP4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格式。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短视频剪辑的通用流程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4.1 </a:t>
            </a:r>
            <a:r>
              <a:rPr lang="zh-CN" altLang="en-US" dirty="0"/>
              <a:t>短视频剪辑的基础知识</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你在剪辑短视频时是否按照以上步骤进行的？你缺少了哪个步骤？或者你有什</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么好的剪辑建议？</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511556" y="1656637"/>
            <a:ext cx="11168888"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短视频行业迅速发展，优质的短视频作品层出不穷，用户对于短视频内容的要求也越来越高。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这促使短视频剪辑技术逐渐向着专业的剪辑水平靠近。想要制作出“爆款”短视频，短视频创作者需要从常用的</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剪辑手法、情绪表达技巧</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两个方面着手。</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4338"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678472" y="3590014"/>
            <a:ext cx="4835056" cy="2719719"/>
          </a:xfrm>
          <a:prstGeom prst="rect">
            <a:avLst/>
          </a:prstGeom>
          <a:noFill/>
          <a:effectLst>
            <a:softEdge rad="2413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．平行剪辑：并列呈现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平行剪辑是指将不同时空或是同时间、不同空间发生的两条或多条故事线并列表现。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平行剪辑是分头叙述内容的不同部分，将其统一呈现在一个完整的结构中。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在影视剧中，平行剪辑常用于高潮片段，每条故事线虽然独立发展，但观众在观 看时会不自觉地产生疑问，思考反复交替出现的两条或多条故事线之间有何联系，接下来的剧情将往何处发展。在短视频创作中使用这样的剪辑方式，能够将观众带入剧情当中，增强内容的吸引力。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．交叉剪辑：时空转换</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交叉剪辑是指将同一时间、不同空间发生的两条或多条故事线快速地来回转换，以频繁的镜头切换来表达角色之间的联系。</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样的剪辑手法可以通过镜头强有力的节奏感为短视频画面增加张力，营造紧张的氛围，表现人物内心的复杂情绪。在剪辑惊悚类、悬疑类短视频时，这种剪辑手法能够呈现出追逐和揭秘的画面效果，使短视频更加具有戏剧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．叠化剪辑：简单惊艳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叠化剪辑是一种比较简单、易操作的剪辑手法，指将两个素材的轨道叠加在一起， 逐渐降低上一个镜头的透明度，从而形成叠化的效果，是一种简单的剪辑手法。叠化剪辑一般用于表现时间的流逝，展现人物的心理活动或是想象，以及过渡至平行时空的剧情事件等。在一些风景和人物的过渡镜头中使用叠化剪辑，时常会收到令人意想不到的惊艳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．跳切剪辑：表示时间流逝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跳切剪辑属于一种无技巧的剪辑手法。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它与普通的剪辑手法不同，打破了常规状态下镜头切换时需要遵循的时空和动作连贯的要求，仅以观看角度的连贯性为依据，进行较大幅度的跳跃式镜头组接。跳切剪辑能够突出某些必要的内容，省略时空的转换过程。对同一场景下的镜头进行不同视角的跳切剪辑，可用来表示时间的流逝，也可以加重画面的压迫感。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．匹配剪辑：衔接场景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匹配剪辑是连接两个画面中被摄主体动作一致或是构图相似的镜头，这与上文提到的跳切剪辑不同，它常用于转场。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在两个场景中，当被摄主体相同并且画面需要表 现两个场景之间的联系时，可以运用匹配剪辑达到连接两个画面的效果，这会在视觉上给人非常炫酷的奇妙享受。匹配剪辑不仅可用于动作状态的转换，还能用于台词语 言的衔接。例如，两个人在说同一段话时，根据语言顺序交替剪辑，会使画面更加具有紧凑感。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．跳跃剪辑：打破场景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跳跃剪辑是一种相对突然的剪辑手法，常用于打破前一场景。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影视剧中许多表现人物从梦中惊醒的画面，使用的就是这种剪辑手法。跳跃剪辑有时也用于转场，如从一个激烈的大场面转换至宁静缓和的场景。电影行中有许多热衷于使用跳跃剪辑的导演。</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例如，王家卫导演在电影</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重庆森林</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中经常用到这种剪辑手法。此外，抖音平台的用户也比较喜欢使用这种剪辑手法制作短视频。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因此，短视频创作者可以通过拍摄简单的生活场景，在添加滤镜之后利用跳跃剪辑来塑造画面的“高级感”。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．动作顺接剪辑：巧妙转场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动作顺接剪辑是指当角色处于运动状态时依然切换镜头，剪辑点不一定要在动作展开之时，可以根据运动方向或是在人物身体变动的简单镜头中切换。</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例如，与画面中的人物正在抛掷物品，或是穿过某一背景画面时，镜头瞬间切入下一个画面。这样 的转场很自然地将人物与下一个镜头中的环境连接起来，营造了一种自然连贯的氛围。 较多短视频采用这种剪辑手法，彰显其技巧的专业性，并带给观众非凡的视觉体验。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．隐藏剪辑：假象转换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隐藏剪辑是指利用阴影或是遮挡物，营造画面仍处于同一镜头的假象的剪辑手法。 在运用隐藏剪辑时，短视频剪辑人员通常要将剪辑点藏在转换的镜头中，有时还可以 利用穿过画面或是离开镜头画面的物体衔接镜头。</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例如，人物正在街边行走，画面中经过一辆汽车，下一画面就是另一个行走的人物。此时，则是利用了运动的汽车来做遮挡物，使剪辑点不易被发现，达到一种连贯的画面转换效果。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．变格剪辑：超出常规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变格剪辑是指在组接画面素材的过程中，对动作和时空做出超乎常规的变格处理。 变格剪辑强调动作的戏剧性，夸张地展现时间的变化与空间的放大或缩小。它是渲染情绪和营造气氛的一种重要手段，会直接影响短视频的整体节奏。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．组合剪辑：灵活运用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剪辑人员需要根据短视频的内容发展及主题，灵活地运用各种剪辑手法，将它们富有创造力地组合在一起，这会让短视频更有特色，如交叉剪辑</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匹配剪辑、变格剪辑</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平行剪辑等。不同的组合剪辑会产生不一样的画面效果，可以大大充实镜头的画面感，让短视频内容呈现更加丰富的效果。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请列举一则使用了组合剪辑（多种剪辑方式）的短视频作品，并指出其运用了</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哪几种剪辑手法。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．画面组接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细节是展现情绪的有效方式，剪辑时可以在短视频内容的恰当位置插入一组近景或特写镜头，展现人物的情绪。</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例如，嘴角上扬的镜头表示开心，扶额的镜头表示尴尬，大呼小叫的镜头表示兴奋，紧握拳头的镜头表示愤怒，咬手指的镜头表示不安， 等等。这类画面的组接能够提升人物的表现力，传递特定情绪。 除了画面内容的组接，还可以利用不同的镜头组接达到展现情绪的效果。</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短视频剪辑的情绪表达技巧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613555"/>
            <a:ext cx="10972507"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．色彩变换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色彩能够表达情绪，对于短视频画面而言，色彩的选择相当重要，它是“造型语言”的重要组成部分，也是主观情绪的外化表现。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例如，人们通常用红色表示热烈与激情，同时也用它表示愤怒与压迫；用绿色表示青春与自然，或者平安与健康；用黄色表示活力与希望。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短视频剪辑的情绪表达技巧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15362"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938628" y="4100492"/>
            <a:ext cx="2314743" cy="2287905"/>
          </a:xfrm>
          <a:prstGeom prst="rect">
            <a:avLst/>
          </a:prstGeom>
          <a:noFill/>
          <a:effectLst>
            <a:softEdge rad="1651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sp>
        <p:nvSpPr>
          <p:cNvPr id="5" name="矩形 4"/>
          <p:cNvSpPr/>
          <p:nvPr/>
        </p:nvSpPr>
        <p:spPr>
          <a:xfrm>
            <a:off x="478972" y="1525964"/>
            <a:ext cx="10972507" cy="175830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．音乐搭配：音画组合，有机统一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剪辑不仅是视觉艺术，同时也是听觉艺术。</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尤其对于短视频而言，一条简单且没有剪辑技巧的短视频，也有可能因为搭配了合适的音乐而瞬间变得与众不同。</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短视频剪辑的十大常用手法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7" name="矩形 6"/>
          <p:cNvSpPr/>
          <p:nvPr/>
        </p:nvSpPr>
        <p:spPr>
          <a:xfrm>
            <a:off x="368507" y="3290863"/>
            <a:ext cx="11082972" cy="254313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）卡点法：画面与节奏一致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卡点法是指短视频剪辑人员在处理剪辑点时，使画面的切换与音乐的重音、节拍、 节奏保持同步或协调，使音画关系尽量保持一致。</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）矛盾法：音画相反，另类表达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矛盾法是指将完全不同情绪的画面和音乐结合在一起，达到出人意料的效果。剪 辑人员为短视频内容选择配乐时，可以另辟蹊径，反其道而行之。</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你是否看过利用了上述表达技巧进行剪辑的短视频？它向你传递了什么样的情绪？</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．情感充沛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一条短视频的质量与其情感表达能力有着重要关系。不仅是情感色彩浓重的短视频要注重情感表达，任何短视频都有其外在或内在的情绪。</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例如，李子柒的田园生活类短视频，虽然展现的是田园生活和日常农作，但其中蕴含着一种平静、闲适的情感特征；再如，新闻类短视频虽然以一种客观的角度传递信息，但字里行间都能透露出这则新闻隐藏的内在情感。 所以，剪辑短视频时，需要为原有素材注入更加丰富的情感色彩，同时要注意确认每个镜头的运用、切换是否能够表达情感，是否有利于准确地传达情绪。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短视频剪辑应遵循的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个原则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．具有故事情节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故事情节是短视频的重要组成要素，它决定了短视频的内容是否流畅，情节是否有创意，高潮点是否能引发用户的好奇心。几乎每一条短视频都有其特有的故事情节， 即使是时长仅有十几秒、内容简单的短视频，大多也有一定的故事情节。 不管是什么类型的短视频，都需要以故事情节为剪辑原则。</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例如，街头采访类短视频需要首先抛出一个用户比较感兴趣的话题，这个话题正是“故事情节”中的主要脉络。 受访者会根据提问者提出的问题，给出自己的观点，这个观点可能就包含了一个“故事”； 提问者若依据回答再次追问，就能在连续的问答中挖掘出一个随机的故事。</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短视频剪辑应遵循的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个原则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．节奏顺畅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剪辑节奏主要包括两个方面，一个内容节奏，另一个是画面节奏。 内容节奏主要是指剧情类短视频需要根据剧情发展确定内容节奏。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在剪辑这类短视频时，要当机立断，把冗长、多余的人物对白和画面删除，留下对剧情发展有帮助 的精华内容，以免节奏过于拖沓。但也不要为了过分追求精简而大篇幅删减镜头，使重要内容丢失，导致剧情发展不连贯、太跳跃等。例如，在剪辑反转类短视频时，需要在重点剧情之前适当铺垫内容，但这一内容不宜过长，否则容易让人丧失兴趣。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短视频剪辑应遵循的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个原则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请举出一个你喜欢的短视频，分析它是否遵循了短视频剪辑的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个原则</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．统一重点方位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户外拍摄的素材时，可能会发现同样的场景人物众多，切换镜头时画面相对混乱，无法找到重点。遇到这种情况通常可以运用两种方法处理。一种是以人物视线为主，当人物作为被摄主体时，可以将人物的眼睛（视线）作为画面重点，在适当范围内剪裁画面，保证观看短视频的观众能够在某个固定的区域找到画面重点。另一种是将画面重点放在相似位置，使被摄主体始终处于画面中的固定位置，便于观众快速寻找。</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．统一运动方向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如果两个画面中的被摄主体以相似的速度向相同的方向运动，那么短视频剪辑人员可以将两个处于运动状态下的镜头衔接在一起，使两个画面完美结合。</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例如，第一个镜头是“工厂的零件正在加工制造”，下一个镜头是“零件包装完毕等待出厂”，这两个画面中的被摄主体都是“零件”，且以同样的运动方向拍摄，那么将两者剪辑在一 起时，会形成一个自然的转场，呈现出一气呵成的效果。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．统一画面色调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调整画面色调时，每个镜头的色彩都要与短视频的整体画面风格相符，切勿把色系完全不同的素材拼接在一起。色调的转换，需要人的视觉系统快速做出反应，频繁更换色调不仅会使短视频画面看起来突兀，而且会降低观众的观看体验。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4.3 </a:t>
            </a:r>
            <a:r>
              <a:rPr lang="zh-CN" altLang="en-US" dirty="0"/>
              <a:t>短视频剪辑的原则与注意事项</a:t>
            </a:r>
            <a:endParaRPr lang="zh-CN" altLang="en-US" dirty="0"/>
          </a:p>
        </p:txBody>
      </p:sp>
      <p:sp>
        <p:nvSpPr>
          <p:cNvPr id="5" name="矩形 4"/>
          <p:cNvSpPr/>
          <p:nvPr/>
        </p:nvSpPr>
        <p:spPr>
          <a:xfrm>
            <a:off x="478972" y="1613555"/>
            <a:ext cx="10972507"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．结合相似部分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两个截然不同的镜头也能自然地衔接在一起，且这样的剪辑能够为短视频画面增添不少美感。其秘诀在于，两个看似不同的画面，实则存在相似的元素，剪辑时需要找到镜头中相关联的部分元素，将两者完美结合。这种有关联的画面可以是相同的运 动轨迹，也可以是相同的元素或道具。无论是运动镜头，还是静止镜头，只要能找到两者中相关关联的元素，就能将其自然衔接。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例如，走下楼梯和进入电梯是两个不同的场景，但两者有着类似的运动状态和逻辑关系，那么短视频剪辑人员就可以将两个 镜头结合在一起，使画面看起来连贯而流畅。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短视频剪辑的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请选择一条优质短视频，说一说它的剪辑好在哪里。</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2038724"/>
            <a:ext cx="6701216" cy="2813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．打开剪映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打开剪映，首页会出现“开始创作”和“拍摄”选项，通过这两个选项，用户可以进行短视频剪辑。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界面的中间空白处为草稿箱，剪辑草稿会自动保存在此处。界面下方分别为“剪同款”“创作学院”“消息”“我的”。</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7401021" y="547687"/>
            <a:ext cx="2962275" cy="5762625"/>
          </a:xfrm>
          <a:prstGeom prst="rect">
            <a:avLst/>
          </a:prstGeom>
        </p:spPr>
      </p:pic>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552614" y="1744152"/>
            <a:ext cx="4737405"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．挑选（拍摄）素材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选择“开始创作”选项，可以挑选手机中已有的视频和照素材进行短视频剪辑；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选择“拍摄”选项，可以直接拍摄新的视频或照片作为素材并进行短视频剪辑，如图所示。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5793246" y="680832"/>
            <a:ext cx="5496335" cy="5496335"/>
          </a:xfrm>
          <a:prstGeom prst="rect">
            <a:avLst/>
          </a:prstGeom>
        </p:spPr>
      </p:pic>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552614" y="1744152"/>
            <a:ext cx="5835912"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．在素材库中挑选素材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剪映的素材库为用户提供了丰富多样的剪辑素材，许多短视频中常见的转场效果、 结束画面等都能在素材库中找到，如图所示。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挑选合适的素材能为短视频的剪辑锦上添花。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7139056" y="680832"/>
            <a:ext cx="2804714" cy="5496335"/>
          </a:xfrm>
          <a:prstGeom prst="rect">
            <a:avLst/>
          </a:prstGeom>
        </p:spPr>
      </p:pic>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552614" y="1744152"/>
            <a:ext cx="5983198"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．剪辑短视频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进入剪辑页面后，页面下方会出现多个剪辑功能，如音效、文字、添加滤镜等。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用户通过这些功能剪辑短视频，可以使短视频的内容更加丰富，画面更具观赏性，如图所示。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7063588" y="431610"/>
            <a:ext cx="2845204" cy="5770106"/>
          </a:xfrm>
          <a:prstGeom prst="rect">
            <a:avLst/>
          </a:prstGeom>
        </p:spPr>
      </p:pic>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2077803"/>
            <a:ext cx="6302319"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．调整输出数据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剪辑完成后，选择界面右上方的“导出”选项，进入输出数据调整页面，如图所示。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在该页面中，用户可以选择短视频输出的分辨率和帧率。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6989945" y="531705"/>
            <a:ext cx="3037770" cy="5794589"/>
          </a:xfrm>
          <a:prstGeom prst="rect">
            <a:avLst/>
          </a:prstGeom>
        </p:spPr>
      </p:pic>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2077803"/>
            <a:ext cx="630231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．发布</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保存短视频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全部数据调整完毕后即可发布短视频。因为抖音与西瓜视频同属北京字节跳动科 技有限公司，所以通过剪映制作的短视频可以一键分享至抖音和西瓜视频。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如果不准备立刻发布短视频，可以选择下方的“完成”选项，保存短视频。发布</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保存短视频的页面如图所示。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剪映的基础操作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7001010" y="531705"/>
            <a:ext cx="3015640" cy="5794589"/>
          </a:xfrm>
          <a:prstGeom prst="rect">
            <a:avLst/>
          </a:prstGeom>
        </p:spPr>
      </p:pic>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4.2 </a:t>
            </a:r>
            <a:r>
              <a:rPr lang="zh-CN" altLang="en-US" dirty="0"/>
              <a:t>短视频剪辑的手法与技巧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245255"/>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根据以上内容，尝试使用剪映中的素材库剪辑一则短视频作品。</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1613555"/>
            <a:ext cx="1098478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．分割素材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在剪映中导入素材后，如果只想保留素材中的部分内容，可以利用“分割”功能 去掉不需要的部分，如图所示。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．合并视频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在剪映中添加多个素材，对其进行合并，可以形成新的短视频。若要将几段视频 进行合并，可以点击素材轨道右侧的“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，添加需要合并的素材，如图所示。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09693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1809750" y="3620120"/>
            <a:ext cx="8572500" cy="2876550"/>
          </a:xfrm>
          <a:prstGeom prst="rect">
            <a:avLst/>
          </a:prstGeom>
        </p:spPr>
      </p:pic>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1365361"/>
            <a:ext cx="10984781"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．添加转场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在剪辑或合并素材时，如果发现素材与素材之间的过渡不完美或较为生硬，可以使用“转场”功能使素材间的衔接更加自然，如下图所示。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．添加音频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过程中，如果发现短视频素材的噪声太大或声音过于单调，可以选择添加音频来使短视频更加生动。并且，能够与画面完美融合的音频还能调动用户的情绪，使用户对短视频内容产生共鸣。“添加音频”功能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228338" y="3719147"/>
            <a:ext cx="7735323" cy="2916997"/>
          </a:xfrm>
          <a:prstGeom prst="rect">
            <a:avLst/>
          </a:prstGeom>
        </p:spPr>
      </p:pic>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1365361"/>
            <a:ext cx="10984781"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．添加字幕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在剪映中，可以通过创建新文本输入字幕，也可以利用“识别字幕”功能快速添 加字幕，“识别字幕”功能如下图所示。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．特效和滤镜的使用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在剪辑的过程中，如果发现部分短视频素材由于光线不佳出现过度曝光或曝光不足的情况，严重影响了画面效果，可以利用“滤镜”功能达到优化和改善短视频画面的效果，如下图所示。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2255952" y="3719147"/>
            <a:ext cx="7680094" cy="2916997"/>
          </a:xfrm>
          <a:prstGeom prst="rect">
            <a:avLst/>
          </a:prstGeom>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478972" y="1874725"/>
            <a:ext cx="6885323"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．画中画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画中画功能可以将另一段视频素材放在已有的 视频素材上，实现两段视频素材在同一画面上同时播放的效果。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在剪映中，用户还能够灵活调整新加入的视频素材在画面中的位置，从而丰富短视频内容的呈现形式，如下图所示。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7738647" y="160637"/>
            <a:ext cx="3245624" cy="6426521"/>
          </a:xfrm>
          <a:prstGeom prst="rect">
            <a:avLst/>
          </a:prstGeom>
        </p:spPr>
      </p:pic>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4.4 </a:t>
            </a:r>
            <a:r>
              <a:rPr lang="zh-CN" altLang="en-US" dirty="0"/>
              <a:t>剪映的剪辑教程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尝试用同一素材搭配不同的音乐进行剪辑，比较不同音乐所产生的不同呈现效果。</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386919" y="1458815"/>
            <a:ext cx="11383680"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．案例一：颜值才艺类短视频的特效功能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在制作颜值才艺类短视频时，可以使用剪映中的特效功能，如下图所示。 该短视频通过使用“特效”</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梦幻”</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金片”功能，既美化了人物形象，也 烘托了短视频气氛，让画面更加赏心悦目。同时搭配合适的背景音乐，能使用户体验到视觉和听觉的双重享受。</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剪映的剪辑案例解析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913256" y="3429000"/>
            <a:ext cx="5381658" cy="3079196"/>
          </a:xfrm>
          <a:prstGeom prst="rect">
            <a:avLst/>
          </a:prstGeom>
        </p:spPr>
      </p:pic>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4.4 </a:t>
            </a:r>
            <a:r>
              <a:rPr lang="zh-CN" altLang="en-US" dirty="0"/>
              <a:t>剪映的剪辑教程 </a:t>
            </a:r>
            <a:endParaRPr lang="zh-CN" altLang="en-US" dirty="0"/>
          </a:p>
        </p:txBody>
      </p:sp>
      <p:sp>
        <p:nvSpPr>
          <p:cNvPr id="5" name="矩形 4"/>
          <p:cNvSpPr/>
          <p:nvPr/>
        </p:nvSpPr>
        <p:spPr>
          <a:xfrm>
            <a:off x="386919" y="1458815"/>
            <a:ext cx="5709081" cy="360496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．案例二：添加字幕解释短视频内容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对于需要传递信息的短视频而言，添加字幕 非常重要。通过添加言简意赅的字幕，短视频创 作者可以更加准确、清晰地传达出短视频想要表达的内容。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添加字幕则可以使用户通过阅读字幕，能够快速、清晰地明白短视频中人物所说的内容，并准确理解短视频想要表达的主要观点，如右图所示。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剪映的剪辑案例解析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6786387" y="1034252"/>
            <a:ext cx="3017054" cy="5405244"/>
          </a:xfrm>
          <a:prstGeom prst="rect">
            <a:avLst/>
          </a:prstGeom>
        </p:spPr>
      </p:pic>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4.4 </a:t>
            </a:r>
            <a:r>
              <a:rPr lang="zh-CN" altLang="en-US" dirty="0"/>
              <a:t>剪映的剪辑教程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剪映的特效功能非常丰富，请使用不同的特效功能拍摄短视频。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78972" y="1328777"/>
            <a:ext cx="5709081"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是一款集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社区与编辑工具功能于一体的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App</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，用户可以通过该软件进行简单的短视频拍摄、剪辑、细调、发布等操作。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与剪映相比有着本质上的区别，剪映属于单纯的剪辑软件，而</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属于社交软件，短视频创作者可以将剪辑完成的短视频直接发布在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中与他人分享互动。同时，利用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剪辑的短视频也可以保存到本地后发布到其他平台。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6386"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345141" y="1868557"/>
            <a:ext cx="4999269" cy="2785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86919" y="1458815"/>
            <a:ext cx="11371406"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．剪辑短视频 打开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，点击界面下方的照相机图标，即可开始剪辑短视频，如下图所示。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．选择操作方式点击照相机图标后，可以选择多种操作方式，包括“剪辑”（直接剪辑已有素材）、 “拍摄”（拍摄最新素材进行剪辑）、“智能剪辑”（卡点剪辑）、“主题模板”（按照模板 剪辑），如下图所示。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4.5.1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的基础操作</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851776" y="3130124"/>
            <a:ext cx="4488448" cy="3441561"/>
          </a:xfrm>
          <a:prstGeom prst="rect">
            <a:avLst/>
          </a:prstGeom>
        </p:spPr>
      </p:pic>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86919" y="1458815"/>
            <a:ext cx="1137140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．挑选素材拍摄素材、智能剪辑、选择主题模板选择不同的操作方式会有不同的后续步骤，如下图所示。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4.5.1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的基础操作</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2152650" y="2439424"/>
            <a:ext cx="7886700" cy="3876675"/>
          </a:xfrm>
          <a:prstGeom prst="rect">
            <a:avLst/>
          </a:prstGeom>
        </p:spPr>
      </p:pic>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33732" y="1559610"/>
            <a:ext cx="5762268"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．剪辑短视频。在此以“剪辑”的操作方式为例进行解说。选择“剪辑”选项后，进入视频编辑页面，页面下方提供了多种剪辑功能，如右图所示。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．保存</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发布短视频编辑。完成后进入“保存并发布”页面，需要填写短视频的标题和描述文字。如果不想将该条短视频发布在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平台与其他用户交流分享，可以选择右下方的“设为私人可见”，最后选择右上方“保存并发布”选项，如右图所示。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4.5.1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的基础操作</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6308746" y="1503090"/>
            <a:ext cx="5179554" cy="4291273"/>
          </a:xfrm>
          <a:prstGeom prst="rect">
            <a:avLst/>
          </a:prstGeom>
        </p:spPr>
      </p:pic>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4.5 VUE Vlog </a:t>
            </a:r>
            <a:r>
              <a:rPr lang="zh-CN" altLang="en-US" dirty="0"/>
              <a:t>的剪辑教程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请根据上述内容，尝试使用</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VUE Vlog</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中的“智能剪辑”功能剪辑一则短视频。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86919" y="1458815"/>
            <a:ext cx="1137140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．“分段”功能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“分段”功能是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中常用的剪辑功能，为用户提供了多种素材编辑方式， 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4-22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1581679" y="2825152"/>
            <a:ext cx="9028641" cy="1949366"/>
          </a:xfrm>
          <a:prstGeom prst="rect">
            <a:avLst/>
          </a:prstGeom>
        </p:spPr>
      </p:pic>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86919" y="1458815"/>
            <a:ext cx="11371406" cy="295863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）合并素材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在“分段”功能中，可以将多个素材合并剪辑。选择“分段”功能后会出现“添 加片头”“</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添加片尾”选项，如下图所示。用户通过这些选项可以添加需要合并的素材及素材之间的转场效果。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）“静音”功能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“静音”功能可以去掉素材的原始音乐。在为短视频搭配其他音乐（背景音、音效 等）时，首先需要选择“静音”，使素材只有画面效果。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）“滤镜”功能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“滤镜”功能可以为素材画面添加不一样的呈现风格。在剪辑的过程中，如果发现 素材光线不佳，或者想要为短视频营造独特的氛围时，就可以通过“滤镜”功能实现 对画面风格的调整。“滤镜”功能如下图所示。</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2944983" y="4080411"/>
            <a:ext cx="6302034" cy="2368238"/>
          </a:xfrm>
          <a:prstGeom prst="rect">
            <a:avLst/>
          </a:prstGeom>
        </p:spPr>
      </p:pic>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386919" y="1458815"/>
            <a:ext cx="11371406"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）“画面调节”功能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画面调节”功能可以调节素材的画面亮度、饱和度及对比度等多项数据，是对素材进行调色优化的重要功能。“画面调节”功能如下图所示。在页面左下方可以选择画面调节的使用范围，点击右下方的“应用到全部分段”即可将画面调节数据应用到素材的全部分段。</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903889" y="3017443"/>
            <a:ext cx="4391025" cy="3314700"/>
          </a:xfrm>
          <a:prstGeom prst="rect">
            <a:avLst/>
          </a:prstGeom>
        </p:spPr>
      </p:pic>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．“文字”功能</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“文字”功能中包括“大字”“时间地点”“标签”“字幕”功能，如下图所示。</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377754" y="2595811"/>
            <a:ext cx="5436492" cy="3126270"/>
          </a:xfrm>
          <a:prstGeom prst="rect">
            <a:avLst/>
          </a:prstGeom>
        </p:spPr>
      </p:pic>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87966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）“大字”功能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“大字”功能，即在短视频中添加各种文字旁白，使短视频内容更加生动有趣，如下图 所示。</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198826" y="2645951"/>
            <a:ext cx="5794347" cy="2940904"/>
          </a:xfrm>
          <a:prstGeom prst="rect">
            <a:avLst/>
          </a:prstGeom>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）“时间地点”功能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“时间地点”功能，即在画面中添加时间地点的信息，如下图所示。利用这一功能，可以使短视频的呈现形式更加丰富、内容更加简洁。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198826" y="2654176"/>
            <a:ext cx="5794347" cy="2924453"/>
          </a:xfrm>
          <a:prstGeom prst="rect">
            <a:avLst/>
          </a:prstGeom>
        </p:spPr>
      </p:pic>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）“标签”功能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“标签”功能，即在画面中添加文字标签，如下图所示。利用“标签”功能，可 以对短视频中的物品进行说明。例如，通过添加标签的方式说明产品的品牌、价格等。</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257245" y="2654176"/>
            <a:ext cx="5677509" cy="2924453"/>
          </a:xfrm>
          <a:prstGeom prst="rect">
            <a:avLst/>
          </a:prstGeom>
        </p:spPr>
      </p:pic>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）“字幕”功能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“字幕”功能，即在画面中添加字幕，如下图所示。这一功能使用户能够更加 清晰直观地了解短视频的内容。</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VUE Vlog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中有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种字幕形式，短视频创作者在剪辑时 可以根据需求进行挑选。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4055312" y="2694703"/>
            <a:ext cx="4081376" cy="3596547"/>
          </a:xfrm>
          <a:prstGeom prst="rect">
            <a:avLst/>
          </a:prstGeom>
        </p:spPr>
      </p:pic>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7" y="1483885"/>
            <a:ext cx="11371406"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．“音乐”功能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乐”功能可以为短视频添加录音或音乐，如下图所示。短视频创作者时常会因为视频素材有背景杂音而需要重新录制声音，或者短视频中需要添加解说等，都可借助“音乐”功能添加录音解决。另外，“音乐”功能也可以为短视频添加背景音乐，使短视频的内容更加生动。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4.5.2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的常用功能图解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4080634" y="2821321"/>
            <a:ext cx="4030732" cy="3612532"/>
          </a:xfrm>
          <a:prstGeom prst="rect">
            <a:avLst/>
          </a:prstGeom>
        </p:spPr>
      </p:pic>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4.5 VUE Vlog </a:t>
            </a:r>
            <a:r>
              <a:rPr lang="zh-CN" altLang="en-US" dirty="0"/>
              <a:t>的剪辑教程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尝试利用</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VUE Vlog</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中的“分段”功能剪辑短视频，并为其添加合适的音乐。</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6" y="1483885"/>
            <a:ext cx="11476903" cy="171066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．使用“大字”功能突出重点内容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在需要突出重点内容时，可以使用“文字”功能中的“大字”功能，效果如下图所示。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该短视频通过“大字”功能，将短视频中的重点以文字形式呈现出来，使重点更 为清晰明确，更方便用户接收信息。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4.5.3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的剪辑案例解析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1089713" y="3045678"/>
            <a:ext cx="10012573" cy="2704609"/>
          </a:xfrm>
          <a:prstGeom prst="rect">
            <a:avLst/>
          </a:prstGeom>
        </p:spPr>
      </p:pic>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4.5 VUE Vlog </a:t>
            </a:r>
            <a:r>
              <a:rPr lang="zh-CN" altLang="en-US" dirty="0"/>
              <a:t>的剪辑教程 </a:t>
            </a:r>
            <a:endParaRPr lang="zh-CN" altLang="en-US" dirty="0"/>
          </a:p>
        </p:txBody>
      </p:sp>
      <p:sp>
        <p:nvSpPr>
          <p:cNvPr id="5" name="矩形 4"/>
          <p:cNvSpPr/>
          <p:nvPr/>
        </p:nvSpPr>
        <p:spPr>
          <a:xfrm>
            <a:off x="410296" y="1367283"/>
            <a:ext cx="11476903" cy="212763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．使用“音乐”功能和“字幕”功能制作旁白解说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在没有专门的出镜人员的短视频中，借助“音乐”功能和“字幕”功能，以旁白的形式对短视频进行讲解，能够准确传递信息，如下图所示。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使用这两项功能制作旁白，可以为用户营造类似于纪录片的观看体验，有利于分享类、讲解类短视频的制作。这一做法也能够增加短视频的专业性。</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4.5.3 VUE Vlog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的剪辑案例解析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465209" y="3557014"/>
            <a:ext cx="5261582" cy="3030144"/>
          </a:xfrm>
          <a:prstGeom prst="rect">
            <a:avLst/>
          </a:prstGeom>
        </p:spPr>
      </p:pic>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4.5 VUE Vlog </a:t>
            </a:r>
            <a:r>
              <a:rPr lang="zh-CN" altLang="en-US" dirty="0"/>
              <a:t>的剪辑教程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78663" y="4343939"/>
              <a:ext cx="9193400"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尝试为剪辑完成的短视频添加合适的字幕，使内容更加清晰完整。</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10296" y="1483885"/>
            <a:ext cx="11476903" cy="254313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．软件优势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的应用领域广泛，主要有以下四大优势：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利用</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可以对图像进行多种编辑，如放大、缩小、旋转、倾斜、镜像、透视、 消除等。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提供绘图使用的工具，用户可以使用这些工具将图像素材和原创手绘图像 完美融合。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提供特效制作功能，包括图像特效创意和特效字的制作。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提供校色调色功能，用户可以对图像中的颜色进行明暗、色偏的调整和校正。</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10296" y="1483885"/>
            <a:ext cx="11476903"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．操作说明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工作界面主要包含菜单栏、工具栏、选项栏、面板、工作区等，如图所示。</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071252" y="2501696"/>
            <a:ext cx="6049495" cy="3888408"/>
          </a:xfrm>
          <a:prstGeom prst="rect">
            <a:avLst/>
          </a:prstGeom>
        </p:spPr>
      </p:pic>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380380"/>
            <a:ext cx="11476903" cy="171213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．基础操作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）打开图像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单击左上方的“文件”菜单，选择“打开”命令，在弹出的对话框中选择需要编辑的图像，单击“打开”按钮即可打开图像，如下图所示。也可以直接通过快捷键“</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Ctrl+O</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打开该对话框，或者直接将图像文件拖曳至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的工作区。</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3621329" y="2993053"/>
            <a:ext cx="4949341" cy="3469847"/>
          </a:xfrm>
          <a:prstGeom prst="rect">
            <a:avLst/>
          </a:prstGeom>
        </p:spPr>
      </p:pic>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319777"/>
            <a:ext cx="11476903"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．基础操作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）编辑图像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单击上方的“图像”菜单，选择“图像大小”命令，在弹出的对话框中调整图像的高度、宽度等相关数据，如下图所示。也可以直接通过快捷键“</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Alt+Ctrl+I</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 开该对话框。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3479631" y="3013501"/>
            <a:ext cx="5232738" cy="3481430"/>
          </a:xfrm>
          <a:prstGeom prst="rect">
            <a:avLst/>
          </a:prstGeom>
        </p:spPr>
      </p:pic>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1476903" cy="171213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．基础操作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）调整视图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双击左侧工具栏中的“放大镜工具”，可以调整图像的视图大小，如右图所示。 也可以在按住“</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Alt”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键的同时，滑动鼠标滚轮，以此调整图像的视图大小。注意，图像的视图大小对图像本身的像素不会有任何影响。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479631" y="3269545"/>
            <a:ext cx="5232738" cy="2969342"/>
          </a:xfrm>
          <a:prstGeom prst="rect">
            <a:avLst/>
          </a:prstGeom>
        </p:spPr>
      </p:pic>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1476903"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．基础操作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）保存图像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单击上方的“文件”菜单，选择“存储为”命令，在弹出的对话框中选择合适的位置，单击“保存”按钮即可保存图像，如下图所示。也可以通过快捷键“</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Ctrl+S</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快速保存图像。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3865151" y="2797003"/>
            <a:ext cx="4461698" cy="3692010"/>
          </a:xfrm>
          <a:prstGeom prst="rect">
            <a:avLst/>
          </a:prstGeom>
        </p:spPr>
      </p:pic>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58815"/>
            <a:ext cx="10390460"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．常用功能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）抠图功能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中可以实现抠图效果的方式有许多，在此主要介绍</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“魔棒工具”和“快速选择工具”</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①“魔棒”工具。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在色彩对比明显的图像中，可以使用“魔棒工具”单击需要删除的元素。例如，使用 “魔棒工具”抠图，可以一键选择画面中的天空然后删除，只留下山峰，如下图所示。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②“快速选择工具”。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处理色彩相对复杂的图像时，可以使用“快速选择工具”，选择画面中需要留下或删除的部分。下图为通过“快速选择工具”，选择图像中需要截取的部分，同时配合方括号（“</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和“</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）缩放画笔大小。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1476903"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．常用功能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）抠图</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2656429" y="2233837"/>
            <a:ext cx="7121988" cy="4294250"/>
          </a:xfrm>
          <a:prstGeom prst="rect">
            <a:avLst/>
          </a:prstGeom>
        </p:spPr>
      </p:pic>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0905001"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．常用功能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）消除功能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消除图像中不需要的元素时，可以使用</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“套索工具”</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选择“套索工具”。在左侧的工具栏中选择“套索工具”，如下图所示。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套选需要消除的元素。按住鼠标左键，沿着需要消除的元素边缘画线，如下图所示。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选择“填充”命令。单击鼠标右键，在弹出的快捷菜单中选择“填充”命令，如下图所示；也可以通过快捷键“</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Shift+F5”</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快速填充。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0905001"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．常用功能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）消除功能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750077" y="2389260"/>
            <a:ext cx="3057525" cy="2762250"/>
          </a:xfrm>
          <a:prstGeom prst="rect">
            <a:avLst/>
          </a:prstGeom>
        </p:spPr>
      </p:pic>
      <p:pic>
        <p:nvPicPr>
          <p:cNvPr id="8" name="图片 7"/>
          <p:cNvPicPr>
            <a:picLocks noChangeAspect="1"/>
          </p:cNvPicPr>
          <p:nvPr/>
        </p:nvPicPr>
        <p:blipFill>
          <a:blip r:embed="rId2"/>
          <a:stretch>
            <a:fillRect/>
          </a:stretch>
        </p:blipFill>
        <p:spPr>
          <a:xfrm>
            <a:off x="4007841" y="2386978"/>
            <a:ext cx="3847261" cy="2764532"/>
          </a:xfrm>
          <a:prstGeom prst="rect">
            <a:avLst/>
          </a:prstGeom>
        </p:spPr>
      </p:pic>
      <p:pic>
        <p:nvPicPr>
          <p:cNvPr id="10" name="图片 9"/>
          <p:cNvPicPr>
            <a:picLocks noChangeAspect="1"/>
          </p:cNvPicPr>
          <p:nvPr/>
        </p:nvPicPr>
        <p:blipFill>
          <a:blip r:embed="rId3"/>
          <a:stretch>
            <a:fillRect/>
          </a:stretch>
        </p:blipFill>
        <p:spPr>
          <a:xfrm>
            <a:off x="8055341" y="2386978"/>
            <a:ext cx="3848229" cy="2764532"/>
          </a:xfrm>
          <a:prstGeom prst="rect">
            <a:avLst/>
          </a:prstGeom>
        </p:spPr>
      </p:pic>
      <p:sp>
        <p:nvSpPr>
          <p:cNvPr id="12" name="文本框 11"/>
          <p:cNvSpPr txBox="1"/>
          <p:nvPr/>
        </p:nvSpPr>
        <p:spPr>
          <a:xfrm>
            <a:off x="5146144" y="5151510"/>
            <a:ext cx="189971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套选需要消除的元素</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1538978" y="5100048"/>
            <a:ext cx="189971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选择“套索工具” </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文本框 13"/>
          <p:cNvSpPr txBox="1"/>
          <p:nvPr/>
        </p:nvSpPr>
        <p:spPr>
          <a:xfrm>
            <a:off x="9403951" y="5127323"/>
            <a:ext cx="189971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选择“填充”命令</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0984781" cy="212615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．常用功能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）消除功能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设置“填充”参数。在弹出的对话框中设 置“内容”为“内容识别”，进行参数设置，如下图所示。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完成消除任务。完成“填充”参数设置之后，图像消除任务完成，图像中需要消除的元素消失，如下图所示。 </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1292660" y="3347450"/>
            <a:ext cx="3695700" cy="2714625"/>
          </a:xfrm>
          <a:prstGeom prst="rect">
            <a:avLst/>
          </a:prstGeom>
        </p:spPr>
      </p:pic>
      <p:pic>
        <p:nvPicPr>
          <p:cNvPr id="8" name="图片 7"/>
          <p:cNvPicPr>
            <a:picLocks noChangeAspect="1"/>
          </p:cNvPicPr>
          <p:nvPr/>
        </p:nvPicPr>
        <p:blipFill>
          <a:blip r:embed="rId2"/>
          <a:stretch>
            <a:fillRect/>
          </a:stretch>
        </p:blipFill>
        <p:spPr>
          <a:xfrm>
            <a:off x="6400800" y="3348164"/>
            <a:ext cx="3915351" cy="2713911"/>
          </a:xfrm>
          <a:prstGeom prst="rect">
            <a:avLst/>
          </a:prstGeom>
        </p:spPr>
      </p:pic>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0905001"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）添加文字功能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单击左侧工具栏中的“</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按钮，选择“横 排文字工具”，如下图所示。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按住鼠标左键，在图像上拖曳出文本框，释放鼠标左键后在文本框内输入文字， 如下图所示。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1160791" y="2927704"/>
            <a:ext cx="4770681" cy="2877201"/>
          </a:xfrm>
          <a:prstGeom prst="rect">
            <a:avLst/>
          </a:prstGeom>
        </p:spPr>
      </p:pic>
      <p:pic>
        <p:nvPicPr>
          <p:cNvPr id="11" name="图片 10"/>
          <p:cNvPicPr>
            <a:picLocks noChangeAspect="1"/>
          </p:cNvPicPr>
          <p:nvPr/>
        </p:nvPicPr>
        <p:blipFill>
          <a:blip r:embed="rId2"/>
          <a:stretch>
            <a:fillRect/>
          </a:stretch>
        </p:blipFill>
        <p:spPr>
          <a:xfrm>
            <a:off x="6260529" y="2927704"/>
            <a:ext cx="4931177" cy="2920774"/>
          </a:xfrm>
          <a:prstGeom prst="rect">
            <a:avLst/>
          </a:prstGeom>
        </p:spPr>
      </p:pic>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05694"/>
            <a:ext cx="10905001" cy="129663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）添加文字功能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在上方的选项栏中调整字体、大小、颜色等，如图所示。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单击左侧工具栏中的“移动工具”，改变文字位置，如图所示。完后图像编辑后，保存文件即可。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4.6.1 Photoshop</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：让炫酷的图像为短视频添彩</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a:xfrm>
            <a:off x="857437" y="2915478"/>
            <a:ext cx="5002923" cy="2933000"/>
          </a:xfrm>
          <a:prstGeom prst="rect">
            <a:avLst/>
          </a:prstGeom>
        </p:spPr>
      </p:pic>
      <p:pic>
        <p:nvPicPr>
          <p:cNvPr id="11" name="图片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6331640" y="2927704"/>
            <a:ext cx="4788954" cy="2920774"/>
          </a:xfrm>
          <a:prstGeom prst="rect">
            <a:avLst/>
          </a:prstGeom>
        </p:spPr>
      </p:pic>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grpSp>
        <p:nvGrpSpPr>
          <p:cNvPr id="8" name="组合 7"/>
          <p:cNvGrpSpPr/>
          <p:nvPr/>
        </p:nvGrpSpPr>
        <p:grpSpPr>
          <a:xfrm>
            <a:off x="1179603" y="219524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3360356" y="4233563"/>
              <a:ext cx="5293525"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在条件允许的情况下，使用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Ps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编辑一张图像。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458815"/>
            <a:ext cx="10905001"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．软件优势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普通的截图工具仅能支持截图、截屏，红蜻蜓抓图精灵可以捕捉下拉菜单、弹等浮动界面，功能更加强大。 </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）捕捉方式多样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红蜻蜓抓图精灵支持的捕捉方式包括整个屏幕、活动窗口、选定区域、固定区域、 选定控件、选定菜单、选定网页等。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）支持多显示器捕捉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整个屏幕、活动窗口、选定区域、固定区域、选定控件等捕捉方式支持多显示器 环境。</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）输出方式多样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红蜻蜓抓图精灵能够将捕捉到的画面通过多种方式输出，其输出方式有文件、剪贴板、画图、打印机等。</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红蜻蜓抓图精灵：让屏幕捕捉更方便</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827030"/>
            <a:ext cx="5415927"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．操作说明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右图所示为红蜻蜓抓图精灵工作界面。</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左侧的抓图选项分别为整个屏幕、活动窗口、选定区域、固定区域、选定控件、选定菜单、选定网页、捕捉。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下侧的操作选项分为工具、历史、常规、热键、存储、打印、高级。用户通过这些选项可以完成红蜻蜓抓图精灵的所有操作步骤。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红蜻蜓抓图精灵：让屏幕捕捉更方便</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6096000" y="1709312"/>
            <a:ext cx="5415927" cy="4475579"/>
          </a:xfrm>
          <a:prstGeom prst="rect">
            <a:avLst/>
          </a:prstGeom>
        </p:spPr>
      </p:pic>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827030"/>
            <a:ext cx="5415927"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．操作说明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右图所示为红蜻蜓抓图精灵工作界面。</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左侧的抓图选项分别为整个屏幕、活动窗口、选定区域、固定区域、选定控件、选定菜单、选定网页、捕捉。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下侧的操作选项分为工具、历史、常规、热键、存储、打印、高级。用户通过这些选项可以完成红蜻蜓抓图精灵的所有操作步骤。 </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红蜻蜓抓图精灵：让屏幕捕捉更方便</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3" name="图片 2"/>
          <p:cNvPicPr>
            <a:picLocks noChangeAspect="1"/>
          </p:cNvPicPr>
          <p:nvPr/>
        </p:nvPicPr>
        <p:blipFill>
          <a:blip r:embed="rId1"/>
          <a:stretch>
            <a:fillRect/>
          </a:stretch>
        </p:blipFill>
        <p:spPr>
          <a:xfrm>
            <a:off x="6096000" y="1709312"/>
            <a:ext cx="5415927" cy="4475579"/>
          </a:xfrm>
          <a:prstGeom prst="rect">
            <a:avLst/>
          </a:prstGeom>
        </p:spPr>
      </p:pic>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5" name="矩形 4"/>
          <p:cNvSpPr/>
          <p:nvPr/>
        </p:nvSpPr>
        <p:spPr>
          <a:xfrm>
            <a:off x="478972" y="1827030"/>
            <a:ext cx="5415927" cy="337412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．操作步骤</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通过左侧的抓图选项选择捕捉方式，选择不同的捕捉方式将弹出不同的操作窗口。</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②选择捕捉画面（截图）的输出方式。</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设置捕捉相关选项。</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开始捕捉画面。</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对捕捉到的画面（截图）进行修饰。</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 完成捕捉画面，输出截图，如右图所示。</a:t>
            </a:r>
            <a:endParaRPr kumimoji="0" lang="en-US" altLang="zh-CN" sz="18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红蜻蜓抓图精灵：让屏幕捕捉更方便</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pic>
        <p:nvPicPr>
          <p:cNvPr id="7" name="图片 6"/>
          <p:cNvPicPr>
            <a:picLocks noChangeAspect="1"/>
          </p:cNvPicPr>
          <p:nvPr/>
        </p:nvPicPr>
        <p:blipFill>
          <a:blip r:embed="rId1"/>
          <a:stretch>
            <a:fillRect/>
          </a:stretch>
        </p:blipFill>
        <p:spPr>
          <a:xfrm>
            <a:off x="5894899" y="2282932"/>
            <a:ext cx="5665215" cy="3182085"/>
          </a:xfrm>
          <a:prstGeom prst="rect">
            <a:avLst/>
          </a:prstGeom>
        </p:spPr>
      </p:pic>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grpSp>
        <p:nvGrpSpPr>
          <p:cNvPr id="8" name="组合 7"/>
          <p:cNvGrpSpPr/>
          <p:nvPr/>
        </p:nvGrpSpPr>
        <p:grpSpPr>
          <a:xfrm>
            <a:off x="1179603" y="219524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981304" y="4375091"/>
              <a:ext cx="8051630"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在条件允许的情况下，使用红蜻蜓抓图精灵捕捉一张计算机屏幕图片。</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4.6.3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GifCam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录像变得简单可行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595281" y="1626282"/>
            <a:ext cx="104511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．软件优势 </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具有以下六大优势，如下表所示。</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749504" y="2241326"/>
            <a:ext cx="10692991" cy="3300306"/>
          </a:xfrm>
          <a:prstGeom prst="rect">
            <a:avLst/>
          </a:prstGeom>
        </p:spPr>
      </p:pic>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4.6.3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GifCam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录像变得简单可行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595281" y="1626282"/>
            <a:ext cx="10451162"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．操作说明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 </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时，用户通过拖曳录制窗口至需要录制的画面上进行录制，可随意放大或缩小录制窗口，以此改变录制画面的内容，如图所示。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749504" y="2983892"/>
            <a:ext cx="10692991" cy="3300306"/>
          </a:xfrm>
          <a:prstGeom prst="rect">
            <a:avLst/>
          </a:prstGeom>
        </p:spPr>
      </p:pic>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4.6.3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GifCam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录像变得简单可行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458815"/>
            <a:ext cx="10451162"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．操作步骤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打开 </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，进入软件界面，拖动 </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的边框选取要录制的动图范围，如下图所示。</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单击“录制”按钮，即可开始录制，如下图所示。单击“停止”按钮（开始录制后“录制”按钮会变为“停止”按钮），即可停止录制。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1413536" y="2994078"/>
            <a:ext cx="9364928" cy="3353143"/>
          </a:xfrm>
          <a:prstGeom prst="rect">
            <a:avLst/>
          </a:prstGeom>
        </p:spPr>
      </p:pic>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4.6.3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GifCam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录像变得简单可行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458815"/>
            <a:ext cx="10451162" cy="14773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．操作步骤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可选择“</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10FPS”“16FPS”“33FPS”“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全屏幕”“录制鼠标”等多种不同的录制 方式，同时 </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提供单帧录制功能，用户可以根据录制需求选择合适的方式，如下图所示。选择“自定义”后可以对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GIF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动图进行调速，调整帧数可以变换图像速度，如图所示。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④单击“编辑”按钮，对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GIF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动图进行编辑，如下图所示。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378475" y="3429000"/>
            <a:ext cx="4282036" cy="1895762"/>
          </a:xfrm>
          <a:prstGeom prst="rect">
            <a:avLst/>
          </a:prstGeom>
        </p:spPr>
      </p:pic>
      <p:pic>
        <p:nvPicPr>
          <p:cNvPr id="11" name="图片 10"/>
          <p:cNvPicPr>
            <a:picLocks noChangeAspect="1"/>
          </p:cNvPicPr>
          <p:nvPr/>
        </p:nvPicPr>
        <p:blipFill>
          <a:blip r:embed="rId2"/>
          <a:stretch>
            <a:fillRect/>
          </a:stretch>
        </p:blipFill>
        <p:spPr>
          <a:xfrm>
            <a:off x="5053795" y="2939581"/>
            <a:ext cx="5876340" cy="2385181"/>
          </a:xfrm>
          <a:prstGeom prst="rect">
            <a:avLst/>
          </a:prstGeom>
        </p:spPr>
      </p:pic>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4.6.3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GifCam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GIF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录像变得简单可行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458815"/>
            <a:ext cx="10451162"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．操作步骤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将鼠标指针移动至需要编辑的帧，用鼠标右键单击界面，可以选择“删除该帧” “添加文本”“裁剪”“添加反向帧”等操作，如图</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4-63</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 完成编辑后，单击“保存”按钮对编辑的图像进行保存，如图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4-64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2459368" y="2747545"/>
            <a:ext cx="7273264" cy="3515411"/>
          </a:xfrm>
          <a:prstGeom prst="rect">
            <a:avLst/>
          </a:prstGeom>
        </p:spPr>
      </p:pic>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grpSp>
        <p:nvGrpSpPr>
          <p:cNvPr id="8" name="组合 7"/>
          <p:cNvGrpSpPr/>
          <p:nvPr/>
        </p:nvGrpSpPr>
        <p:grpSpPr>
          <a:xfrm>
            <a:off x="1179603" y="219524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981304" y="4375091"/>
              <a:ext cx="8051630"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在条件允许的情况下，尝试使用</a:t>
              </a:r>
              <a:r>
                <a:rPr kumimoji="0" lang="en-US" altLang="zh-CN" sz="2000" b="1"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GifCam</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制作</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GIF</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录像。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4.6.4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PhotoZoom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：让图片无损放大，散发魅力</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613554"/>
            <a:ext cx="10451162"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．软件优势 </a:t>
            </a:r>
            <a:r>
              <a:rPr kumimoji="0" lang="en-US" altLang="zh-CN" sz="1800" b="1"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PhotoZoom</a:t>
            </a: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主要有以下六大优势：</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内置多种预设模式，可以满足不同的图片调整需求。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放大后的图片可以最大程度地维持图片的原貌，降低图片的失真并减少噪点。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利用高级微调工具，可以创建属于用户个人的预设调整方法。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可以一键实现多幅图片的批量大小转换。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不同的大小调整效果可以在一个窗口中同时浏览。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⑥“清脆度”和“鲜艳度”的功能可以实现更完美的图片放大效果。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4.6.4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PhotoZoom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：让图片无损放大，散发魅力</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613554"/>
            <a:ext cx="10451162"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．操作说明 </a:t>
            </a:r>
            <a:endParaRPr kumimoji="0" lang="en-US" altLang="zh-CN" sz="1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PhotoZoom</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采用优化算法，可以对图片进行高质量放大，经过它的处理，分辨率小、严重失真的图片都能正常使用。</a:t>
            </a:r>
            <a:r>
              <a:rPr kumimoji="0" lang="en-US" altLang="zh-CN" sz="18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PhotoZoom</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界面如下图所示。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2827582" y="2536884"/>
            <a:ext cx="6536835" cy="3949338"/>
          </a:xfrm>
          <a:prstGeom prst="rect">
            <a:avLst/>
          </a:prstGeom>
        </p:spPr>
      </p:pic>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4.6.4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PhotoZoom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：让图片无损放大，散发魅力</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613554"/>
            <a:ext cx="10451162"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．操作窗口 </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PhotoZoom</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的操作窗口可以分为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个功能区：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①“原始图像”。显示原始图片的信息，包括大小、分辨率等，拖动矩形框可以预览图片的不同部分。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②“新尺寸”。设置调整后图片的“宽度”“高度”“分辨率”“宽高比”等参数。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③“调整大小的方式”。可以从下拉列表中选择方式，一般默认值是“</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S-Spline Max”</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，用它可以实现最佳的图片处理效果。选择不同的预设，会出现不同的微调参数。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④“调整大小配置文件”。单击“调整大小配置文件”按钮，可以选择、添加和管理自己的调整大小配置文件。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4.6.4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PhotoZoom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：让图片无损放大，散发魅力</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478972" y="1613554"/>
            <a:ext cx="10451162"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导航、选择、裁剪、翻转和旋转。由左至右依次是</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导航工具、选择工具、裁剪工具、水平翻转、垂直翻转、逆时针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度旋转、顺时针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度旋转</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。导航工具：可以 在预览窗口中拖动图像以预览所需部分。选择工具：可以选择图片的某一部分。裁剪 工具：在预览窗口中选定了图片的某一部分，裁剪工具即变为可用，单击裁剪工具按钮可以将它选定的图片部分裁剪出来。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 分屏预览。可以将预览窗口分成不同的部分，以不同的方式预览修改前后图片 的对比效果。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⑦ 预览缩放。可在下拉列表中选择不同的比例参数，在预览窗口中放大和缩小图片。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⑧ 预览窗口。预览图片的放大效果及调整前后的对比效果图。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sp>
        <p:nvSpPr>
          <p:cNvPr id="6" name="标题 1"/>
          <p:cNvSpPr txBox="1"/>
          <p:nvPr/>
        </p:nvSpPr>
        <p:spPr>
          <a:xfrm>
            <a:off x="478972" y="94219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4.6.4 </a:t>
            </a:r>
            <a:r>
              <a:rPr kumimoji="0" lang="en-US" altLang="zh-CN" sz="24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PhotoZoom</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：让图片无损放大，散发魅力</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2" name="文本框 1"/>
          <p:cNvSpPr txBox="1"/>
          <p:nvPr/>
        </p:nvSpPr>
        <p:spPr>
          <a:xfrm>
            <a:off x="534204" y="1512558"/>
            <a:ext cx="7081705" cy="34778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．操作步骤</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① 启动软件。</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单击“打开”按钮，选择一张想要调整大小的图片。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② 填入调整尺寸。</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即想要将原始图片放大至多少尺寸，可以选用像素、百分比、厘米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英寸等作为单位，根据自身喜好随意选择。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③ 选择调整大小的方式。</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在下拉列表中选择“</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S-Spline Max”</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④ 选择预设。</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在下拉列表中选择“图形</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超精细”选项。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⑤ 保存图片。</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单击“保存”按钮，保存放大后的图片。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8164140" y="1458815"/>
            <a:ext cx="2587732" cy="4498673"/>
          </a:xfrm>
          <a:prstGeom prst="rect">
            <a:avLst/>
          </a:prstGeom>
        </p:spPr>
      </p:pic>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4.6 4</a:t>
            </a:r>
            <a:r>
              <a:rPr lang="zh-CN" altLang="en-US" dirty="0"/>
              <a:t>种辅助工具，短视频剪辑的好帮手 </a:t>
            </a:r>
            <a:endParaRPr lang="zh-CN" altLang="en-US" dirty="0"/>
          </a:p>
        </p:txBody>
      </p:sp>
      <p:grpSp>
        <p:nvGrpSpPr>
          <p:cNvPr id="8" name="组合 7"/>
          <p:cNvGrpSpPr/>
          <p:nvPr/>
        </p:nvGrpSpPr>
        <p:grpSpPr>
          <a:xfrm>
            <a:off x="1179603" y="219524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981304" y="4375091"/>
              <a:ext cx="8051630"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在条件允许的情况下，使用</a:t>
              </a:r>
              <a:r>
                <a:rPr kumimoji="0" lang="en-US" altLang="zh-CN" sz="2000" b="1"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PhotoZoom</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放大一张图片。</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61832" y="2265184"/>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5</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5208234" y="2428386"/>
            <a:ext cx="6098949" cy="95410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Pr </a:t>
            </a: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剪辑：</a:t>
            </a:r>
            <a:endPar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使用 </a:t>
            </a:r>
            <a:r>
              <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Premiere Pro </a:t>
            </a: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剪辑短视频</a:t>
            </a:r>
            <a:endParaRPr kumimoji="0" lang="zh-CN" altLang="en-US" sz="28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676383" y="3320643"/>
            <a:ext cx="4666480" cy="2612638"/>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5.1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认识 </a:t>
            </a: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Premiere Pro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5.2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导入并整理短视频素材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5.3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短视频片段的剪辑与调整</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转场、调色、抠像</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5.5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给短视频添加字幕与配乐</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5.6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导出短视频文件</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sp>
        <p:nvSpPr>
          <p:cNvPr id="3" name="矩形 2"/>
          <p:cNvSpPr/>
          <p:nvPr/>
        </p:nvSpPr>
        <p:spPr>
          <a:xfrm>
            <a:off x="664442" y="1328777"/>
            <a:ext cx="1086311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Premiere Pro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简称“</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，是一款专业的视频编辑工具，多用于多轨道剪辑、抠像合成、字幕添加以及音频处理。这些专业的剪辑功能可以提升短视频创作者的创作自由度，帮助短视频创作者制作出更优质的短视频作品。总之，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是短视频剪辑工作中必不可少的工具。</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26" name="Picture 2" descr="adobe premiere pro cc2018"/>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970835" y="2896565"/>
            <a:ext cx="4881563"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sp>
        <p:nvSpPr>
          <p:cNvPr id="3" name="矩形 2"/>
          <p:cNvSpPr/>
          <p:nvPr/>
        </p:nvSpPr>
        <p:spPr>
          <a:xfrm>
            <a:off x="478972" y="1156057"/>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认识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Premiere Pro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的操作界面</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1746090"/>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的操作界面如图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所示，可以分为菜单栏、工作区栏和面板区域。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3052552" y="2539999"/>
            <a:ext cx="6086895" cy="3664838"/>
            <a:chOff x="2703036" y="2336123"/>
            <a:chExt cx="6785927" cy="4085716"/>
          </a:xfrm>
        </p:grpSpPr>
        <p:pic>
          <p:nvPicPr>
            <p:cNvPr id="6" name="图片 5"/>
            <p:cNvPicPr>
              <a:picLocks noChangeAspect="1"/>
            </p:cNvPicPr>
            <p:nvPr/>
          </p:nvPicPr>
          <p:blipFill>
            <a:blip r:embed="rId1"/>
            <a:stretch>
              <a:fillRect/>
            </a:stretch>
          </p:blipFill>
          <p:spPr>
            <a:xfrm>
              <a:off x="2703036" y="2336123"/>
              <a:ext cx="6785927" cy="3659687"/>
            </a:xfrm>
            <a:prstGeom prst="rect">
              <a:avLst/>
            </a:prstGeom>
          </p:spPr>
        </p:pic>
        <p:sp>
          <p:nvSpPr>
            <p:cNvPr id="7" name="文本框 6"/>
            <p:cNvSpPr txBox="1"/>
            <p:nvPr/>
          </p:nvSpPr>
          <p:spPr>
            <a:xfrm>
              <a:off x="4411350" y="6078716"/>
              <a:ext cx="3369297" cy="34312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 Pr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的操作界面</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849912" y="1755986"/>
            <a:ext cx="10863116" cy="3807692"/>
            <a:chOff x="849912" y="1678501"/>
            <a:chExt cx="10863116" cy="3807692"/>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．菜单栏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209077"/>
              <a:ext cx="5365693"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操作界面的最上方是菜单栏，包含“文件”</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“编辑”“剪辑”“序列”“标记”“图形”“视图”“窗口”</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“帮助”</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个菜单。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其中，“窗口”菜单中的命令太多是面板名称、工作区名称和工作区操作，即集合了工作区栏和所有面板的功能，如图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6770917" y="1388500"/>
            <a:ext cx="4571171" cy="4611574"/>
            <a:chOff x="6770917" y="1462260"/>
            <a:chExt cx="4571171" cy="4611574"/>
          </a:xfrm>
        </p:grpSpPr>
        <p:sp>
          <p:nvSpPr>
            <p:cNvPr id="7" name="文本框 6"/>
            <p:cNvSpPr txBox="1"/>
            <p:nvPr/>
          </p:nvSpPr>
          <p:spPr>
            <a:xfrm>
              <a:off x="7545392" y="5766057"/>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5-2 Pr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菜单栏的“窗口”菜单</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9" name="图片 8"/>
            <p:cNvPicPr>
              <a:picLocks noChangeAspect="1"/>
            </p:cNvPicPr>
            <p:nvPr/>
          </p:nvPicPr>
          <p:blipFill>
            <a:blip r:embed="rId1"/>
            <a:stretch>
              <a:fillRect/>
            </a:stretch>
          </p:blipFill>
          <p:spPr>
            <a:xfrm>
              <a:off x="6770917" y="1462260"/>
              <a:ext cx="4571171" cy="4241892"/>
            </a:xfrm>
            <a:prstGeom prst="rect">
              <a:avLst/>
            </a:prstGeom>
          </p:spPr>
        </p:pic>
      </p:grpSp>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5" name="组合 4"/>
          <p:cNvGrpSpPr/>
          <p:nvPr/>
        </p:nvGrpSpPr>
        <p:grpSpPr>
          <a:xfrm>
            <a:off x="664442" y="1478885"/>
            <a:ext cx="10863116" cy="2719394"/>
            <a:chOff x="849912" y="1282116"/>
            <a:chExt cx="10863116" cy="2719394"/>
          </a:xfrm>
        </p:grpSpPr>
        <p:grpSp>
          <p:nvGrpSpPr>
            <p:cNvPr id="11" name="组合 10"/>
            <p:cNvGrpSpPr/>
            <p:nvPr/>
          </p:nvGrpSpPr>
          <p:grpSpPr>
            <a:xfrm>
              <a:off x="849912" y="1282116"/>
              <a:ext cx="10863116" cy="1961032"/>
              <a:chOff x="849912" y="1678501"/>
              <a:chExt cx="10863116" cy="1961032"/>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．工作区栏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209077"/>
                <a:ext cx="10728904"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区栏包含几个预设的工作区，即“编辑”工作区、“颜色”工作区、“效果”工作区、“图形”工作区、“库”工作区、“音频”工作区、“组件”工作区、“学习”工作区、“作品”工作区、“元数据记录”工作区及“所有面板”工作区。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2050" name="Picture 2" descr="在premiere pro下的视频显示不正常怎么解"/>
            <p:cNvPicPr>
              <a:picLocks noChangeAspect="1" noChangeArrowheads="1"/>
            </p:cNvPicPr>
            <p:nvPr/>
          </p:nvPicPr>
          <p:blipFill rotWithShape="1">
            <a:blip r:embed="rId1">
              <a:extLst>
                <a:ext uri="{28A0092B-C50C-407E-A947-70E740481C1C}">
                  <a14:useLocalDpi xmlns:a14="http://schemas.microsoft.com/office/drawing/2010/main" val="0"/>
                </a:ext>
              </a:extLst>
            </a:blip>
            <a:srcRect b="92467"/>
            <a:stretch>
              <a:fillRect/>
            </a:stretch>
          </p:blipFill>
          <p:spPr bwMode="auto">
            <a:xfrm>
              <a:off x="1533508" y="3614853"/>
              <a:ext cx="9124984" cy="386657"/>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8" name="组合 17"/>
          <p:cNvGrpSpPr/>
          <p:nvPr/>
        </p:nvGrpSpPr>
        <p:grpSpPr>
          <a:xfrm>
            <a:off x="731548" y="1238850"/>
            <a:ext cx="10728904" cy="5050590"/>
            <a:chOff x="849912" y="1215701"/>
            <a:chExt cx="10728904" cy="5050590"/>
          </a:xfrm>
        </p:grpSpPr>
        <p:sp>
          <p:nvSpPr>
            <p:cNvPr id="4" name="矩形 3"/>
            <p:cNvSpPr/>
            <p:nvPr/>
          </p:nvSpPr>
          <p:spPr>
            <a:xfrm>
              <a:off x="849912" y="1215701"/>
              <a:ext cx="10728904"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不同的工作区的工作界面是不同的。例如，在“颜色”工作区中，“</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面板占据了较大的空间，“效果”面板只占了很小的空间，如图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所示；而在“效</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果”工作区中，“效果”面板则占据了比较大的空间，而“</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颜色”面板却没有</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显示在工作界面中，如图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849912" y="3339295"/>
              <a:ext cx="5044631" cy="2926996"/>
              <a:chOff x="6534185" y="3073078"/>
              <a:chExt cx="5044631" cy="2926996"/>
            </a:xfrm>
          </p:grpSpPr>
          <p:sp>
            <p:nvSpPr>
              <p:cNvPr id="7" name="文本框 6"/>
              <p:cNvSpPr txBox="1"/>
              <p:nvPr/>
            </p:nvSpPr>
            <p:spPr>
              <a:xfrm>
                <a:off x="7545392" y="5692297"/>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颜色”工作区</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6534185" y="3073078"/>
                <a:ext cx="5044631" cy="2502806"/>
              </a:xfrm>
              <a:prstGeom prst="rect">
                <a:avLst/>
              </a:prstGeom>
            </p:spPr>
          </p:pic>
        </p:grpSp>
        <p:grpSp>
          <p:nvGrpSpPr>
            <p:cNvPr id="17" name="组合 16"/>
            <p:cNvGrpSpPr/>
            <p:nvPr/>
          </p:nvGrpSpPr>
          <p:grpSpPr>
            <a:xfrm>
              <a:off x="6628090" y="3339295"/>
              <a:ext cx="4950726" cy="2926995"/>
              <a:chOff x="6628090" y="3536065"/>
              <a:chExt cx="4950726" cy="2926995"/>
            </a:xfrm>
          </p:grpSpPr>
          <p:sp>
            <p:nvSpPr>
              <p:cNvPr id="13" name="文本框 12"/>
              <p:cNvSpPr txBox="1"/>
              <p:nvPr/>
            </p:nvSpPr>
            <p:spPr>
              <a:xfrm>
                <a:off x="7592343" y="6155283"/>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效果”工作区</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16" name="图片 15"/>
              <p:cNvPicPr>
                <a:picLocks noChangeAspect="1"/>
              </p:cNvPicPr>
              <p:nvPr/>
            </p:nvPicPr>
            <p:blipFill>
              <a:blip r:embed="rId2"/>
              <a:stretch>
                <a:fillRect/>
              </a:stretch>
            </p:blipFill>
            <p:spPr>
              <a:xfrm>
                <a:off x="6628090" y="3536065"/>
                <a:ext cx="4950726" cy="2502806"/>
              </a:xfrm>
              <a:prstGeom prst="rect">
                <a:avLst/>
              </a:prstGeom>
            </p:spPr>
          </p:pic>
        </p:grpSp>
      </p:gr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9" name="组合 8"/>
          <p:cNvGrpSpPr/>
          <p:nvPr/>
        </p:nvGrpSpPr>
        <p:grpSpPr>
          <a:xfrm>
            <a:off x="664442" y="1678026"/>
            <a:ext cx="10863116" cy="3806088"/>
            <a:chOff x="849912" y="1282116"/>
            <a:chExt cx="10863116" cy="3806088"/>
          </a:xfrm>
        </p:grpSpPr>
        <p:grpSp>
          <p:nvGrpSpPr>
            <p:cNvPr id="11" name="组合 10"/>
            <p:cNvGrpSpPr/>
            <p:nvPr/>
          </p:nvGrpSpPr>
          <p:grpSpPr>
            <a:xfrm>
              <a:off x="849912" y="1282116"/>
              <a:ext cx="10863116" cy="3806088"/>
              <a:chOff x="849912" y="1678501"/>
              <a:chExt cx="10863116" cy="3806088"/>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．面板区域</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209077"/>
                <a:ext cx="5226047" cy="327551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的面板区域由多个面板组成。在菜单栏的“窗口”菜单中，可以打开全部面板。</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在此，本书只介绍“项目”面板、“效果”面板、“效果控件”面板、“源监视器”面板、“节目监视器”面板、“工具”面板、“时间轴”面板、“音频仪表”面板等常用的面板，如图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a:off x="6394384" y="1656770"/>
              <a:ext cx="5226047" cy="3127293"/>
              <a:chOff x="6486981" y="3162146"/>
              <a:chExt cx="5226047" cy="3127293"/>
            </a:xfrm>
          </p:grpSpPr>
          <p:sp>
            <p:nvSpPr>
              <p:cNvPr id="6" name="文本框 5"/>
              <p:cNvSpPr txBox="1"/>
              <p:nvPr/>
            </p:nvSpPr>
            <p:spPr>
              <a:xfrm>
                <a:off x="7588895" y="5981662"/>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5-7 Pr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的常用面板</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6486981" y="3162146"/>
                <a:ext cx="5226047" cy="2819516"/>
              </a:xfrm>
              <a:prstGeom prst="rect">
                <a:avLst/>
              </a:prstGeom>
            </p:spPr>
          </p:pic>
        </p:grpSp>
      </p:gr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664442" y="1652506"/>
            <a:ext cx="10863116" cy="2853410"/>
            <a:chOff x="849912" y="1678501"/>
            <a:chExt cx="10863116" cy="2853410"/>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）“项目”面板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463096" y="2178125"/>
              <a:ext cx="9764347"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“项目”面板主要用于导入各种素材、新建各种素材以及对各种素材进行管理。素材类型包括视频、音频、图片等。在“项目”面板的下方，可通过单击列表视图、图标视图、自由视图、缩放变换以及排序图标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个图标，调整素材显示方式；也可以用鼠标右键单击空白处，在弹出的快捷菜单中选择“新建素材箱”命令，将导入的素材进行归类整理。</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664442" y="4245235"/>
            <a:ext cx="10863116" cy="1006751"/>
            <a:chOff x="849912" y="1678501"/>
            <a:chExt cx="10863116" cy="1006751"/>
          </a:xfrm>
        </p:grpSpPr>
        <p:sp>
          <p:nvSpPr>
            <p:cNvPr id="7" name="矩形 6"/>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）“效果”面板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463096" y="2178125"/>
              <a:ext cx="976434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“效果”面板中包括音频效果、音频过渡、视频效果、视频过渡等效果内容。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5" name="组合 4"/>
          <p:cNvGrpSpPr/>
          <p:nvPr/>
        </p:nvGrpSpPr>
        <p:grpSpPr>
          <a:xfrm>
            <a:off x="664442" y="1652506"/>
            <a:ext cx="10863116" cy="3552988"/>
            <a:chOff x="664442" y="1652506"/>
            <a:chExt cx="10863116" cy="3552988"/>
          </a:xfrm>
        </p:grpSpPr>
        <p:grpSp>
          <p:nvGrpSpPr>
            <p:cNvPr id="11" name="组合 10"/>
            <p:cNvGrpSpPr/>
            <p:nvPr/>
          </p:nvGrpSpPr>
          <p:grpSpPr>
            <a:xfrm>
              <a:off x="664442" y="1652506"/>
              <a:ext cx="10863116" cy="1006751"/>
              <a:chOff x="849912" y="1678501"/>
              <a:chExt cx="10863116" cy="1006751"/>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）“效果控件”面板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463096" y="2178125"/>
                <a:ext cx="976434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为一个视频素材添加一个效果后，该效果的控件会在“效果控件”面板中显示。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664442" y="2925624"/>
              <a:ext cx="10863116" cy="1006751"/>
              <a:chOff x="849912" y="1678501"/>
              <a:chExt cx="10863116" cy="1006751"/>
            </a:xfrm>
          </p:grpSpPr>
          <p:sp>
            <p:nvSpPr>
              <p:cNvPr id="7" name="矩形 6"/>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）“源监视器”面板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463096" y="2178125"/>
                <a:ext cx="976434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“源监视器”面板可用于查看视频素材的原始状态，也就是未剪辑的原视频素材。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664442" y="4198743"/>
              <a:ext cx="10863116" cy="1006751"/>
              <a:chOff x="849912" y="1678501"/>
              <a:chExt cx="10863116" cy="1006751"/>
            </a:xfrm>
          </p:grpSpPr>
          <p:sp>
            <p:nvSpPr>
              <p:cNvPr id="10" name="矩形 9"/>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）“节目监视器”面板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1463096" y="2178125"/>
                <a:ext cx="976434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“节目监视器”面板用来预览经过剪辑的视频素材。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664442" y="1652506"/>
            <a:ext cx="10863116" cy="3776740"/>
            <a:chOff x="849912" y="1678501"/>
            <a:chExt cx="10863116" cy="3776740"/>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）“工具”面板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463096" y="2178125"/>
              <a:ext cx="9764347"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“工具”面板包括选择工具、选择轨道工具、编辑工具、剃刀工具、滑动工具、钢笔工具、手形工具及文字工具。在此主要介绍常用的几项。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选择工具。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选择工具是用来选择某个视频片段的工具，可以选择一段素材，或者配合“</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Ctrl”“Shift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键选择多段素材。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选择轨道工具。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选择轨道工具，可以分为向前选择轨道工具和向后选择轨道工具，可用于选择轨道上的某个素材及位于此素材前或后的其他素材。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sp>
        <p:nvSpPr>
          <p:cNvPr id="4" name="矩形 3"/>
          <p:cNvSpPr/>
          <p:nvPr/>
        </p:nvSpPr>
        <p:spPr>
          <a:xfrm>
            <a:off x="727552" y="1790442"/>
            <a:ext cx="10736896" cy="3277116"/>
          </a:xfrm>
          <a:prstGeom prst="rect">
            <a:avLst/>
          </a:prstGeom>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编辑工具。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编辑工具分为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种，一为波纹编辑工具，二为滚动编辑工具，三为比率拉伸工具。</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剃刀工具。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剃刀工具用来裁切视频素材。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滑动工具。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滑动工具会移动视频内容，需要在切成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段的视频中使用。滑动工具包括外滑工具和内滑工具。在中间段中使用外滑工具时，中间段的内容会发生变化，左右两边的内容不会发生变化；在中间段中使用内滑工具时，中间段的内容不会发生变化，左右两边的内容会发生变化。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文字工具。</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文字工具用于在视频画面上编辑文字。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664442" y="1328415"/>
            <a:ext cx="10863116" cy="2853410"/>
            <a:chOff x="849912" y="1678501"/>
            <a:chExt cx="10863116" cy="2853410"/>
          </a:xfrm>
        </p:grpSpPr>
        <p:sp>
          <p:nvSpPr>
            <p:cNvPr id="3" name="矩形 2"/>
            <p:cNvSpPr/>
            <p:nvPr/>
          </p:nvSpPr>
          <p:spPr>
            <a:xfrm>
              <a:off x="849912" y="167850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7</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）“时间轴”面板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463096" y="2178125"/>
              <a:ext cx="1007713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在“时间轴”面板中，用户可以查看和处理序列。用户可将新导入的视频素材拖至“时间轴”面板，其上就会自动出现序列。序列也叫时间线，是“时间轴”面板中显示的轨道。序列可分视频轨道（</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字轨道）和音频轨道（</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字轨道），可以放置视频、音频、图片、字幕等。其中，视频、图片、字幕放置在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字轨道，音频放置在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字轨道。如图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6" name="图片 5"/>
          <p:cNvPicPr>
            <a:picLocks noChangeAspect="1"/>
          </p:cNvPicPr>
          <p:nvPr/>
        </p:nvPicPr>
        <p:blipFill>
          <a:blip r:embed="rId1"/>
          <a:stretch>
            <a:fillRect/>
          </a:stretch>
        </p:blipFill>
        <p:spPr>
          <a:xfrm>
            <a:off x="2857636" y="3986936"/>
            <a:ext cx="6476727" cy="1742533"/>
          </a:xfrm>
          <a:prstGeom prst="rect">
            <a:avLst/>
          </a:prstGeom>
        </p:spPr>
      </p:pic>
      <p:sp>
        <p:nvSpPr>
          <p:cNvPr id="8" name="文本框 7"/>
          <p:cNvSpPr txBox="1"/>
          <p:nvPr/>
        </p:nvSpPr>
        <p:spPr>
          <a:xfrm>
            <a:off x="4584889" y="5842356"/>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5-8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时间轴”面板中的序列</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745465" y="1771463"/>
            <a:ext cx="5431559" cy="3315075"/>
            <a:chOff x="849912" y="1678501"/>
            <a:chExt cx="5431559" cy="3315075"/>
          </a:xfrm>
        </p:grpSpPr>
        <p:sp>
          <p:nvSpPr>
            <p:cNvPr id="3" name="矩形 2"/>
            <p:cNvSpPr/>
            <p:nvPr/>
          </p:nvSpPr>
          <p:spPr>
            <a:xfrm>
              <a:off x="849912" y="1678501"/>
              <a:ext cx="3942282"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8</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）“音频仪表”面板</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463097" y="2178125"/>
              <a:ext cx="4818374"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频仪表”面板相当于一个总音量监视器，用于监视时间轴上的音频峰值情况。在“源监视器”面板或者“节目监视器”面板中预览（播放）视频素材时，“音频仪表”面板会以柱形图的方式显示音量的大小，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6885438" y="1493360"/>
            <a:ext cx="4469327" cy="3944621"/>
            <a:chOff x="3162244" y="1067764"/>
            <a:chExt cx="5867508" cy="5178654"/>
          </a:xfrm>
        </p:grpSpPr>
        <p:sp>
          <p:nvSpPr>
            <p:cNvPr id="8" name="文本框 7"/>
            <p:cNvSpPr txBox="1"/>
            <p:nvPr/>
          </p:nvSpPr>
          <p:spPr>
            <a:xfrm>
              <a:off x="4584889" y="5842356"/>
              <a:ext cx="3022219" cy="4040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5-9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音频仪表”面板</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3162244" y="1067764"/>
              <a:ext cx="5867508" cy="4722471"/>
            </a:xfrm>
            <a:prstGeom prst="rect">
              <a:avLst/>
            </a:prstGeom>
          </p:spPr>
        </p:pic>
      </p:grpSp>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在条件允许的情况下，尝试体验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Pr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软件，了解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Pr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的操作界面。</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sp>
        <p:nvSpPr>
          <p:cNvPr id="3" name="矩形 2"/>
          <p:cNvSpPr/>
          <p:nvPr/>
        </p:nvSpPr>
        <p:spPr>
          <a:xfrm>
            <a:off x="478972" y="1156057"/>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自定义工作区</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1746090"/>
            <a:ext cx="1086311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自定义工作区的功能，是让一系列的剪辑工作在一个工作区界面内完成，而不需要切换到其他的工作区界面。这样可以避免因来回切换工作区造成软件卡顿甚至剪辑成果丢失。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自定义工作区，可以按照以下几个步骤来进行设置。</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3074" name="Picture 2" descr="adobe premiere pro cc 2019"/>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282348" y="3288825"/>
            <a:ext cx="5627304" cy="30034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3" name="组合 12"/>
          <p:cNvGrpSpPr/>
          <p:nvPr/>
        </p:nvGrpSpPr>
        <p:grpSpPr>
          <a:xfrm>
            <a:off x="843574" y="691545"/>
            <a:ext cx="10504852" cy="5474909"/>
            <a:chOff x="734166" y="592817"/>
            <a:chExt cx="10504852" cy="5474909"/>
          </a:xfrm>
        </p:grpSpPr>
        <p:grpSp>
          <p:nvGrpSpPr>
            <p:cNvPr id="11" name="组合 10"/>
            <p:cNvGrpSpPr/>
            <p:nvPr/>
          </p:nvGrpSpPr>
          <p:grpSpPr>
            <a:xfrm>
              <a:off x="734166" y="1426425"/>
              <a:ext cx="6696783" cy="3807692"/>
              <a:chOff x="849912" y="1678501"/>
              <a:chExt cx="6696783" cy="3807692"/>
            </a:xfrm>
          </p:grpSpPr>
          <p:sp>
            <p:nvSpPr>
              <p:cNvPr id="3" name="矩形 2"/>
              <p:cNvSpPr/>
              <p:nvPr/>
            </p:nvSpPr>
            <p:spPr>
              <a:xfrm>
                <a:off x="849912" y="1678501"/>
                <a:ext cx="317807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．确定保留的面板</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3" y="2209077"/>
                <a:ext cx="6696782"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设置合适的自定义工作区，需要明白哪些面板是常用的，把常用的留下，不常用的关闭。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首先，先把界面上所有的面板都关闭，方法是用鼠标右键单击面板名称，在弹出的快捷菜单中选择“关闭面板”命令。 其次，再通过菜单栏的窗口，让需要的面板显示出来。这些面板在窗口中的分布，如图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在窗口中勾选这些面板后，这些常用面板就会显示在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的面板区域。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a:off x="8383566" y="592817"/>
              <a:ext cx="2855452" cy="5474909"/>
              <a:chOff x="8383566" y="592817"/>
              <a:chExt cx="2855452" cy="5474909"/>
            </a:xfrm>
          </p:grpSpPr>
          <p:pic>
            <p:nvPicPr>
              <p:cNvPr id="6" name="图片 5"/>
              <p:cNvPicPr>
                <a:picLocks noChangeAspect="1"/>
              </p:cNvPicPr>
              <p:nvPr/>
            </p:nvPicPr>
            <p:blipFill>
              <a:blip r:embed="rId1"/>
              <a:stretch>
                <a:fillRect/>
              </a:stretch>
            </p:blipFill>
            <p:spPr>
              <a:xfrm>
                <a:off x="8882370" y="592817"/>
                <a:ext cx="1857845" cy="5167132"/>
              </a:xfrm>
              <a:prstGeom prst="rect">
                <a:avLst/>
              </a:prstGeom>
            </p:spPr>
          </p:pic>
          <p:sp>
            <p:nvSpPr>
              <p:cNvPr id="12" name="文本框 11"/>
              <p:cNvSpPr txBox="1"/>
              <p:nvPr/>
            </p:nvSpPr>
            <p:spPr>
              <a:xfrm>
                <a:off x="8383566" y="5759949"/>
                <a:ext cx="285545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窗口中通常开启的面板</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843572" y="1235786"/>
            <a:ext cx="11020477" cy="1961032"/>
            <a:chOff x="849912" y="1678501"/>
            <a:chExt cx="11020477" cy="1961032"/>
          </a:xfrm>
        </p:grpSpPr>
        <p:sp>
          <p:nvSpPr>
            <p:cNvPr id="3" name="矩形 2"/>
            <p:cNvSpPr/>
            <p:nvPr/>
          </p:nvSpPr>
          <p:spPr>
            <a:xfrm>
              <a:off x="849912" y="1678501"/>
              <a:ext cx="317807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．更改排列状态</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209077"/>
              <a:ext cx="11020477"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确定保留的面板之后，就可以对面板进行自定义排列。排列有两个步骤。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第一步，对各个面板进行分组。分组的原则是不影响各个面板之间的工作衔接。第二步，按照使用需要对面板进行大小的调整及排列。图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所示为一种比较实用的排列方式。</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3787073" y="3429000"/>
            <a:ext cx="4617854" cy="2843014"/>
            <a:chOff x="6642551" y="2702448"/>
            <a:chExt cx="5306231" cy="3266818"/>
          </a:xfrm>
        </p:grpSpPr>
        <p:sp>
          <p:nvSpPr>
            <p:cNvPr id="12" name="文本框 11"/>
            <p:cNvSpPr txBox="1"/>
            <p:nvPr/>
          </p:nvSpPr>
          <p:spPr>
            <a:xfrm>
              <a:off x="7867941" y="5615609"/>
              <a:ext cx="2855452" cy="353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自定义工作区参考</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6642551" y="2702448"/>
              <a:ext cx="5306231" cy="2807102"/>
            </a:xfrm>
            <a:prstGeom prst="rect">
              <a:avLst/>
            </a:prstGeom>
          </p:spPr>
        </p:pic>
      </p:grpSp>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11" name="组合 10"/>
          <p:cNvGrpSpPr/>
          <p:nvPr/>
        </p:nvGrpSpPr>
        <p:grpSpPr>
          <a:xfrm>
            <a:off x="855147" y="1571452"/>
            <a:ext cx="11020477" cy="2422697"/>
            <a:chOff x="849912" y="1678501"/>
            <a:chExt cx="11020477" cy="2422697"/>
          </a:xfrm>
        </p:grpSpPr>
        <p:sp>
          <p:nvSpPr>
            <p:cNvPr id="3" name="矩形 2"/>
            <p:cNvSpPr/>
            <p:nvPr/>
          </p:nvSpPr>
          <p:spPr>
            <a:xfrm>
              <a:off x="849912" y="1678501"/>
              <a:ext cx="317807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．保存工作区</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209077"/>
              <a:ext cx="11020477"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各种面板都排列完成后，可以将其保存为常用工作区。方法是执行“窗口”</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另存为新工作区”，在弹出的对话框中输入自定义工作区的名字，单击“确定”按钮后即完成了对自定义工作区的保存。 自定义工作区保存后，工作区栏会显示刚刚设置的自定义工作区，如图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a:off x="1817225" y="3947261"/>
            <a:ext cx="8557549" cy="1906416"/>
            <a:chOff x="914400" y="3831514"/>
            <a:chExt cx="10363200" cy="2308671"/>
          </a:xfrm>
        </p:grpSpPr>
        <p:sp>
          <p:nvSpPr>
            <p:cNvPr id="12" name="文本框 11"/>
            <p:cNvSpPr txBox="1"/>
            <p:nvPr/>
          </p:nvSpPr>
          <p:spPr>
            <a:xfrm>
              <a:off x="4037556" y="5767467"/>
              <a:ext cx="4116887" cy="3727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自定义工作区保存后的工作区栏</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914400" y="3831514"/>
              <a:ext cx="10363200" cy="1790700"/>
            </a:xfrm>
            <a:prstGeom prst="rect">
              <a:avLst/>
            </a:prstGeom>
          </p:spPr>
        </p:pic>
      </p:grpSp>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sp>
        <p:nvSpPr>
          <p:cNvPr id="4" name="矩形 3"/>
          <p:cNvSpPr/>
          <p:nvPr/>
        </p:nvSpPr>
        <p:spPr>
          <a:xfrm>
            <a:off x="797274" y="1257077"/>
            <a:ext cx="5453055"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在剪辑工作中，有时为了剪辑方便，会临时调整某个面板的位置或者大小，或者做其他的改变。在完成这个环节的剪辑工作后，如果想要恢复工作区原本的形式，可以执行“窗口”</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重置为保存的布局”，如图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中①所示，即可恢复自定义工作区界面。如果觉得调整后的界面更适合自己的剪辑工作，那么可以执行“窗口”</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工作区”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保存对此工作区所做的更改”，来更新自定义工作区界面，如图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中②所示。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a:xfrm>
            <a:off x="6539695" y="1430431"/>
            <a:ext cx="5115829" cy="4315403"/>
            <a:chOff x="6574419" y="1477551"/>
            <a:chExt cx="5115829" cy="4315403"/>
          </a:xfrm>
        </p:grpSpPr>
        <p:sp>
          <p:nvSpPr>
            <p:cNvPr id="12" name="文本框 11"/>
            <p:cNvSpPr txBox="1"/>
            <p:nvPr/>
          </p:nvSpPr>
          <p:spPr>
            <a:xfrm>
              <a:off x="7432546" y="5485177"/>
              <a:ext cx="3399574"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重置工作区及更改工作区</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6574419" y="1477551"/>
              <a:ext cx="5115829" cy="3902898"/>
            </a:xfrm>
            <a:prstGeom prst="rect">
              <a:avLst/>
            </a:prstGeom>
          </p:spPr>
        </p:pic>
      </p:grpSp>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5.1 </a:t>
            </a:r>
            <a:r>
              <a:rPr lang="zh-CN" altLang="en-US" dirty="0"/>
              <a:t>认识 </a:t>
            </a:r>
            <a:r>
              <a:rPr lang="en-US" altLang="zh-CN" dirty="0"/>
              <a:t>Premiere Pro</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在条件允许的情况下，请在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Pr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中设置自定义工作区。</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sp>
        <p:nvSpPr>
          <p:cNvPr id="3" name="矩形 2"/>
          <p:cNvSpPr/>
          <p:nvPr/>
        </p:nvSpPr>
        <p:spPr>
          <a:xfrm>
            <a:off x="478972" y="1967524"/>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新建项目与序列</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2557557"/>
            <a:ext cx="631481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后，需要新建项目与序列才能进行下一步操作。</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478972" y="1123928"/>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导入并整理视频素材是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剪辑工作中的基础环节，包括以下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个关键操作步骤。</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1" y="3784508"/>
            <a:ext cx="6500013"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后，可以执行“文件”</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新建项目”完成新建项目。在弹出的“新建项目”对话框中，一般只需要对项目的“名称”和保存“位置”做出设置，其余选项基本不用设置，如图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所示。然后单击“确定”按钮，即可新建一个项目。</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2" y="323424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．新建项目</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3" name="组合 12"/>
          <p:cNvGrpSpPr/>
          <p:nvPr/>
        </p:nvGrpSpPr>
        <p:grpSpPr>
          <a:xfrm>
            <a:off x="7855076" y="2106420"/>
            <a:ext cx="3336774" cy="3824143"/>
            <a:chOff x="7720864" y="1967524"/>
            <a:chExt cx="3910824" cy="4482039"/>
          </a:xfrm>
        </p:grpSpPr>
        <p:pic>
          <p:nvPicPr>
            <p:cNvPr id="11" name="图片 10"/>
            <p:cNvPicPr>
              <a:picLocks noChangeAspect="1"/>
            </p:cNvPicPr>
            <p:nvPr/>
          </p:nvPicPr>
          <p:blipFill>
            <a:blip r:embed="rId1"/>
            <a:stretch>
              <a:fillRect/>
            </a:stretch>
          </p:blipFill>
          <p:spPr>
            <a:xfrm>
              <a:off x="7720864" y="1967524"/>
              <a:ext cx="3910824" cy="4019280"/>
            </a:xfrm>
            <a:prstGeom prst="rect">
              <a:avLst/>
            </a:prstGeom>
          </p:spPr>
        </p:pic>
        <p:sp>
          <p:nvSpPr>
            <p:cNvPr id="12" name="文本框 11"/>
            <p:cNvSpPr txBox="1"/>
            <p:nvPr/>
          </p:nvSpPr>
          <p:spPr>
            <a:xfrm>
              <a:off x="8525252" y="6088837"/>
              <a:ext cx="2302048" cy="3607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5-14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新建项目</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5" name="组合 4"/>
          <p:cNvGrpSpPr/>
          <p:nvPr/>
        </p:nvGrpSpPr>
        <p:grpSpPr>
          <a:xfrm>
            <a:off x="664441" y="1301275"/>
            <a:ext cx="10863118" cy="1519052"/>
            <a:chOff x="861485" y="2088354"/>
            <a:chExt cx="10863118" cy="1519052"/>
          </a:xfrm>
        </p:grpSpPr>
        <p:sp>
          <p:nvSpPr>
            <p:cNvPr id="8" name="矩形 7"/>
            <p:cNvSpPr/>
            <p:nvPr/>
          </p:nvSpPr>
          <p:spPr>
            <a:xfrm>
              <a:off x="861485" y="2638615"/>
              <a:ext cx="10609301"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新建项目完成后，就可以进入工作界面。此时的操作通常是新建序列。 虽然将导入的素材直接拖入“时间轴”面板可以自动生成序列，但是在实际的剪辑工作中，还是常常需要新建序列。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61487" y="2088354"/>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．新建序列</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6"/>
          <p:cNvGrpSpPr/>
          <p:nvPr/>
        </p:nvGrpSpPr>
        <p:grpSpPr>
          <a:xfrm>
            <a:off x="664443" y="2877653"/>
            <a:ext cx="10863116" cy="1468415"/>
            <a:chOff x="664443" y="2877653"/>
            <a:chExt cx="10863116" cy="1468415"/>
          </a:xfrm>
        </p:grpSpPr>
        <p:sp>
          <p:nvSpPr>
            <p:cNvPr id="14" name="矩形 13"/>
            <p:cNvSpPr/>
            <p:nvPr/>
          </p:nvSpPr>
          <p:spPr>
            <a:xfrm>
              <a:off x="664443" y="287765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）新建序列的用途</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1277627" y="3377277"/>
              <a:ext cx="9764347"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如果素材都是自己拍摄的，所有视频全部使用同一个参数，那么在用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剪辑时，只需要将素材拖入“时间轴”面板，系统就会自动生成序列。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组合 15"/>
          <p:cNvGrpSpPr/>
          <p:nvPr/>
        </p:nvGrpSpPr>
        <p:grpSpPr>
          <a:xfrm>
            <a:off x="664443" y="4509683"/>
            <a:ext cx="10863116" cy="1006751"/>
            <a:chOff x="664443" y="2877653"/>
            <a:chExt cx="10863116" cy="1006751"/>
          </a:xfrm>
        </p:grpSpPr>
        <p:sp>
          <p:nvSpPr>
            <p:cNvPr id="17" name="矩形 16"/>
            <p:cNvSpPr/>
            <p:nvPr/>
          </p:nvSpPr>
          <p:spPr>
            <a:xfrm>
              <a:off x="664443" y="287765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）新建序列的方法</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8" name="矩形 17"/>
            <p:cNvSpPr/>
            <p:nvPr/>
          </p:nvSpPr>
          <p:spPr>
            <a:xfrm>
              <a:off x="1277627" y="3377277"/>
              <a:ext cx="976434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执行“文件”</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序列”，就可以开始新建序列。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10" name="组合 9"/>
          <p:cNvGrpSpPr/>
          <p:nvPr/>
        </p:nvGrpSpPr>
        <p:grpSpPr>
          <a:xfrm>
            <a:off x="664442" y="1309798"/>
            <a:ext cx="10863116" cy="4429409"/>
            <a:chOff x="664442" y="1434704"/>
            <a:chExt cx="10863116" cy="4429409"/>
          </a:xfrm>
        </p:grpSpPr>
        <p:grpSp>
          <p:nvGrpSpPr>
            <p:cNvPr id="7" name="组合 6"/>
            <p:cNvGrpSpPr/>
            <p:nvPr/>
          </p:nvGrpSpPr>
          <p:grpSpPr>
            <a:xfrm>
              <a:off x="664442" y="1434704"/>
              <a:ext cx="10863116" cy="4238404"/>
              <a:chOff x="664443" y="2877653"/>
              <a:chExt cx="10863116" cy="4238404"/>
            </a:xfrm>
          </p:grpSpPr>
          <p:sp>
            <p:nvSpPr>
              <p:cNvPr id="14" name="矩形 13"/>
              <p:cNvSpPr/>
              <p:nvPr/>
            </p:nvSpPr>
            <p:spPr>
              <a:xfrm>
                <a:off x="664443" y="287765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）设置序列</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1277628" y="3377277"/>
                <a:ext cx="5887810"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新建序列后，会弹出一个“新建序列”对话框，用户可以在该对话框中设置序列详情。</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首先，用户可以在“序列预设”里面寻找合适的序列格式，通常可以在“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HDV”</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文件夹中选择合适的序列预设。选择预设时，用户可以在右边的“预设描述”文件夹中查看预设的相关信息，如图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所示。选择后，可以更改序列名称，然后单击“确定”即可完成设置。</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7445965" y="1483860"/>
              <a:ext cx="3801064" cy="4380253"/>
              <a:chOff x="7241369" y="1483860"/>
              <a:chExt cx="4132981" cy="4762746"/>
            </a:xfrm>
          </p:grpSpPr>
          <p:pic>
            <p:nvPicPr>
              <p:cNvPr id="4" name="图片 3"/>
              <p:cNvPicPr>
                <a:picLocks noChangeAspect="1"/>
              </p:cNvPicPr>
              <p:nvPr/>
            </p:nvPicPr>
            <p:blipFill>
              <a:blip r:embed="rId1"/>
              <a:stretch>
                <a:fillRect/>
              </a:stretch>
            </p:blipFill>
            <p:spPr>
              <a:xfrm>
                <a:off x="7241369" y="1483860"/>
                <a:ext cx="4132981" cy="4178461"/>
              </a:xfrm>
              <a:prstGeom prst="rect">
                <a:avLst/>
              </a:prstGeom>
            </p:spPr>
          </p:pic>
          <p:sp>
            <p:nvSpPr>
              <p:cNvPr id="19" name="文本框 18"/>
              <p:cNvSpPr txBox="1"/>
              <p:nvPr/>
            </p:nvSpPr>
            <p:spPr>
              <a:xfrm>
                <a:off x="7963538" y="5677697"/>
                <a:ext cx="2688643" cy="5689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5-16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在“序列预设”中选择</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9" name="组合 8"/>
          <p:cNvGrpSpPr/>
          <p:nvPr/>
        </p:nvGrpSpPr>
        <p:grpSpPr>
          <a:xfrm>
            <a:off x="1093348" y="1295783"/>
            <a:ext cx="10005304" cy="4324234"/>
            <a:chOff x="1093348" y="1682955"/>
            <a:chExt cx="10005304" cy="4324234"/>
          </a:xfrm>
        </p:grpSpPr>
        <p:sp>
          <p:nvSpPr>
            <p:cNvPr id="15" name="矩形 14"/>
            <p:cNvSpPr/>
            <p:nvPr/>
          </p:nvSpPr>
          <p:spPr>
            <a:xfrm>
              <a:off x="1093348" y="2494370"/>
              <a:ext cx="5887810"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在“序列预设”中没有找到合适的序列，可以单击“序列预设”右边的“设置”。在“设置”选项卡中，用户可以根据要输出的视频要求，对一些参数进行修改。例如，要输出一则上传至抖音等以竖屏播放为主的平台的短视频，其参数设置如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7165437" y="1682955"/>
              <a:ext cx="3933215" cy="4324234"/>
              <a:chOff x="7165437" y="270842"/>
              <a:chExt cx="4842655" cy="5324085"/>
            </a:xfrm>
          </p:grpSpPr>
          <p:sp>
            <p:nvSpPr>
              <p:cNvPr id="19" name="文本框 18"/>
              <p:cNvSpPr txBox="1"/>
              <p:nvPr/>
            </p:nvSpPr>
            <p:spPr>
              <a:xfrm>
                <a:off x="8350404" y="5215986"/>
                <a:ext cx="2472720" cy="3789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5-17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参数设置</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7165437" y="270842"/>
                <a:ext cx="4842655" cy="4896091"/>
              </a:xfrm>
              <a:prstGeom prst="rect">
                <a:avLst/>
              </a:prstGeom>
            </p:spPr>
          </p:pic>
        </p:grpSp>
      </p:grpSp>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sp>
        <p:nvSpPr>
          <p:cNvPr id="15" name="矩形 14"/>
          <p:cNvSpPr/>
          <p:nvPr/>
        </p:nvSpPr>
        <p:spPr>
          <a:xfrm>
            <a:off x="849545" y="1559610"/>
            <a:ext cx="10492910"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完成参数设置后，为序列设定一个名称，如图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中①所示；，单击“确定”按钮，如图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中②所示。这样，</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的“项目”面板、“节目监视器”面板、“时间轴”面板即会出现相应的序列及序列信息，如图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如果设置的序列参数是一个经常会用到的参数，那么完成参数设置后，在单击“确定”按钮之前，可以先单击“保存预设”按钮，如图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中③所示。此时，会弹出一个“保存序列预设”对话框，如图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5-19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所示。在该对话框中输入名称，单击“确定”按钮。此时，“序列预设”中就会出现一个“自定义”文件夹，其中就是刚刚设置并保存的自定义序列预设，如图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所示。这样，在下次新建预设时，就可以直接在“序列预设”的“自定义”文件夹中选择这一预设。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在条件允许的情况下，尝试操作新建序列的步骤。</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sp>
        <p:nvSpPr>
          <p:cNvPr id="3" name="矩形 2"/>
          <p:cNvSpPr/>
          <p:nvPr/>
        </p:nvSpPr>
        <p:spPr>
          <a:xfrm>
            <a:off x="478972" y="1192020"/>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导入素材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1782053"/>
            <a:ext cx="631481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导入素材的常用方法包括以下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1" y="3009004"/>
            <a:ext cx="10342808"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双击“项目”面板的空白处，可以快速打开使用过的素材存放的位置。选择素材时可以单选素材，也可按住“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Shift”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键实现同时多选，将素材导入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2" y="245874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．双击法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849911" y="4578693"/>
            <a:ext cx="10342808"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用鼠标右键单击“项目”面板的空白处，在弹出的快捷菜单中选择“导入”命令，即可打开存放素材的文件夹，单选或同时多选素材，即可导入素材。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849912" y="402843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7" name="组合 6"/>
          <p:cNvGrpSpPr/>
          <p:nvPr/>
        </p:nvGrpSpPr>
        <p:grpSpPr>
          <a:xfrm>
            <a:off x="664440" y="1208677"/>
            <a:ext cx="11188035" cy="1519052"/>
            <a:chOff x="849910" y="2458743"/>
            <a:chExt cx="11188035" cy="1519052"/>
          </a:xfrm>
        </p:grpSpPr>
        <p:sp>
          <p:nvSpPr>
            <p:cNvPr id="8" name="矩形 7"/>
            <p:cNvSpPr/>
            <p:nvPr/>
          </p:nvSpPr>
          <p:spPr>
            <a:xfrm>
              <a:off x="849910" y="3009004"/>
              <a:ext cx="1118803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利用“媒体浏览器”面板找到素材的存放文件夹，将想要的素材直接拖到“项目”面板中，如图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2" y="245874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．拖曳法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3334315" y="2551870"/>
            <a:ext cx="5523370" cy="3606154"/>
            <a:chOff x="3561984" y="2514600"/>
            <a:chExt cx="5241345" cy="3422023"/>
          </a:xfrm>
        </p:grpSpPr>
        <p:pic>
          <p:nvPicPr>
            <p:cNvPr id="6" name="图片 5"/>
            <p:cNvPicPr>
              <a:picLocks noChangeAspect="1"/>
            </p:cNvPicPr>
            <p:nvPr/>
          </p:nvPicPr>
          <p:blipFill>
            <a:blip r:embed="rId1"/>
            <a:stretch>
              <a:fillRect/>
            </a:stretch>
          </p:blipFill>
          <p:spPr>
            <a:xfrm>
              <a:off x="3561984" y="2514600"/>
              <a:ext cx="5241345" cy="2996720"/>
            </a:xfrm>
            <a:prstGeom prst="rect">
              <a:avLst/>
            </a:prstGeom>
          </p:spPr>
        </p:pic>
        <p:sp>
          <p:nvSpPr>
            <p:cNvPr id="12" name="文本框 11"/>
            <p:cNvSpPr txBox="1"/>
            <p:nvPr/>
          </p:nvSpPr>
          <p:spPr>
            <a:xfrm>
              <a:off x="4101658" y="5644561"/>
              <a:ext cx="4161997" cy="2920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5-21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利用“媒体浏览器”面板拖曳素材</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在条件允许的情况下，请尝试操作导入素材。</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5" name="组合 4"/>
          <p:cNvGrpSpPr/>
          <p:nvPr/>
        </p:nvGrpSpPr>
        <p:grpSpPr>
          <a:xfrm>
            <a:off x="664442" y="1371231"/>
            <a:ext cx="10863116" cy="1558824"/>
            <a:chOff x="478972" y="977692"/>
            <a:chExt cx="10863116" cy="1558824"/>
          </a:xfrm>
        </p:grpSpPr>
        <p:sp>
          <p:nvSpPr>
            <p:cNvPr id="3" name="矩形 2"/>
            <p:cNvSpPr/>
            <p:nvPr/>
          </p:nvSpPr>
          <p:spPr>
            <a:xfrm>
              <a:off x="478972" y="977692"/>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整理素材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49912" y="1567725"/>
              <a:ext cx="1049217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导入素材后，还需要整理素材，即将不同场景、不同演员、不同类型的素材进行分类管理。整理素材是剪辑前的关键步骤，能够加快剪辑速度，提高工作效率。</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4098" name="Picture 2" descr="Premiere Pro CC 简体中文 零基础入门到精通 PR模板 预设 教程"/>
          <p:cNvPicPr>
            <a:picLocks noChangeAspect="1" noChangeArrowheads="1"/>
          </p:cNvPicPr>
          <p:nvPr/>
        </p:nvPicPr>
        <p:blipFill rotWithShape="1">
          <a:blip r:embed="rId1">
            <a:extLst>
              <a:ext uri="{28A0092B-C50C-407E-A947-70E740481C1C}">
                <a14:useLocalDpi xmlns:a14="http://schemas.microsoft.com/office/drawing/2010/main" val="0"/>
              </a:ext>
            </a:extLst>
          </a:blip>
          <a:srcRect t="59409" r="68766" b="2110"/>
          <a:stretch>
            <a:fillRect/>
          </a:stretch>
        </p:blipFill>
        <p:spPr bwMode="auto">
          <a:xfrm>
            <a:off x="3833149" y="3113590"/>
            <a:ext cx="4525701" cy="3136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5" name="组合 4"/>
          <p:cNvGrpSpPr/>
          <p:nvPr/>
        </p:nvGrpSpPr>
        <p:grpSpPr>
          <a:xfrm>
            <a:off x="664441" y="1410208"/>
            <a:ext cx="10863117" cy="4037583"/>
            <a:chOff x="849912" y="2548190"/>
            <a:chExt cx="10863117" cy="4037583"/>
          </a:xfrm>
        </p:grpSpPr>
        <p:sp>
          <p:nvSpPr>
            <p:cNvPr id="8" name="矩形 7"/>
            <p:cNvSpPr/>
            <p:nvPr/>
          </p:nvSpPr>
          <p:spPr>
            <a:xfrm>
              <a:off x="849912" y="3098451"/>
              <a:ext cx="10342808"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通常，用户在整理素材时会遇到以下两种情况。</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3" y="25481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．整理素材文件时遇到的两种情况</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849912" y="3656215"/>
              <a:ext cx="10863116" cy="2929558"/>
              <a:chOff x="768889" y="2416992"/>
              <a:chExt cx="10863116" cy="2929558"/>
            </a:xfrm>
          </p:grpSpPr>
          <p:sp>
            <p:nvSpPr>
              <p:cNvPr id="11" name="矩形 10"/>
              <p:cNvSpPr/>
              <p:nvPr/>
            </p:nvSpPr>
            <p:spPr>
              <a:xfrm>
                <a:off x="768889" y="241699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）大量素材</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1382073" y="2916616"/>
                <a:ext cx="9764347"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如果有大量的素材需要剪辑，则需要在使用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之前就对素材进行整理和分类，梳理出不需要导入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的素材，减轻计算机的运行负担。</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768889" y="387813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）少量素材</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1382073" y="4377759"/>
                <a:ext cx="9764347"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如果需要使用的素材不多，可以直接将素材导入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的“项目”面板，在“项目”面板中进行素材的分类管理。</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5" name="组合 4"/>
          <p:cNvGrpSpPr/>
          <p:nvPr/>
        </p:nvGrpSpPr>
        <p:grpSpPr>
          <a:xfrm>
            <a:off x="664441" y="1444932"/>
            <a:ext cx="10863117" cy="3038105"/>
            <a:chOff x="849912" y="2548190"/>
            <a:chExt cx="10863117" cy="3038105"/>
          </a:xfrm>
        </p:grpSpPr>
        <p:sp>
          <p:nvSpPr>
            <p:cNvPr id="8" name="矩形 7"/>
            <p:cNvSpPr/>
            <p:nvPr/>
          </p:nvSpPr>
          <p:spPr>
            <a:xfrm>
              <a:off x="849912" y="3098451"/>
              <a:ext cx="10342808"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素材分类管理的常用方法主要有以下两种。</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3" y="25481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．素材分类管理的方法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849912" y="3656215"/>
              <a:ext cx="10863116" cy="1930080"/>
              <a:chOff x="768889" y="2416992"/>
              <a:chExt cx="10863116" cy="1930080"/>
            </a:xfrm>
          </p:grpSpPr>
          <p:sp>
            <p:nvSpPr>
              <p:cNvPr id="11" name="矩形 10"/>
              <p:cNvSpPr/>
              <p:nvPr/>
            </p:nvSpPr>
            <p:spPr>
              <a:xfrm>
                <a:off x="768889" y="241699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）使用素材箱管理素材</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1382073" y="2916616"/>
                <a:ext cx="9764347"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在需要使用较多的素材时，可以用鼠标右键单击“项目”面板，在弹出的快捷菜单中选择“新建素材箱”命令，创建素材箱（即素材文件夹）并设置不同的名称，将不同内容的素材分类整理到素材箱中。</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10" name="组合 9"/>
          <p:cNvGrpSpPr/>
          <p:nvPr/>
        </p:nvGrpSpPr>
        <p:grpSpPr>
          <a:xfrm>
            <a:off x="664442" y="1256592"/>
            <a:ext cx="10863116" cy="4700069"/>
            <a:chOff x="768889" y="2416992"/>
            <a:chExt cx="10863116" cy="4700069"/>
          </a:xfrm>
        </p:grpSpPr>
        <p:sp>
          <p:nvSpPr>
            <p:cNvPr id="11" name="矩形 10"/>
            <p:cNvSpPr/>
            <p:nvPr/>
          </p:nvSpPr>
          <p:spPr>
            <a:xfrm>
              <a:off x="768889" y="241699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）使用标签管理素材</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1382074" y="2916616"/>
              <a:ext cx="5389392"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项目”面板中选定素材，然后用鼠标右键单击素材，在弹出的快捷菜单中执行“标签”命令，在其子菜单上可以为同一类的素材添加特定的颜色标签。当素材被贴上不同颜色的标签时，素材在时间轴上呈现的颜色也会随之改变。通过这个小技巧，用户可以在“时间轴”面板的序列上迅速找到某一类型的素材，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所示。如果颜色一致，则需要通过预览或者调整时间轴轨道的高度找到这一类型的素材。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6852507" y="2276541"/>
            <a:ext cx="4489563" cy="3159794"/>
            <a:chOff x="5777518" y="2565153"/>
            <a:chExt cx="5931069" cy="4174338"/>
          </a:xfrm>
        </p:grpSpPr>
        <p:pic>
          <p:nvPicPr>
            <p:cNvPr id="4" name="图片 3"/>
            <p:cNvPicPr>
              <a:picLocks noChangeAspect="1"/>
            </p:cNvPicPr>
            <p:nvPr/>
          </p:nvPicPr>
          <p:blipFill>
            <a:blip r:embed="rId1"/>
            <a:stretch>
              <a:fillRect/>
            </a:stretch>
          </p:blipFill>
          <p:spPr>
            <a:xfrm>
              <a:off x="5777518" y="2565153"/>
              <a:ext cx="5931069" cy="3767742"/>
            </a:xfrm>
            <a:prstGeom prst="rect">
              <a:avLst/>
            </a:prstGeom>
          </p:spPr>
        </p:pic>
        <p:sp>
          <p:nvSpPr>
            <p:cNvPr id="13" name="文本框 12"/>
            <p:cNvSpPr txBox="1"/>
            <p:nvPr/>
          </p:nvSpPr>
          <p:spPr>
            <a:xfrm>
              <a:off x="7132732" y="6332893"/>
              <a:ext cx="3220642" cy="4065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5-22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利用标签管理素材</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5.2 </a:t>
            </a:r>
            <a:r>
              <a:rPr lang="zh-CN" altLang="en-US" dirty="0"/>
              <a:t>导入并整理短视频素材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在条件允许的情况下，尝试在“项目”面板中整理不同的素材。</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15" name="组合 14"/>
          <p:cNvGrpSpPr/>
          <p:nvPr/>
        </p:nvGrpSpPr>
        <p:grpSpPr>
          <a:xfrm>
            <a:off x="612217" y="1264433"/>
            <a:ext cx="10967563" cy="2101387"/>
            <a:chOff x="571570" y="1611479"/>
            <a:chExt cx="10967563" cy="2101387"/>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使用标记、出点和入点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中的标记功能是非常基础的操作，标记出点和入点，有助于更好、更快地剪辑短视频。</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676017" y="1611479"/>
              <a:ext cx="1086311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对素材进行整理后，即可开始剪辑短视频。剪辑的关键在于将合适的素材放在序列中正确的时间点和轨道上，让其呈现出统一、完整的画面和声音效果。</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5122" name="Picture 2" descr="Premiere Pro CC 全面技能培训 Premiere Pro CC 中文教程 PR模板 预设 教程"/>
          <p:cNvPicPr>
            <a:picLocks noChangeAspect="1" noChangeArrowheads="1"/>
          </p:cNvPicPr>
          <p:nvPr/>
        </p:nvPicPr>
        <p:blipFill rotWithShape="1">
          <a:blip r:embed="rId1">
            <a:extLst>
              <a:ext uri="{28A0092B-C50C-407E-A947-70E740481C1C}">
                <a14:useLocalDpi xmlns:a14="http://schemas.microsoft.com/office/drawing/2010/main" val="0"/>
              </a:ext>
            </a:extLst>
          </a:blip>
          <a:srcRect l="33987" t="58734" r="5021" b="7848"/>
          <a:stretch>
            <a:fillRect/>
          </a:stretch>
        </p:blipFill>
        <p:spPr bwMode="auto">
          <a:xfrm>
            <a:off x="2377977" y="3714425"/>
            <a:ext cx="7436045" cy="22917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sp>
        <p:nvSpPr>
          <p:cNvPr id="8" name="矩形 7"/>
          <p:cNvSpPr/>
          <p:nvPr/>
        </p:nvSpPr>
        <p:spPr>
          <a:xfrm>
            <a:off x="803612" y="1886790"/>
            <a:ext cx="10573199"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标记是时间轴或素材上的点，它标记的是一个特定的时间点，也可以看作标记某个具体的帧。这些点可以设置成不同的颜色，以快速区分素材。 标记的使用方法比较简单。按空格键播放素材（或者在“节目监视器”面板中播放素材），当播放到想要标记的位置时，单击“添加标记”按钮，即可添加标记，如图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．使用标记</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2471331" y="3992508"/>
            <a:ext cx="7249338" cy="2309320"/>
            <a:chOff x="1833562" y="3808297"/>
            <a:chExt cx="8524875" cy="2715651"/>
          </a:xfrm>
        </p:grpSpPr>
        <p:pic>
          <p:nvPicPr>
            <p:cNvPr id="7" name="图片 6"/>
            <p:cNvPicPr>
              <a:picLocks noChangeAspect="1"/>
            </p:cNvPicPr>
            <p:nvPr/>
          </p:nvPicPr>
          <p:blipFill>
            <a:blip r:embed="rId1"/>
            <a:stretch>
              <a:fillRect/>
            </a:stretch>
          </p:blipFill>
          <p:spPr>
            <a:xfrm>
              <a:off x="1833562" y="3808297"/>
              <a:ext cx="8524875" cy="2305050"/>
            </a:xfrm>
            <a:prstGeom prst="rect">
              <a:avLst/>
            </a:prstGeom>
          </p:spPr>
        </p:pic>
        <p:sp>
          <p:nvSpPr>
            <p:cNvPr id="14" name="文本框 13"/>
            <p:cNvSpPr txBox="1"/>
            <p:nvPr/>
          </p:nvSpPr>
          <p:spPr>
            <a:xfrm>
              <a:off x="4944975" y="6162017"/>
              <a:ext cx="2302048" cy="3619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5-24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添加标记</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3" name="组合 2"/>
          <p:cNvGrpSpPr/>
          <p:nvPr/>
        </p:nvGrpSpPr>
        <p:grpSpPr>
          <a:xfrm>
            <a:off x="664439" y="1014912"/>
            <a:ext cx="10863117" cy="2904047"/>
            <a:chOff x="803612" y="1336529"/>
            <a:chExt cx="10863117" cy="2904047"/>
          </a:xfrm>
        </p:grpSpPr>
        <p:sp>
          <p:nvSpPr>
            <p:cNvPr id="8" name="矩形 7"/>
            <p:cNvSpPr/>
            <p:nvPr/>
          </p:nvSpPr>
          <p:spPr>
            <a:xfrm>
              <a:off x="803612" y="1886790"/>
              <a:ext cx="1057319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为了做到精确细致地剪辑，剪辑工作中还需要频繁标记出点和入点。通常情况下，在“源监视器”面板和“节目监视器”面板标记出点和入点。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源监视器”面板中标记出点和入点，相当于定义了操作的区段。在“源监视器”面板中标记出点和入点后，再把素材拖到“时间轴”面板上，可操作的就不是整个素材而是选取的区段；同时，“节目监视器”面板中可预览的视频内容也是选取的区段，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．使用出点和入点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3435498" y="4022018"/>
            <a:ext cx="5321004" cy="2344433"/>
            <a:chOff x="3913459" y="4146505"/>
            <a:chExt cx="4978135" cy="2193365"/>
          </a:xfrm>
        </p:grpSpPr>
        <p:sp>
          <p:nvSpPr>
            <p:cNvPr id="14" name="文本框 13"/>
            <p:cNvSpPr txBox="1"/>
            <p:nvPr/>
          </p:nvSpPr>
          <p:spPr>
            <a:xfrm>
              <a:off x="4387197" y="6051925"/>
              <a:ext cx="4030659" cy="2879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5-27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在“源监视器”面板中标记出点和入点</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913459" y="4146505"/>
              <a:ext cx="4978135" cy="1825871"/>
            </a:xfrm>
            <a:prstGeom prst="rect">
              <a:avLst/>
            </a:prstGeom>
          </p:spPr>
        </p:pic>
      </p:gr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在条件允许的情况下，尝试对素材使用标记、出点和入点。</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15" name="组合 14"/>
          <p:cNvGrpSpPr/>
          <p:nvPr/>
        </p:nvGrpSpPr>
        <p:grpSpPr>
          <a:xfrm>
            <a:off x="664442" y="1354066"/>
            <a:ext cx="10863116" cy="2943819"/>
            <a:chOff x="571570" y="2615706"/>
            <a:chExt cx="10863116" cy="2943819"/>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三点编辑与四点编辑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在一段需要剪辑的视频素材内插入或替换（即覆盖功能）一段新素材，需要涉及</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个点：时间轴的入点和出点、新素材的入点和出点。这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个点都是由用户自己设定的，被称为四点编辑；如果用户只设定了其中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个点，第四点即可由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自动计算得出，由于人为标记了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个点，因而这种视频编辑方法被称为三点编辑。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三点编辑与四点编辑是常用的视频编辑方法，具体操作示例如下。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3" name="组合 2"/>
          <p:cNvGrpSpPr/>
          <p:nvPr/>
        </p:nvGrpSpPr>
        <p:grpSpPr>
          <a:xfrm>
            <a:off x="664441" y="1105035"/>
            <a:ext cx="10863117" cy="5212371"/>
            <a:chOff x="803612" y="1336529"/>
            <a:chExt cx="10863117" cy="5212371"/>
          </a:xfrm>
        </p:grpSpPr>
        <p:sp>
          <p:nvSpPr>
            <p:cNvPr id="8" name="矩形 7"/>
            <p:cNvSpPr/>
            <p:nvPr/>
          </p:nvSpPr>
          <p:spPr>
            <a:xfrm>
              <a:off x="803612" y="1886790"/>
              <a:ext cx="10573199"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以时间轴上的入点以及新素材中的入点、出点为例，通过这几个步骤可以实现三点编辑操作。</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在“项目”面板中导入两段视频素材。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将其中的一段素材拖到时间轴上，作为要剪辑的基础素材；将另外一段素材作为要插入的新素材。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播放“节目监视器”面板中的基础素材，找到想要被修改的位置，标记入点。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双击“项目”面板中的新素材，这段素材将会出现在“源监视器”面板里。</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⑤ 播放“源监视器”面板中的新素材内容，选择想要插入的新素材内容段，标记入点和出点。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⑥ 单击“源监视器”面板下方的功能按钮“插入”或“覆盖”，如图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中①和②所示。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⑦ 在时间轴上可以看到“源监视器”面板中的新素材内容段已经插入基础素材中或替换掉了标记过的部分基础素材，如图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5-28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中③所示。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．三点编辑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3" name="组合 2"/>
          <p:cNvGrpSpPr/>
          <p:nvPr/>
        </p:nvGrpSpPr>
        <p:grpSpPr>
          <a:xfrm>
            <a:off x="664441" y="1105035"/>
            <a:ext cx="10863117" cy="3365712"/>
            <a:chOff x="803612" y="1336529"/>
            <a:chExt cx="10863117" cy="3365712"/>
          </a:xfrm>
        </p:grpSpPr>
        <p:sp>
          <p:nvSpPr>
            <p:cNvPr id="8" name="矩形 7"/>
            <p:cNvSpPr/>
            <p:nvPr/>
          </p:nvSpPr>
          <p:spPr>
            <a:xfrm>
              <a:off x="803612" y="1886790"/>
              <a:ext cx="1057319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四点编辑是人为标记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个点，即素材中的入点和出点，以及时间轴上的入点和出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点。通过这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个点，可以对素材进行整合编辑（即插入或者覆盖）。四点编辑的方法</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与三点编辑类似，以下讲解将省略相同的步骤，重点介绍不同的操作步骤。</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在“节目监视器”面板中标记入点和出点。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在“源监视器”面板中标记入点和出点。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单击“源监视器”面板下方的功能按钮“插入”或“覆盖”。</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．四点编辑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5.3 </a:t>
            </a:r>
            <a:r>
              <a:rPr lang="zh-CN" altLang="en-US" dirty="0"/>
              <a:t>短视频片段的剪辑与调整</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29827" y="4353813"/>
              <a:ext cx="935458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在条件允许的情况下，尝试对两段素材进行三点编辑和四点编辑操作。</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5" name="组合 14"/>
          <p:cNvGrpSpPr/>
          <p:nvPr/>
        </p:nvGrpSpPr>
        <p:grpSpPr>
          <a:xfrm>
            <a:off x="664442" y="1354066"/>
            <a:ext cx="10863116" cy="1558824"/>
            <a:chOff x="571570" y="2615706"/>
            <a:chExt cx="10863116" cy="1558824"/>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添加与编辑转场效果</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转场效果是指一段视频中，用于切换两个画面的一系列过渡效果，其目的是让两个画面的衔接更加自然、流畅，避免出现画面突兀的状况。制作转场效果通常需要以下两个步骤。</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5" name="椭圆 4"/>
          <p:cNvSpPr/>
          <p:nvPr/>
        </p:nvSpPr>
        <p:spPr>
          <a:xfrm>
            <a:off x="2777925" y="3576846"/>
            <a:ext cx="1671504" cy="167150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转场</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效果</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6481824" y="3502923"/>
            <a:ext cx="1671504" cy="167150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编辑</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转场</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效果</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8" name="矩形 7"/>
          <p:cNvSpPr/>
          <p:nvPr/>
        </p:nvSpPr>
        <p:spPr>
          <a:xfrm>
            <a:off x="664442" y="110503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．添加转场效果</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664442" y="1672423"/>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）普通添加法</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77627" y="2172047"/>
            <a:ext cx="4747922"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“效果”面板中，“视频过渡”文件夹中的效果都可以用于添加转场效果，如图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中①所示。根据实际情况任意选择其中一个，然后将该转场效果拖曳至两个素材的连接处。此时，时间轴上出现了小黄框，代表该转场效果添加成功，如图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中②所示。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1"/>
          <a:stretch>
            <a:fillRect/>
          </a:stretch>
        </p:blipFill>
        <p:spPr>
          <a:xfrm>
            <a:off x="6096000" y="2172047"/>
            <a:ext cx="5361106" cy="3191561"/>
          </a:xfrm>
          <a:prstGeom prst="rect">
            <a:avLst/>
          </a:prstGeom>
        </p:spPr>
      </p:pic>
      <p:sp>
        <p:nvSpPr>
          <p:cNvPr id="13" name="文本框 12"/>
          <p:cNvSpPr txBox="1"/>
          <p:nvPr/>
        </p:nvSpPr>
        <p:spPr>
          <a:xfrm>
            <a:off x="7105541" y="5445188"/>
            <a:ext cx="3342024"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转场效果的普通添加法</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9" name="矩形 8"/>
          <p:cNvSpPr/>
          <p:nvPr/>
        </p:nvSpPr>
        <p:spPr>
          <a:xfrm>
            <a:off x="664442" y="131360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）快捷添加法</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77627" y="1813232"/>
            <a:ext cx="9915092"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将游标移到两个素材中间，使用快捷键“</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Ctrl+D</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添加默认样式的转场。如果不追求转场效果的多样性，可以直接使用该方法快速添加转场效果。</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8" name="矩形 7"/>
          <p:cNvSpPr/>
          <p:nvPr/>
        </p:nvSpPr>
        <p:spPr>
          <a:xfrm>
            <a:off x="606569" y="121149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．编辑转场效果</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896486" y="1711116"/>
            <a:ext cx="10573199"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单击时间轴上转场效果对应的方框，可以看到“效果控件”面板中出现了对转场更为细致的编辑界面。例如，调整转场的持续时间，改变转场的起止时间等，如图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3214173" y="2969276"/>
            <a:ext cx="5763654" cy="3285381"/>
            <a:chOff x="2931683" y="2795655"/>
            <a:chExt cx="6328634" cy="3607429"/>
          </a:xfrm>
        </p:grpSpPr>
        <p:pic>
          <p:nvPicPr>
            <p:cNvPr id="4" name="图片 3"/>
            <p:cNvPicPr>
              <a:picLocks noChangeAspect="1"/>
            </p:cNvPicPr>
            <p:nvPr/>
          </p:nvPicPr>
          <p:blipFill>
            <a:blip r:embed="rId1"/>
            <a:stretch>
              <a:fillRect/>
            </a:stretch>
          </p:blipFill>
          <p:spPr>
            <a:xfrm>
              <a:off x="2931683" y="2795655"/>
              <a:ext cx="6328634" cy="3153734"/>
            </a:xfrm>
            <a:prstGeom prst="rect">
              <a:avLst/>
            </a:prstGeom>
          </p:spPr>
        </p:pic>
        <p:sp>
          <p:nvSpPr>
            <p:cNvPr id="11" name="文本框 10"/>
            <p:cNvSpPr txBox="1"/>
            <p:nvPr/>
          </p:nvSpPr>
          <p:spPr>
            <a:xfrm>
              <a:off x="4046645" y="6065137"/>
              <a:ext cx="4098710" cy="33794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编辑转场效果</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效果控件”面板</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在条件允许的情况，尝试为两段视频素材设置转场效果。</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5" name="组合 14"/>
          <p:cNvGrpSpPr/>
          <p:nvPr/>
        </p:nvGrpSpPr>
        <p:grpSpPr>
          <a:xfrm>
            <a:off x="664442" y="1354066"/>
            <a:ext cx="10863116" cy="3405484"/>
            <a:chOff x="571570" y="2615706"/>
            <a:chExt cx="10863116" cy="3405484"/>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调色技巧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中，用户使用“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颜色”面板可以修正短视频中画面的颜色，还可以对短视频中的画面进行创意调色。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颜色”面板中的调色功能十分丰富，主要包括基本校正、创意、曲线、色轮和匹配、</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HSL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辅助、晕影等功能模块，每个模块侧重于调色工作流程的特定任务。在使用“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颜色”面板调色时，通常还需要使用“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范围”面板进行辅助调色。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颜色”面板和“</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范围”面板进行调色的具体操作方法如下。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2" name="组合 11"/>
          <p:cNvGrpSpPr/>
          <p:nvPr/>
        </p:nvGrpSpPr>
        <p:grpSpPr>
          <a:xfrm>
            <a:off x="599100" y="1313380"/>
            <a:ext cx="10993799" cy="5674036"/>
            <a:chOff x="664442" y="1105035"/>
            <a:chExt cx="10993799" cy="5674036"/>
          </a:xfrm>
        </p:grpSpPr>
        <p:grpSp>
          <p:nvGrpSpPr>
            <p:cNvPr id="6" name="组合 5"/>
            <p:cNvGrpSpPr/>
            <p:nvPr/>
          </p:nvGrpSpPr>
          <p:grpSpPr>
            <a:xfrm>
              <a:off x="664442" y="1105035"/>
              <a:ext cx="10863116" cy="5674036"/>
              <a:chOff x="803613" y="1336529"/>
              <a:chExt cx="10863116" cy="5674036"/>
            </a:xfrm>
          </p:grpSpPr>
          <p:sp>
            <p:nvSpPr>
              <p:cNvPr id="7" name="矩形 6"/>
              <p:cNvSpPr/>
              <p:nvPr/>
            </p:nvSpPr>
            <p:spPr>
              <a:xfrm>
                <a:off x="803613" y="1886790"/>
                <a:ext cx="5273372" cy="51237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想要打开“</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颜色”面板，可以在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的工作区栏选择“颜色”选项，如图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中①所示，工作区即可显示“</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想要打开“</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范围”面板，可以在菜单栏中打开“窗口”菜单，如图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5-32③</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所示，勾选“</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范围”，即可显示“</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范围”面板一经打开，即可将对当前视频画面亮度和色度的不同分析显示为波形，从而帮助用户准确地评估剪辑，进行颜色校正。</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．打开“</a:t>
                </a:r>
                <a:r>
                  <a:rPr kumimoji="0" lang="en-US" altLang="zh-CN" sz="2000" b="1"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Lumetr</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颜色”面板和“</a:t>
                </a:r>
                <a:r>
                  <a:rPr kumimoji="0" lang="en-US" altLang="zh-CN" sz="2000" b="1"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范围”面板</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6150015" y="2028839"/>
              <a:ext cx="5508226" cy="3173865"/>
              <a:chOff x="3341887" y="3161183"/>
              <a:chExt cx="5508226" cy="3173865"/>
            </a:xfrm>
          </p:grpSpPr>
          <p:pic>
            <p:nvPicPr>
              <p:cNvPr id="9" name="图片 8"/>
              <p:cNvPicPr>
                <a:picLocks noChangeAspect="1"/>
              </p:cNvPicPr>
              <p:nvPr/>
            </p:nvPicPr>
            <p:blipFill>
              <a:blip r:embed="rId1"/>
              <a:stretch>
                <a:fillRect/>
              </a:stretch>
            </p:blipFill>
            <p:spPr>
              <a:xfrm>
                <a:off x="3341887" y="3161183"/>
                <a:ext cx="5508226" cy="2815452"/>
              </a:xfrm>
              <a:prstGeom prst="rect">
                <a:avLst/>
              </a:prstGeom>
            </p:spPr>
          </p:pic>
          <p:sp>
            <p:nvSpPr>
              <p:cNvPr id="11" name="文本框 10"/>
              <p:cNvSpPr txBox="1"/>
              <p:nvPr/>
            </p:nvSpPr>
            <p:spPr>
              <a:xfrm>
                <a:off x="3643460" y="6027271"/>
                <a:ext cx="49050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打开“</a:t>
                </a:r>
                <a:r>
                  <a:rPr kumimoji="0" lang="en-US" altLang="zh-CN" sz="1400" b="0" i="0" u="none" strike="noStrike" kern="1200" cap="none" spc="0" normalizeH="0" baseline="0" noProof="0" dirty="0" err="1">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Lumetr</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颜色”面板和“</a:t>
                </a:r>
                <a:r>
                  <a:rPr kumimoji="0" lang="en-US" altLang="zh-CN" sz="1400" b="0" i="0" u="none" strike="noStrike" kern="1200" cap="none" spc="0" normalizeH="0" baseline="0" noProof="0" dirty="0" err="1">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Lumetri</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范围”面板</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grpSp>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2" name="组合 11"/>
          <p:cNvGrpSpPr/>
          <p:nvPr/>
        </p:nvGrpSpPr>
        <p:grpSpPr>
          <a:xfrm>
            <a:off x="664442" y="1348105"/>
            <a:ext cx="10863116" cy="3763023"/>
            <a:chOff x="664442" y="1105035"/>
            <a:chExt cx="10863116" cy="3763023"/>
          </a:xfrm>
        </p:grpSpPr>
        <p:grpSp>
          <p:nvGrpSpPr>
            <p:cNvPr id="6" name="组合 5"/>
            <p:cNvGrpSpPr/>
            <p:nvPr/>
          </p:nvGrpSpPr>
          <p:grpSpPr>
            <a:xfrm>
              <a:off x="664442" y="1105035"/>
              <a:ext cx="10863116" cy="3365712"/>
              <a:chOff x="803613" y="1336529"/>
              <a:chExt cx="10863116" cy="3365712"/>
            </a:xfrm>
          </p:grpSpPr>
          <p:sp>
            <p:nvSpPr>
              <p:cNvPr id="7" name="矩形 6"/>
              <p:cNvSpPr/>
              <p:nvPr/>
            </p:nvSpPr>
            <p:spPr>
              <a:xfrm>
                <a:off x="803613" y="1886790"/>
                <a:ext cx="5273372"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在调色工作中，用户还需要打开“</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范围”面板中的分量图。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打开分量图的方法是，用鼠标右键单“</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范围”面板，在弹出的快捷菜单中选择“分量（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RGB</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）”命令，该面板中将显示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RGB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分量颜色信息。如图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03613" y="133652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．打开分量图</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6451588" y="4560281"/>
              <a:ext cx="49050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打开分量图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pic>
        <p:nvPicPr>
          <p:cNvPr id="4" name="图片 3"/>
          <p:cNvPicPr>
            <a:picLocks noChangeAspect="1"/>
          </p:cNvPicPr>
          <p:nvPr/>
        </p:nvPicPr>
        <p:blipFill>
          <a:blip r:embed="rId1"/>
          <a:stretch>
            <a:fillRect/>
          </a:stretch>
        </p:blipFill>
        <p:spPr>
          <a:xfrm>
            <a:off x="6569743" y="1481676"/>
            <a:ext cx="4668770" cy="3259117"/>
          </a:xfrm>
          <a:prstGeom prst="rect">
            <a:avLst/>
          </a:prstGeom>
        </p:spPr>
      </p:pic>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2" name="组合 11"/>
          <p:cNvGrpSpPr/>
          <p:nvPr/>
        </p:nvGrpSpPr>
        <p:grpSpPr>
          <a:xfrm>
            <a:off x="664442" y="1178342"/>
            <a:ext cx="10863116" cy="4711107"/>
            <a:chOff x="664442" y="1105035"/>
            <a:chExt cx="10863116" cy="4711107"/>
          </a:xfrm>
        </p:grpSpPr>
        <p:sp>
          <p:nvSpPr>
            <p:cNvPr id="8" name="矩形 7"/>
            <p:cNvSpPr/>
            <p:nvPr/>
          </p:nvSpPr>
          <p:spPr>
            <a:xfrm>
              <a:off x="664442" y="110503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．调色的基本方法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3643460" y="5508365"/>
              <a:ext cx="49050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5-34 “</a:t>
              </a:r>
              <a:r>
                <a:rPr kumimoji="0" lang="en-US" altLang="zh-CN" sz="1400" b="0" i="0" u="none" strike="noStrike" kern="1200" cap="none" spc="0" normalizeH="0" baseline="0" noProof="0" dirty="0" err="1">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Lumetri</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颜色”面板的“基本校正”</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664442" y="1811537"/>
            <a:ext cx="301630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）一级调色</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77627" y="2311161"/>
            <a:ext cx="9961391"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一级调色，即是通过“</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颜色”面板的“基本校正”调整“白平衡”和“色调”，将画面的整体颜色校正到一个正常水准。</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2555032" y="3563752"/>
            <a:ext cx="7081935" cy="1997295"/>
          </a:xfrm>
          <a:prstGeom prst="rect">
            <a:avLst/>
          </a:prstGeom>
        </p:spPr>
      </p:pic>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9" name="矩形 8"/>
          <p:cNvSpPr/>
          <p:nvPr/>
        </p:nvSpPr>
        <p:spPr>
          <a:xfrm>
            <a:off x="618143" y="1299498"/>
            <a:ext cx="301630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）风格化调色</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31328" y="1799122"/>
            <a:ext cx="9961391"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完成一级调色后，就可以按照艺术表达的需要进行风格化调色。在“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颜色”面板中调节以下内容，可以实现风格化调色。</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6" name="组合 5"/>
          <p:cNvGrpSpPr/>
          <p:nvPr/>
        </p:nvGrpSpPr>
        <p:grpSpPr>
          <a:xfrm>
            <a:off x="3147983" y="2994547"/>
            <a:ext cx="5896034" cy="3335799"/>
            <a:chOff x="2831011" y="2061349"/>
            <a:chExt cx="6854621" cy="3878139"/>
          </a:xfrm>
        </p:grpSpPr>
        <p:sp>
          <p:nvSpPr>
            <p:cNvPr id="11" name="文本框 10"/>
            <p:cNvSpPr txBox="1"/>
            <p:nvPr/>
          </p:nvSpPr>
          <p:spPr>
            <a:xfrm>
              <a:off x="3643460" y="5581672"/>
              <a:ext cx="4905080" cy="35781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5-35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使用“</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RGB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曲线”调色</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2831011" y="2061349"/>
              <a:ext cx="6854621" cy="3507370"/>
            </a:xfrm>
            <a:prstGeom prst="rect">
              <a:avLst/>
            </a:prstGeom>
          </p:spPr>
        </p:pic>
      </p:grpSp>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9" name="矩形 8"/>
          <p:cNvSpPr/>
          <p:nvPr/>
        </p:nvSpPr>
        <p:spPr>
          <a:xfrm>
            <a:off x="618143" y="1206900"/>
            <a:ext cx="301630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）保存调色预设</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31328" y="1706524"/>
            <a:ext cx="996139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调色结束后，可以在“</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Lumetri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颜色”面板的面板名称处单击鼠标右键，在弹出的快捷菜单中选择“保存预设”命令，在弹出的对话框中输入名称，然后单击“确定”按钮，如图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3846815" y="6022569"/>
            <a:ext cx="421912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5-38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保存调色预设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312409" y="3060033"/>
            <a:ext cx="5567182" cy="2962536"/>
          </a:xfrm>
          <a:prstGeom prst="rect">
            <a:avLst/>
          </a:prstGeom>
        </p:spPr>
      </p:pic>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6" name="组合 5"/>
          <p:cNvGrpSpPr/>
          <p:nvPr/>
        </p:nvGrpSpPr>
        <p:grpSpPr>
          <a:xfrm>
            <a:off x="664442" y="2694792"/>
            <a:ext cx="5933128" cy="1468415"/>
            <a:chOff x="791763" y="2688460"/>
            <a:chExt cx="5933128" cy="1468415"/>
          </a:xfrm>
        </p:grpSpPr>
        <p:sp>
          <p:nvSpPr>
            <p:cNvPr id="9" name="矩形 8"/>
            <p:cNvSpPr/>
            <p:nvPr/>
          </p:nvSpPr>
          <p:spPr>
            <a:xfrm>
              <a:off x="791763" y="2688460"/>
              <a:ext cx="301630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）查看调色预设</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404948" y="3188084"/>
              <a:ext cx="5319943"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打开“效果”面板，在“预设”选项下即可查看保存的调色预设，如图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5-39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6"/>
          <p:cNvGrpSpPr/>
          <p:nvPr/>
        </p:nvGrpSpPr>
        <p:grpSpPr>
          <a:xfrm>
            <a:off x="6964383" y="1351841"/>
            <a:ext cx="4219127" cy="4509001"/>
            <a:chOff x="7080130" y="1351841"/>
            <a:chExt cx="4219127" cy="4509001"/>
          </a:xfrm>
        </p:grpSpPr>
        <p:sp>
          <p:nvSpPr>
            <p:cNvPr id="11" name="文本框 10"/>
            <p:cNvSpPr txBox="1"/>
            <p:nvPr/>
          </p:nvSpPr>
          <p:spPr>
            <a:xfrm>
              <a:off x="7080130" y="5553065"/>
              <a:ext cx="421912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5-39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查看调色预设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7418716" y="1351841"/>
              <a:ext cx="3541956" cy="4154318"/>
            </a:xfrm>
            <a:prstGeom prst="rect">
              <a:avLst/>
            </a:prstGeom>
          </p:spPr>
        </p:pic>
      </p:grpSp>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9" name="矩形 8"/>
          <p:cNvSpPr/>
          <p:nvPr/>
        </p:nvSpPr>
        <p:spPr>
          <a:xfrm>
            <a:off x="618143" y="1206900"/>
            <a:ext cx="301630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）应用调色预设</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231328" y="1706524"/>
            <a:ext cx="996139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在“时间轴”面板中导入新的视频素材。按住“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Alt”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键的同时向上拖动视频素材进行复制，然后修剪视频素材。在“效果”面板中将“预设”里保存的调色（即刚才设置的“青色”）拖至上方的视频素材上，如图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所示，即应用了调色预设。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3986436" y="5868679"/>
            <a:ext cx="421912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应用调色预设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3471652" y="3323997"/>
            <a:ext cx="5248696" cy="2511554"/>
          </a:xfrm>
          <a:prstGeom prst="rect">
            <a:avLst/>
          </a:prstGeom>
        </p:spPr>
      </p:pic>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2" name="组合 11"/>
          <p:cNvGrpSpPr/>
          <p:nvPr/>
        </p:nvGrpSpPr>
        <p:grpSpPr>
          <a:xfrm>
            <a:off x="664442" y="1178342"/>
            <a:ext cx="10863116" cy="4711107"/>
            <a:chOff x="664442" y="1105035"/>
            <a:chExt cx="10863116" cy="4711107"/>
          </a:xfrm>
        </p:grpSpPr>
        <p:sp>
          <p:nvSpPr>
            <p:cNvPr id="8" name="矩形 7"/>
            <p:cNvSpPr/>
            <p:nvPr/>
          </p:nvSpPr>
          <p:spPr>
            <a:xfrm>
              <a:off x="664442" y="110503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 </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LUT </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颜色插件</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3643460" y="5508365"/>
              <a:ext cx="49050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基本校正”选项下的“输入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LUT”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下拉列表</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0" name="矩形 9"/>
          <p:cNvSpPr/>
          <p:nvPr/>
        </p:nvSpPr>
        <p:spPr>
          <a:xfrm>
            <a:off x="974201" y="1677966"/>
            <a:ext cx="10243595"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除了手动调整视频素材中画面的颜色，还可以安装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LUT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颜色插件来实现快速调色。</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1824035" y="2879113"/>
            <a:ext cx="8543925" cy="2609850"/>
          </a:xfrm>
          <a:prstGeom prst="rect">
            <a:avLst/>
          </a:prstGeom>
        </p:spPr>
      </p:pic>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在条件允许的情况下，尝试给一个视频素材调色。</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15" name="组合 14"/>
          <p:cNvGrpSpPr/>
          <p:nvPr/>
        </p:nvGrpSpPr>
        <p:grpSpPr>
          <a:xfrm>
            <a:off x="664442" y="1354066"/>
            <a:ext cx="10863116" cy="2482154"/>
            <a:chOff x="571570" y="2615706"/>
            <a:chExt cx="10863116" cy="2482154"/>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抠像的编辑与制作</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抠像是短视频制作中较为常用的剪辑方法。抠像，是指吸取画面中的某一种颜色作为透明色，从而将拍摄主体与背景画面分离出来。这样，在室内拍摄的画面主体就可以与更丰富的景物背景叠加在一起，形成更有趣味的艺术效果。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Pr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中，用户可以使用“超级键”效果对绿幕或者蓝幕的视频素材进行快速抠像处理。以绿幕素材为例，其具体操作方法如下。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3" name="组合 2"/>
          <p:cNvGrpSpPr/>
          <p:nvPr/>
        </p:nvGrpSpPr>
        <p:grpSpPr>
          <a:xfrm>
            <a:off x="657372" y="1826524"/>
            <a:ext cx="10877256" cy="2841217"/>
            <a:chOff x="650302" y="1178342"/>
            <a:chExt cx="10877256" cy="2841217"/>
          </a:xfrm>
        </p:grpSpPr>
        <p:sp>
          <p:nvSpPr>
            <p:cNvPr id="8" name="矩形 7"/>
            <p:cNvSpPr/>
            <p:nvPr/>
          </p:nvSpPr>
          <p:spPr>
            <a:xfrm>
              <a:off x="664442" y="117834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．新建序列</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664442" y="1704454"/>
              <a:ext cx="105977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抠像需要使用至少两个素材：主体素材和背景素材。实际操作中，绿幕素材和背景素材的尺寸可能会不同。因此，在新建项目后，需要先依据最小素材的尺寸新建序列。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650302" y="298632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．导入素材</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650302" y="3512432"/>
              <a:ext cx="10597725"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在“项目”面板中导入绿幕素材，并将绿幕素材拖至时间轴面板的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轨道上。</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4" name="组合 3"/>
          <p:cNvGrpSpPr/>
          <p:nvPr/>
        </p:nvGrpSpPr>
        <p:grpSpPr>
          <a:xfrm>
            <a:off x="664442" y="1221314"/>
            <a:ext cx="10863116" cy="1494903"/>
            <a:chOff x="664442" y="1556979"/>
            <a:chExt cx="10863116" cy="1494903"/>
          </a:xfrm>
        </p:grpSpPr>
        <p:sp>
          <p:nvSpPr>
            <p:cNvPr id="8" name="矩形 7"/>
            <p:cNvSpPr/>
            <p:nvPr/>
          </p:nvSpPr>
          <p:spPr>
            <a:xfrm>
              <a:off x="664442" y="155697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．使用“超级键”</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664442" y="2083091"/>
              <a:ext cx="105977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在“效果”面板中搜索“超级键”，如图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所示。将“超级键”直接拖曳至绿幕素材上，此时，“效果控件”面板就会显示“超级键”的效果参数，如图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20"/>
          <p:cNvGrpSpPr/>
          <p:nvPr/>
        </p:nvGrpSpPr>
        <p:grpSpPr>
          <a:xfrm>
            <a:off x="1985075" y="3255380"/>
            <a:ext cx="3026763" cy="2878273"/>
            <a:chOff x="1776731" y="3141376"/>
            <a:chExt cx="3026763" cy="2878273"/>
          </a:xfrm>
        </p:grpSpPr>
        <p:sp>
          <p:nvSpPr>
            <p:cNvPr id="15" name="文本框 14"/>
            <p:cNvSpPr txBox="1"/>
            <p:nvPr/>
          </p:nvSpPr>
          <p:spPr>
            <a:xfrm>
              <a:off x="2139088" y="5711872"/>
              <a:ext cx="23020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5-45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搜索“超级键”</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1776731" y="3141376"/>
              <a:ext cx="3026763" cy="2436175"/>
            </a:xfrm>
            <a:prstGeom prst="rect">
              <a:avLst/>
            </a:prstGeom>
          </p:spPr>
        </p:pic>
      </p:grpSp>
      <p:grpSp>
        <p:nvGrpSpPr>
          <p:cNvPr id="20" name="组合 19"/>
          <p:cNvGrpSpPr/>
          <p:nvPr/>
        </p:nvGrpSpPr>
        <p:grpSpPr>
          <a:xfrm>
            <a:off x="6304344" y="3003841"/>
            <a:ext cx="3946967" cy="3345255"/>
            <a:chOff x="6096000" y="2889837"/>
            <a:chExt cx="3946967" cy="3345255"/>
          </a:xfrm>
        </p:grpSpPr>
        <p:sp>
          <p:nvSpPr>
            <p:cNvPr id="16" name="文本框 15"/>
            <p:cNvSpPr txBox="1"/>
            <p:nvPr/>
          </p:nvSpPr>
          <p:spPr>
            <a:xfrm>
              <a:off x="6096000" y="5711872"/>
              <a:ext cx="394696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5-46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效果控件”面板中的“超级键”效果参数</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19" name="图片 18"/>
            <p:cNvPicPr>
              <a:picLocks noChangeAspect="1"/>
            </p:cNvPicPr>
            <p:nvPr/>
          </p:nvPicPr>
          <p:blipFill>
            <a:blip r:embed="rId2"/>
            <a:stretch>
              <a:fillRect/>
            </a:stretch>
          </p:blipFill>
          <p:spPr>
            <a:xfrm>
              <a:off x="6260445" y="2889837"/>
              <a:ext cx="3618077" cy="2687714"/>
            </a:xfrm>
            <a:prstGeom prst="rect">
              <a:avLst/>
            </a:prstGeom>
          </p:spPr>
        </p:pic>
      </p:grpSp>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4" name="组合 3"/>
          <p:cNvGrpSpPr/>
          <p:nvPr/>
        </p:nvGrpSpPr>
        <p:grpSpPr>
          <a:xfrm>
            <a:off x="664442" y="1221314"/>
            <a:ext cx="10863116" cy="1494903"/>
            <a:chOff x="664442" y="1556979"/>
            <a:chExt cx="10863116" cy="1494903"/>
          </a:xfrm>
        </p:grpSpPr>
        <p:sp>
          <p:nvSpPr>
            <p:cNvPr id="8" name="矩形 7"/>
            <p:cNvSpPr/>
            <p:nvPr/>
          </p:nvSpPr>
          <p:spPr>
            <a:xfrm>
              <a:off x="664442" y="155697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．使用吸管工具</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664442" y="2083091"/>
              <a:ext cx="105977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在“效果控件”面板中“超级键”的“主要颜色”处选择吸管工具，在“节目监视器”面板中单击画面的绿色背景，画面背景将变成黑色，如图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6" name="文本框 15"/>
          <p:cNvSpPr txBox="1"/>
          <p:nvPr/>
        </p:nvSpPr>
        <p:spPr>
          <a:xfrm>
            <a:off x="4122517" y="5941622"/>
            <a:ext cx="394696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5-47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使用吸管工具</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763213" y="2971558"/>
            <a:ext cx="4665573" cy="2970064"/>
          </a:xfrm>
          <a:prstGeom prst="rect">
            <a:avLst/>
          </a:prstGeom>
        </p:spPr>
      </p:pic>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4" name="组合 3"/>
          <p:cNvGrpSpPr/>
          <p:nvPr/>
        </p:nvGrpSpPr>
        <p:grpSpPr>
          <a:xfrm>
            <a:off x="664442" y="1221314"/>
            <a:ext cx="10863116" cy="1494903"/>
            <a:chOff x="664442" y="1556979"/>
            <a:chExt cx="10863116" cy="1494903"/>
          </a:xfrm>
        </p:grpSpPr>
        <p:sp>
          <p:nvSpPr>
            <p:cNvPr id="8" name="矩形 7"/>
            <p:cNvSpPr/>
            <p:nvPr/>
          </p:nvSpPr>
          <p:spPr>
            <a:xfrm>
              <a:off x="664442" y="155697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．查看抠像效果和调整参数</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664442" y="2083091"/>
              <a:ext cx="105977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将“效果控件”面板中“超级键”选项下的“输出”设置为“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Alpha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通道”，如图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5-48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所示。在“节目监视器”面板中查看抠像效果，其中白色部分为不透明区域，黑色部分为透明区域。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6" name="文本框 15"/>
          <p:cNvSpPr txBox="1"/>
          <p:nvPr/>
        </p:nvSpPr>
        <p:spPr>
          <a:xfrm>
            <a:off x="4122515" y="5915054"/>
            <a:ext cx="394696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5-48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查看抠像效果</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3512524" y="3004944"/>
            <a:ext cx="5166951" cy="2902594"/>
          </a:xfrm>
          <a:prstGeom prst="rect">
            <a:avLst/>
          </a:prstGeom>
        </p:spPr>
      </p:pic>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4" name="组合 3"/>
          <p:cNvGrpSpPr/>
          <p:nvPr/>
        </p:nvGrpSpPr>
        <p:grpSpPr>
          <a:xfrm>
            <a:off x="664442" y="1221314"/>
            <a:ext cx="10863116" cy="1033239"/>
            <a:chOff x="664442" y="1556979"/>
            <a:chExt cx="10863116" cy="1033239"/>
          </a:xfrm>
        </p:grpSpPr>
        <p:sp>
          <p:nvSpPr>
            <p:cNvPr id="8" name="矩形 7"/>
            <p:cNvSpPr/>
            <p:nvPr/>
          </p:nvSpPr>
          <p:spPr>
            <a:xfrm>
              <a:off x="664442" y="155697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．添加背景素材</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664442" y="2083091"/>
              <a:ext cx="10597725"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在“效果控件”面板中的“超级键”选项中设置“输出”为“合成”，如图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5-50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6" name="文本框 15"/>
          <p:cNvSpPr txBox="1"/>
          <p:nvPr/>
        </p:nvSpPr>
        <p:spPr>
          <a:xfrm>
            <a:off x="4122516" y="5961351"/>
            <a:ext cx="394696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5-50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设置“输出”为“合成”</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201907" y="2469551"/>
            <a:ext cx="5788186" cy="3323100"/>
          </a:xfrm>
          <a:prstGeom prst="rect">
            <a:avLst/>
          </a:prstGeom>
        </p:spPr>
      </p:pic>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sp>
        <p:nvSpPr>
          <p:cNvPr id="10" name="矩形 9"/>
          <p:cNvSpPr/>
          <p:nvPr/>
        </p:nvSpPr>
        <p:spPr>
          <a:xfrm>
            <a:off x="664442" y="1332060"/>
            <a:ext cx="105977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此时，在“项目”面板中导入背景素材。将背景素材拖入“时间轴”面板中的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轨道上，分离出来的画面主体即完成背景替换，如图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5-51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文本框 15"/>
          <p:cNvSpPr txBox="1"/>
          <p:nvPr/>
        </p:nvSpPr>
        <p:spPr>
          <a:xfrm>
            <a:off x="4122516" y="5961351"/>
            <a:ext cx="394696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5-51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背景替换</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3277110" y="2452627"/>
            <a:ext cx="5637777" cy="3356948"/>
          </a:xfrm>
          <a:prstGeom prst="rect">
            <a:avLst/>
          </a:prstGeom>
        </p:spPr>
      </p:pic>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5.4 </a:t>
            </a:r>
            <a:r>
              <a:rPr lang="zh-CN" altLang="en-US" dirty="0"/>
              <a:t>转场、调色、抠像</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在条件允许的情况下，完成抠像换背景的操作。</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519483" y="1261468"/>
            <a:ext cx="11153033" cy="4036538"/>
            <a:chOff x="664442" y="1354066"/>
            <a:chExt cx="11153033" cy="4036538"/>
          </a:xfrm>
        </p:grpSpPr>
        <p:grpSp>
          <p:nvGrpSpPr>
            <p:cNvPr id="15" name="组合 14"/>
            <p:cNvGrpSpPr/>
            <p:nvPr/>
          </p:nvGrpSpPr>
          <p:grpSpPr>
            <a:xfrm>
              <a:off x="664442" y="1354066"/>
              <a:ext cx="10863116" cy="1097160"/>
              <a:chOff x="571570" y="2615706"/>
              <a:chExt cx="10863116" cy="1097160"/>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5.5.1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添加字幕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7" y="3205739"/>
                <a:ext cx="10573199"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Pr</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添加字幕的方法并不复杂，在此介绍两种方法。</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6" name="矩形 5"/>
            <p:cNvSpPr/>
            <p:nvPr/>
          </p:nvSpPr>
          <p:spPr>
            <a:xfrm>
              <a:off x="954359" y="2510706"/>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．新建字幕法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59" y="3036818"/>
              <a:ext cx="10597725"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新建字幕的操作步骤如下。</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新建“开放式字幕”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导入字幕并调整字幕在时间轴上的长度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添加字幕文本并调整文本</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8" name="组合 7"/>
          <p:cNvGrpSpPr/>
          <p:nvPr/>
        </p:nvGrpSpPr>
        <p:grpSpPr>
          <a:xfrm>
            <a:off x="577905" y="1399536"/>
            <a:ext cx="10863116" cy="2879898"/>
            <a:chOff x="890422" y="2418108"/>
            <a:chExt cx="10863116" cy="2879898"/>
          </a:xfrm>
        </p:grpSpPr>
        <p:sp>
          <p:nvSpPr>
            <p:cNvPr id="6" name="矩形 5"/>
            <p:cNvSpPr/>
            <p:nvPr/>
          </p:nvSpPr>
          <p:spPr>
            <a:xfrm>
              <a:off x="890422" y="241810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．新建旧版标题法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890422" y="2944220"/>
              <a:ext cx="10597725"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新建旧版标题的操作步骤如下。</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新建旧版标题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添加文字及调整文字样式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457200" marR="0" lvl="0" indent="-457200" algn="l" defTabSz="914400" rtl="0" eaLnBrk="1" fontAlgn="auto" latinLnBrk="0" hangingPunct="1">
                <a:lnSpc>
                  <a:spcPct val="150000"/>
                </a:lnSpc>
                <a:spcBef>
                  <a:spcPts val="0"/>
                </a:spcBef>
                <a:spcAft>
                  <a:spcPts val="0"/>
                </a:spcAft>
                <a:buClrTx/>
                <a:buSzTx/>
                <a:buFont typeface="+mj-ea"/>
                <a:buAutoNum type="circleNumDbPlain"/>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将字幕文件加入视频轨道</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在条件允许的情况下，尝试为一段短视频添加字幕。</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533953" y="1388790"/>
            <a:ext cx="11153034" cy="4208857"/>
            <a:chOff x="664442" y="1354066"/>
            <a:chExt cx="11153034" cy="4208857"/>
          </a:xfrm>
        </p:grpSpPr>
        <p:grpSp>
          <p:nvGrpSpPr>
            <p:cNvPr id="15" name="组合 14"/>
            <p:cNvGrpSpPr/>
            <p:nvPr/>
          </p:nvGrpSpPr>
          <p:grpSpPr>
            <a:xfrm>
              <a:off x="664442" y="1354066"/>
              <a:ext cx="10863116" cy="1558824"/>
              <a:chOff x="571570" y="2615706"/>
              <a:chExt cx="10863116" cy="1558824"/>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5.5.2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制作文字消失动画</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8" y="3205739"/>
                <a:ext cx="4329072"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利用蒙版功能可以制作文字消失动画，具体操作方法如下。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6" name="矩形 5"/>
            <p:cNvSpPr/>
            <p:nvPr/>
          </p:nvSpPr>
          <p:spPr>
            <a:xfrm>
              <a:off x="954360" y="31446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．使用“工具”面板添加文字</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1" y="3670802"/>
              <a:ext cx="4893948"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在“工具”面板中选择文字工具，或者按“</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键调用文字工具，在“节目监视器”面板中单击即可生成文本框，输入所需的文字。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9" name="图片 8"/>
          <p:cNvPicPr>
            <a:picLocks noChangeAspect="1"/>
          </p:cNvPicPr>
          <p:nvPr/>
        </p:nvPicPr>
        <p:blipFill>
          <a:blip r:embed="rId1"/>
          <a:stretch>
            <a:fillRect/>
          </a:stretch>
        </p:blipFill>
        <p:spPr>
          <a:xfrm>
            <a:off x="5963303" y="1732487"/>
            <a:ext cx="5694744" cy="2837891"/>
          </a:xfrm>
          <a:prstGeom prst="rect">
            <a:avLst/>
          </a:prstGeom>
        </p:spPr>
      </p:pic>
      <p:sp>
        <p:nvSpPr>
          <p:cNvPr id="11" name="文本框 10"/>
          <p:cNvSpPr txBox="1"/>
          <p:nvPr/>
        </p:nvSpPr>
        <p:spPr>
          <a:xfrm>
            <a:off x="7314477" y="4648289"/>
            <a:ext cx="299239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5-59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使用“工具”面板添加文字</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794931" y="1321961"/>
            <a:ext cx="10863116" cy="1494903"/>
            <a:chOff x="954360" y="3144690"/>
            <a:chExt cx="10863116" cy="1494903"/>
          </a:xfrm>
        </p:grpSpPr>
        <p:sp>
          <p:nvSpPr>
            <p:cNvPr id="6" name="矩形 5"/>
            <p:cNvSpPr/>
            <p:nvPr/>
          </p:nvSpPr>
          <p:spPr>
            <a:xfrm>
              <a:off x="954360" y="31446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．设置文字格式</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670802"/>
              <a:ext cx="10733453"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在“时间轴”面板中选中要设置格式的文本文件，在“效果控件”面板的“文本”中设置文字的字体和外观，如图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325470" y="5971032"/>
            <a:ext cx="354105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5-60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在“效果控件”面板设置文本格式</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p:nvPicPr>
        <p:blipFill>
          <a:blip r:embed="rId1"/>
          <a:stretch>
            <a:fillRect/>
          </a:stretch>
        </p:blipFill>
        <p:spPr>
          <a:xfrm>
            <a:off x="3460377" y="3016452"/>
            <a:ext cx="5271245" cy="2908881"/>
          </a:xfrm>
          <a:prstGeom prst="rect">
            <a:avLst/>
          </a:prstGeom>
        </p:spPr>
      </p:pic>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794931" y="1321961"/>
            <a:ext cx="10863116" cy="1494903"/>
            <a:chOff x="954360" y="3144690"/>
            <a:chExt cx="10863116" cy="1494903"/>
          </a:xfrm>
        </p:grpSpPr>
        <p:sp>
          <p:nvSpPr>
            <p:cNvPr id="6" name="矩形 5"/>
            <p:cNvSpPr/>
            <p:nvPr/>
          </p:nvSpPr>
          <p:spPr>
            <a:xfrm>
              <a:off x="954360" y="31446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．添加蒙版及设置蒙版参数</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670802"/>
              <a:ext cx="10733453"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在“时间轴”面板上选中要编辑的文本文件，在“效果控件”面板的“视频”</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不透明度”选项下单击钢笔工具按钮，添加蒙版，如图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325470" y="5971032"/>
            <a:ext cx="354105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5-61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单击钢笔工具按钮添加蒙版</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4107937" y="2942018"/>
            <a:ext cx="3976123" cy="2903859"/>
          </a:xfrm>
          <a:prstGeom prst="rect">
            <a:avLst/>
          </a:prstGeom>
        </p:spPr>
      </p:pic>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794931" y="1321961"/>
            <a:ext cx="10863116" cy="2879898"/>
            <a:chOff x="954360" y="3144690"/>
            <a:chExt cx="10863116" cy="2879898"/>
          </a:xfrm>
        </p:grpSpPr>
        <p:sp>
          <p:nvSpPr>
            <p:cNvPr id="6" name="矩形 5"/>
            <p:cNvSpPr/>
            <p:nvPr/>
          </p:nvSpPr>
          <p:spPr>
            <a:xfrm>
              <a:off x="954360" y="31446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．绘制蒙版路径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670802"/>
              <a:ext cx="10733453"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在“节目监视器”面板中，使用钢笔工具在文字周围绘制蒙版路径，并在“效果控件”面板中的“视频”</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不透明度”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蒙版（</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）”选项下，设置“蒙版羽化”参数（例如设为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），启用“蒙版路径”关键帧动画，如图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先将“效果控件”面板右侧的蓝色游标移动到合适位置，再单击“蒙版路径”右侧一排按钮中的“添加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移除关键帧”按钮，添加关键帧，如图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6-63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325470" y="5971032"/>
            <a:ext cx="354105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5-62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绘制蒙版路径</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4257945" y="4036912"/>
            <a:ext cx="3676108" cy="1934120"/>
          </a:xfrm>
          <a:prstGeom prst="rect">
            <a:avLst/>
          </a:prstGeom>
        </p:spPr>
      </p:pic>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794931" y="1321961"/>
            <a:ext cx="10863116" cy="2418233"/>
            <a:chOff x="954360" y="3144690"/>
            <a:chExt cx="10863116" cy="2418233"/>
          </a:xfrm>
        </p:grpSpPr>
        <p:sp>
          <p:nvSpPr>
            <p:cNvPr id="6" name="矩形 5"/>
            <p:cNvSpPr/>
            <p:nvPr/>
          </p:nvSpPr>
          <p:spPr>
            <a:xfrm>
              <a:off x="954360" y="314469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．设置第二段文字动画</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670802"/>
              <a:ext cx="10733453"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按照上述方法，在下一段视频素材上方添加文字，如图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在“效果”面板中搜索“基本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3D”</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效果，将这一效果拖至“时间轴”面板中的第二段文字素材上。然后，在“效果控件”面板中设置“基本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3D”</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效果参数，如图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5-66</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按照前面所介绍的方法，为第二段文字制作消失动画，如图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在条件允许的情况，尝试为一段短视频制作文字消失的动画特效。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519483" y="1365640"/>
            <a:ext cx="11153034" cy="3157091"/>
            <a:chOff x="664442" y="1354066"/>
            <a:chExt cx="11153034" cy="3157091"/>
          </a:xfrm>
        </p:grpSpPr>
        <p:grpSp>
          <p:nvGrpSpPr>
            <p:cNvPr id="15" name="组合 14"/>
            <p:cNvGrpSpPr/>
            <p:nvPr/>
          </p:nvGrpSpPr>
          <p:grpSpPr>
            <a:xfrm>
              <a:off x="664442" y="1354066"/>
              <a:ext cx="10863116" cy="2020489"/>
              <a:chOff x="571570" y="2615706"/>
              <a:chExt cx="10863116" cy="2020489"/>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5.5.3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添加音频</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8" y="3205739"/>
                <a:ext cx="10544258"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音频包括多种形式，如人们的说话声和歌声、环境中的噪声、乐器发出的声音等，这些一切声音都属于音频。在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Pr</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中，用户可以灵活运用各种音频，使短视频作品更加出彩。添加音频的基本操作如下。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6" name="矩形 5"/>
            <p:cNvSpPr/>
            <p:nvPr/>
          </p:nvSpPr>
          <p:spPr>
            <a:xfrm>
              <a:off x="954360" y="347791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．添加音频素材</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4004030"/>
              <a:ext cx="10544257"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在“项目”面板中双击空白处，即可打开音频素材所在的文件夹，导入音频素材。</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695309" y="2123680"/>
            <a:ext cx="10863116" cy="2418233"/>
            <a:chOff x="954360" y="3477918"/>
            <a:chExt cx="10863116" cy="2418233"/>
          </a:xfrm>
        </p:grpSpPr>
        <p:sp>
          <p:nvSpPr>
            <p:cNvPr id="6" name="矩形 5"/>
            <p:cNvSpPr/>
            <p:nvPr/>
          </p:nvSpPr>
          <p:spPr>
            <a:xfrm>
              <a:off x="954360" y="347791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．将音频素材拖到时间轴上</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1" y="4004030"/>
              <a:ext cx="4717786"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将“项目”面板的音频素材拖到“时间轴”面板上，音频素材就会显示在“时间轴”面板的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轨道上，如图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9" name="图片 8"/>
          <p:cNvPicPr>
            <a:picLocks noChangeAspect="1"/>
          </p:cNvPicPr>
          <p:nvPr/>
        </p:nvPicPr>
        <p:blipFill>
          <a:blip r:embed="rId1"/>
          <a:stretch>
            <a:fillRect/>
          </a:stretch>
        </p:blipFill>
        <p:spPr>
          <a:xfrm>
            <a:off x="5844388" y="1874288"/>
            <a:ext cx="5683170" cy="3449140"/>
          </a:xfrm>
          <a:prstGeom prst="rect">
            <a:avLst/>
          </a:prstGeom>
        </p:spPr>
      </p:pic>
      <p:sp>
        <p:nvSpPr>
          <p:cNvPr id="11" name="文本框 10"/>
          <p:cNvSpPr txBox="1"/>
          <p:nvPr/>
        </p:nvSpPr>
        <p:spPr>
          <a:xfrm>
            <a:off x="7534949" y="5509824"/>
            <a:ext cx="23020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5-68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导入音频素材</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664442" y="1382901"/>
            <a:ext cx="11002839" cy="1494903"/>
            <a:chOff x="954360" y="3477918"/>
            <a:chExt cx="11002839" cy="1494903"/>
          </a:xfrm>
        </p:grpSpPr>
        <p:sp>
          <p:nvSpPr>
            <p:cNvPr id="6" name="矩形 5"/>
            <p:cNvSpPr/>
            <p:nvPr/>
          </p:nvSpPr>
          <p:spPr>
            <a:xfrm>
              <a:off x="954360" y="347791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．拉高音频轨道</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4004030"/>
              <a:ext cx="11002839"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在“时间轴”面板中，将鼠标指针放置在“</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和“</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之间的分割线上，即可拉高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轨道，对音频素材进行加工和编辑，如图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5-69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944976" y="5475099"/>
            <a:ext cx="23020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5-69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拉高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A1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轨道</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2302541" y="3175650"/>
            <a:ext cx="7534456" cy="2101021"/>
          </a:xfrm>
          <a:prstGeom prst="rect">
            <a:avLst/>
          </a:prstGeom>
        </p:spPr>
      </p:pic>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664442" y="1293369"/>
            <a:ext cx="11002839" cy="1956568"/>
            <a:chOff x="954360" y="3477918"/>
            <a:chExt cx="11002839" cy="1956568"/>
          </a:xfrm>
        </p:grpSpPr>
        <p:sp>
          <p:nvSpPr>
            <p:cNvPr id="6" name="矩形 5"/>
            <p:cNvSpPr/>
            <p:nvPr/>
          </p:nvSpPr>
          <p:spPr>
            <a:xfrm>
              <a:off x="954360" y="347791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．编辑音频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4004030"/>
              <a:ext cx="11002839"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用鼠标右键单击“时间轴”面板中的音频素材，在弹出的快捷菜单中，按照需要对音频进行基本编辑。例如，选择“速度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持续时间”命令，在弹出的“剪辑速度</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持续时间”对话框中，更改音频的播放速度，如图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729551" y="6049052"/>
            <a:ext cx="273289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5-70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更改音频的播放速度</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2542090" y="3429000"/>
            <a:ext cx="7107820" cy="2499583"/>
          </a:xfrm>
          <a:prstGeom prst="rect">
            <a:avLst/>
          </a:prstGeom>
        </p:spPr>
      </p:pic>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在条件允许的情况下，请尝试操作为一段短视频添加音频。</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15" name="组合 14"/>
          <p:cNvGrpSpPr/>
          <p:nvPr/>
        </p:nvGrpSpPr>
        <p:grpSpPr>
          <a:xfrm>
            <a:off x="519483" y="1365640"/>
            <a:ext cx="10863116" cy="1558824"/>
            <a:chOff x="571570" y="2615706"/>
            <a:chExt cx="10863116" cy="1558824"/>
          </a:xfrm>
        </p:grpSpPr>
        <p:sp>
          <p:nvSpPr>
            <p:cNvPr id="3" name="矩形 2"/>
            <p:cNvSpPr/>
            <p:nvPr/>
          </p:nvSpPr>
          <p:spPr>
            <a:xfrm>
              <a:off x="571570" y="2615706"/>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5.5.4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音频剪辑小技巧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861488" y="3205739"/>
              <a:ext cx="10544258"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Pr</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中为短视频作品添加合适的音频，需要使用一些音频剪辑技巧，在此介绍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个常用的音频剪辑小技巧。</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2600376" y="3429000"/>
            <a:ext cx="6991247" cy="1794076"/>
            <a:chOff x="1736203" y="3429000"/>
            <a:chExt cx="6991247" cy="1794076"/>
          </a:xfrm>
        </p:grpSpPr>
        <p:sp>
          <p:nvSpPr>
            <p:cNvPr id="8" name="椭圆 7"/>
            <p:cNvSpPr/>
            <p:nvPr/>
          </p:nvSpPr>
          <p:spPr>
            <a:xfrm>
              <a:off x="1736203" y="3429000"/>
              <a:ext cx="1794076" cy="17940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音画</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分离</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4334788" y="3429000"/>
              <a:ext cx="1794076" cy="17940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音频</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淡入</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淡出</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6933374" y="3429000"/>
              <a:ext cx="1794076" cy="17940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音频</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无缝</a:t>
              </a:r>
              <a:endParaRPr kumimoji="0" lang="en-US" altLang="zh-CN"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衔接</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664442" y="1498821"/>
            <a:ext cx="10863116" cy="3341563"/>
            <a:chOff x="954360" y="2925505"/>
            <a:chExt cx="10863116" cy="3341563"/>
          </a:xfrm>
        </p:grpSpPr>
        <p:sp>
          <p:nvSpPr>
            <p:cNvPr id="6" name="矩形 5"/>
            <p:cNvSpPr/>
            <p:nvPr/>
          </p:nvSpPr>
          <p:spPr>
            <a:xfrm>
              <a:off x="954360" y="292550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．音画分离</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1" y="3451617"/>
              <a:ext cx="5431558"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有的视频素材自带背景音频。对于这样的素材，往往需要将其中的音频和视频分开，从而单独移动视频时间线或者音频时间线。 将音频和视频分开的方法是，用鼠标右键单击“时间轴”面板中的视频素材，在弹出的快捷菜单中选择“取消链接”命令，如图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p:nvPr/>
        </p:nvGrpSpPr>
        <p:grpSpPr>
          <a:xfrm>
            <a:off x="6315558" y="1763809"/>
            <a:ext cx="5000625" cy="3472124"/>
            <a:chOff x="6315558" y="1867981"/>
            <a:chExt cx="5000625" cy="3472124"/>
          </a:xfrm>
        </p:grpSpPr>
        <p:pic>
          <p:nvPicPr>
            <p:cNvPr id="9" name="图片 8"/>
            <p:cNvPicPr>
              <a:picLocks noChangeAspect="1"/>
            </p:cNvPicPr>
            <p:nvPr/>
          </p:nvPicPr>
          <p:blipFill>
            <a:blip r:embed="rId1"/>
            <a:stretch>
              <a:fillRect/>
            </a:stretch>
          </p:blipFill>
          <p:spPr>
            <a:xfrm>
              <a:off x="6315558" y="1867981"/>
              <a:ext cx="5000625" cy="3076575"/>
            </a:xfrm>
            <a:prstGeom prst="rect">
              <a:avLst/>
            </a:prstGeom>
          </p:spPr>
        </p:pic>
        <p:sp>
          <p:nvSpPr>
            <p:cNvPr id="11" name="文本框 10"/>
            <p:cNvSpPr txBox="1"/>
            <p:nvPr/>
          </p:nvSpPr>
          <p:spPr>
            <a:xfrm>
              <a:off x="7008250" y="5032328"/>
              <a:ext cx="361524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5-71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音频素材和视频素材的“取消链接”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5" name="组合 4"/>
          <p:cNvGrpSpPr/>
          <p:nvPr/>
        </p:nvGrpSpPr>
        <p:grpSpPr>
          <a:xfrm>
            <a:off x="664442" y="1174730"/>
            <a:ext cx="10863116" cy="2879898"/>
            <a:chOff x="954360" y="2925505"/>
            <a:chExt cx="10863116" cy="2879898"/>
          </a:xfrm>
        </p:grpSpPr>
        <p:sp>
          <p:nvSpPr>
            <p:cNvPr id="6" name="矩形 5"/>
            <p:cNvSpPr/>
            <p:nvPr/>
          </p:nvSpPr>
          <p:spPr>
            <a:xfrm>
              <a:off x="954360" y="292550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．音频的淡入和淡出</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451617"/>
              <a:ext cx="10551425"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视频素材剪辑时，音频素材通常不能直接使用，而是要配合视频画面对音频的开头和结尾进行淡入和淡出的处理，以避免“开头仓促”和“结尾突兀”。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在“节目监视器”面板中播放音频，找到淡入开始和淡入结束（一般距离开始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秒）的位置、淡出开始和淡出结束（一般距离结尾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秒）的位置，进行标记。这样，“时间轴”面板中即会出现相应的标记显示，如图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4178351" y="5870128"/>
            <a:ext cx="383529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5-72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标记淡入、淡出的开始和结束的位置</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3293510" y="4262240"/>
            <a:ext cx="5604980" cy="1554165"/>
          </a:xfrm>
          <a:prstGeom prst="rect">
            <a:avLst/>
          </a:prstGeom>
        </p:spPr>
      </p:pic>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sp>
        <p:nvSpPr>
          <p:cNvPr id="7" name="矩形 6"/>
          <p:cNvSpPr/>
          <p:nvPr/>
        </p:nvSpPr>
        <p:spPr>
          <a:xfrm>
            <a:off x="820286" y="1397197"/>
            <a:ext cx="10551425"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在“时间轴”面板中拉高音频轨道。将游标移到标记处，在游标与音频时间线的交叉位置，用钢笔工具单击交叉点，即可添加关键帧，如图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把开始淡入和淡出结束的两个关键帧（即第一个关键帧和最后一个关键帧）向下拉至低处，如图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5-74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所示，即可实现音频的淡入效果和淡出效果。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4178351" y="5870128"/>
            <a:ext cx="3835297"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5-73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用钢笔工具添加关键帧</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3873512" y="3429000"/>
            <a:ext cx="4444975" cy="2441128"/>
          </a:xfrm>
          <a:prstGeom prst="rect">
            <a:avLst/>
          </a:prstGeom>
        </p:spPr>
      </p:pic>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3" name="组合 2"/>
          <p:cNvGrpSpPr/>
          <p:nvPr/>
        </p:nvGrpSpPr>
        <p:grpSpPr>
          <a:xfrm>
            <a:off x="664442" y="1440947"/>
            <a:ext cx="10863116" cy="3475303"/>
            <a:chOff x="664442" y="1174730"/>
            <a:chExt cx="10863116" cy="3475303"/>
          </a:xfrm>
        </p:grpSpPr>
        <p:grpSp>
          <p:nvGrpSpPr>
            <p:cNvPr id="5" name="组合 4"/>
            <p:cNvGrpSpPr/>
            <p:nvPr/>
          </p:nvGrpSpPr>
          <p:grpSpPr>
            <a:xfrm>
              <a:off x="664442" y="1174730"/>
              <a:ext cx="10863116" cy="1494903"/>
              <a:chOff x="954360" y="2925505"/>
              <a:chExt cx="10863116" cy="1494903"/>
            </a:xfrm>
          </p:grpSpPr>
          <p:sp>
            <p:nvSpPr>
              <p:cNvPr id="6" name="矩形 5"/>
              <p:cNvSpPr/>
              <p:nvPr/>
            </p:nvSpPr>
            <p:spPr>
              <a:xfrm>
                <a:off x="954360" y="292550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．两段音频的无缝衔接</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954360" y="3451617"/>
                <a:ext cx="10551425"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当视频比较长，而背景音频不够长的时候，就需要让两段或者多段音频实现无缝衔接。让两段音频无缝衔接的操作方法有两种。</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8" name="矩形 7"/>
            <p:cNvSpPr/>
            <p:nvPr/>
          </p:nvSpPr>
          <p:spPr>
            <a:xfrm>
              <a:off x="664442" y="2719953"/>
              <a:ext cx="543155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）应用音频过渡效果实现无缝衔接</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1277627" y="3219577"/>
              <a:ext cx="996139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首先，在同一轨道上导入两段音频，让两段音频连接在一起</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然后，选择“效果”面板的“音频过渡”</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交叉淡化”</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恒定功率”，拖曳“恒定增益”效果到两段音频之间的缝隙处，即可实现两段音频的无缝衔接。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3" name="组合 2"/>
          <p:cNvGrpSpPr/>
          <p:nvPr/>
        </p:nvGrpSpPr>
        <p:grpSpPr>
          <a:xfrm>
            <a:off x="808712" y="1400439"/>
            <a:ext cx="10574576" cy="4238404"/>
            <a:chOff x="664442" y="2719953"/>
            <a:chExt cx="10574576" cy="4238404"/>
          </a:xfrm>
        </p:grpSpPr>
        <p:sp>
          <p:nvSpPr>
            <p:cNvPr id="8" name="矩形 7"/>
            <p:cNvSpPr/>
            <p:nvPr/>
          </p:nvSpPr>
          <p:spPr>
            <a:xfrm>
              <a:off x="664442" y="2719953"/>
              <a:ext cx="543155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）在不同的音频轨道上实现无缝衔接</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1277627" y="3219577"/>
              <a:ext cx="9961391"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首先，将两段音频素材导入不同的音频轨道，如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然后，调整第二段音频素材的位置，将它移动到第一段音频素材的尾部，使两段音频素材的有所交叉。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在两段音频素材交叉处的起始位置，用钢笔工具分别添加关键帧。此时，每条音频轨道上都有两个关键帧。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降低第一段音频素材（</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轨道上）上第二个关键帧的高度，降低第二段音频素材（</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轨道上）上第一个关键帧的高度，让两段音频分别实现淡出和淡入效果，即可实现两段音频的无缝衔接。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5.5 </a:t>
            </a:r>
            <a:r>
              <a:rPr lang="zh-CN" altLang="en-US" dirty="0"/>
              <a:t>给短视频添加字幕与配乐</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163241"/>
              <a:ext cx="8999113"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在条件允许的情况下，请尝试为一段短视频添加两段不同的音频，并实现两段音频的无缝衔接。</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5.6 </a:t>
            </a:r>
            <a:r>
              <a:rPr lang="zh-CN" altLang="en-US" dirty="0"/>
              <a:t>导出短视频文件</a:t>
            </a:r>
            <a:endParaRPr lang="zh-CN" altLang="en-US" dirty="0"/>
          </a:p>
        </p:txBody>
      </p:sp>
      <p:grpSp>
        <p:nvGrpSpPr>
          <p:cNvPr id="8" name="组合 7"/>
          <p:cNvGrpSpPr/>
          <p:nvPr/>
        </p:nvGrpSpPr>
        <p:grpSpPr>
          <a:xfrm>
            <a:off x="478972" y="1471182"/>
            <a:ext cx="7815942" cy="2408738"/>
            <a:chOff x="478972" y="1324139"/>
            <a:chExt cx="7815942" cy="2408738"/>
          </a:xfrm>
        </p:grpSpPr>
        <p:sp>
          <p:nvSpPr>
            <p:cNvPr id="3" name="标题 1"/>
            <p:cNvSpPr txBox="1"/>
            <p:nvPr/>
          </p:nvSpPr>
          <p:spPr>
            <a:xfrm>
              <a:off x="478972" y="1324139"/>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5.6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导出短视频文件</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4" name="矩形 3"/>
            <p:cNvSpPr/>
            <p:nvPr/>
          </p:nvSpPr>
          <p:spPr>
            <a:xfrm>
              <a:off x="823871" y="1840756"/>
              <a:ext cx="5600078"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Pr</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中完成短视频编辑后，即可将短视频文件导出。导出短视频时，可以按需设置视频格式、比特率等参数，也可以导出部分短视频或裁剪导出的短视频。具体操作方法如下。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pic>
        <p:nvPicPr>
          <p:cNvPr id="6146" name="Picture 2" descr="premiere2017统一导出帧数"/>
          <p:cNvPicPr>
            <a:picLocks noChangeAspect="1" noChangeArrowheads="1"/>
          </p:cNvPicPr>
          <p:nvPr/>
        </p:nvPicPr>
        <p:blipFill rotWithShape="1">
          <a:blip r:embed="rId1">
            <a:extLst>
              <a:ext uri="{28A0092B-C50C-407E-A947-70E740481C1C}">
                <a14:useLocalDpi xmlns:a14="http://schemas.microsoft.com/office/drawing/2010/main" val="0"/>
              </a:ext>
            </a:extLst>
          </a:blip>
          <a:srcRect l="58572" t="3950"/>
          <a:stretch>
            <a:fillRect/>
          </a:stretch>
        </p:blipFill>
        <p:spPr bwMode="auto">
          <a:xfrm>
            <a:off x="7327417" y="1471182"/>
            <a:ext cx="2624792" cy="45233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5.6 </a:t>
            </a:r>
            <a:r>
              <a:rPr lang="zh-CN" altLang="en-US" dirty="0"/>
              <a:t>导出短视频文件</a:t>
            </a:r>
            <a:endParaRPr lang="zh-CN" altLang="en-US" dirty="0"/>
          </a:p>
        </p:txBody>
      </p:sp>
      <p:sp>
        <p:nvSpPr>
          <p:cNvPr id="5" name="矩形 4"/>
          <p:cNvSpPr/>
          <p:nvPr/>
        </p:nvSpPr>
        <p:spPr>
          <a:xfrm>
            <a:off x="698888" y="106176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．导出完整短视频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115304" y="1587668"/>
            <a:ext cx="10446700" cy="487216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在“时间轴”面板中按住“</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Shift”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键的同时，选中所有序列，用鼠标右键单击序列，在弹出的快捷菜单中选择“编组”命令。</a:t>
            </a:r>
            <a:endPar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在“时间轴”面板中选中序列，按“</a:t>
            </a:r>
            <a:r>
              <a:rPr kumimoji="0" lang="en-US" altLang="zh-CN" sz="19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Ctrl+M</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快捷键打开“导出设置”对话框，或者执行“文件”</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导出”</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媒体”，打开“导出设置”对话框。“导出设置”对话框。</a:t>
            </a:r>
            <a:endPar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在“导出设置”对话框中，进行以下这几项设置。 首先，设置导出格式。在“导出设置”的“格式”选项中，在下拉列表框中选择“</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H.264”</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选项（即 </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MP4 </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格式）。</a:t>
            </a:r>
            <a:endPar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其次，设置存储位置和文件名。单击“输出名称”选择右侧的文件名超链接（蓝色字体），在弹出的“另存为”对话框中选择短视频的保存位置，并输入文件名，然后单击“保存”按钮。</a:t>
            </a:r>
            <a:endPar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最后，设置比特率和确定导出。返回“导出设置”对话框，选择“视频”选项卡，在“比特率设置”中滑动滑块，调小“目标比特率（</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Mbps</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）”数值，对短视频进行压缩，以减小短视频的体积；单击“导出”按钮，即可导出短视频。</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5.6 </a:t>
            </a:r>
            <a:r>
              <a:rPr lang="zh-CN" altLang="en-US" dirty="0"/>
              <a:t>导出短视频文件</a:t>
            </a:r>
            <a:endParaRPr lang="zh-CN" altLang="en-US" dirty="0"/>
          </a:p>
        </p:txBody>
      </p:sp>
      <p:sp>
        <p:nvSpPr>
          <p:cNvPr id="5" name="矩形 4"/>
          <p:cNvSpPr/>
          <p:nvPr/>
        </p:nvSpPr>
        <p:spPr>
          <a:xfrm>
            <a:off x="698888" y="1061769"/>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．导出短视频片段</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115304" y="1587668"/>
            <a:ext cx="10446700" cy="9249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导出短视频片段，即先选取短视频片段，在“节目监视器”面板中为短视频片段标记入点和出点，如图 </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5-87 </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所示，然后再进行导出设置。</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3166063" y="2575368"/>
            <a:ext cx="5859874" cy="3472760"/>
          </a:xfrm>
          <a:prstGeom prst="rect">
            <a:avLst/>
          </a:prstGeom>
        </p:spPr>
      </p:pic>
      <p:sp>
        <p:nvSpPr>
          <p:cNvPr id="8" name="文本框 7"/>
          <p:cNvSpPr txBox="1"/>
          <p:nvPr/>
        </p:nvSpPr>
        <p:spPr>
          <a:xfrm>
            <a:off x="4770062" y="6110895"/>
            <a:ext cx="265187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5-87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导出片段</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选取片段</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5.6 </a:t>
            </a:r>
            <a:r>
              <a:rPr lang="zh-CN" altLang="en-US" dirty="0"/>
              <a:t>导出短视频文件</a:t>
            </a:r>
            <a:endParaRPr lang="zh-CN" altLang="en-US" dirty="0"/>
          </a:p>
        </p:txBody>
      </p:sp>
      <p:grpSp>
        <p:nvGrpSpPr>
          <p:cNvPr id="3" name="组合 2"/>
          <p:cNvGrpSpPr/>
          <p:nvPr/>
        </p:nvGrpSpPr>
        <p:grpSpPr>
          <a:xfrm>
            <a:off x="664442" y="1351136"/>
            <a:ext cx="10863116" cy="4520903"/>
            <a:chOff x="664442" y="1108068"/>
            <a:chExt cx="10863116" cy="4520903"/>
          </a:xfrm>
        </p:grpSpPr>
        <p:sp>
          <p:nvSpPr>
            <p:cNvPr id="5" name="矩形 4"/>
            <p:cNvSpPr/>
            <p:nvPr/>
          </p:nvSpPr>
          <p:spPr>
            <a:xfrm>
              <a:off x="664442" y="1108068"/>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．导出裁剪短视频</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080858" y="1633967"/>
              <a:ext cx="10446700" cy="399500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导出裁剪短视频，即在“导出”设置对话框中对短视频进行画面裁剪，从而导出画面范围更小的短视频。操作方法如下。</a:t>
              </a:r>
              <a:endPar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在“时间轴”面板中选中序列，按“</a:t>
              </a:r>
              <a:r>
                <a:rPr kumimoji="0" lang="en-US" altLang="zh-CN" sz="19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Ctrl+M</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快捷键打开“导出设置”对话框。</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在对话框左上角切换到“源”界面，单击“裁剪输出视频”按钮，对短视频画面进行裁剪选择。裁剪范围选定后，在视频画面下方的“源范围”下拉列表框中选择“序列切入</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序列切出”选项。</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裁剪设置完成后，在“导出设置”对话框的右侧设置导出“格式”、“输出名称”、“视频”选项卡下的“目标比特率”。以上几项设置的参数如图 </a:t>
              </a:r>
              <a:r>
                <a:rPr kumimoji="0" lang="en-US" altLang="zh-CN"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5-88</a:t>
              </a: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 </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设置完成后，单击“导出”按钮，即可导出裁剪的短视频。</a:t>
              </a:r>
              <a:endParaRPr kumimoji="0" lang="zh-CN" altLang="en-US" sz="19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5.6 </a:t>
            </a:r>
            <a:r>
              <a:rPr lang="zh-CN" altLang="en-US" dirty="0"/>
              <a:t>导出短视频文件</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3" y="4378041"/>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在条件允许的情况下，用 </a:t>
              </a:r>
              <a:r>
                <a:rPr kumimoji="0" lang="en-US" altLang="zh-CN" sz="2400" b="1"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Pr</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剪辑一个短视频，并将其导出。</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61832" y="2265184"/>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6</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5223249" y="2421425"/>
            <a:ext cx="6098949" cy="95410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发布技巧：</a:t>
            </a:r>
            <a:endPar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如何发布短视频</a:t>
            </a:r>
            <a:r>
              <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获取更多流量</a:t>
            </a:r>
            <a:endParaRPr kumimoji="0" lang="zh-CN" altLang="en-US" sz="28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637631" y="3460977"/>
            <a:ext cx="4666480" cy="1750864"/>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6.1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短视频标题文案拟定技巧</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6.2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短视频封面图制作技巧</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6.3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短视频发布时间的选择</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6.4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短视频发布小技巧汇总</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3" name="矩形 2"/>
          <p:cNvSpPr/>
          <p:nvPr/>
        </p:nvSpPr>
        <p:spPr>
          <a:xfrm>
            <a:off x="664442" y="1255733"/>
            <a:ext cx="1086311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有“广告教父”之称的大卫</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奥格威在其著作</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一个广告人的自白</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中写道：“标题在大部分广告中，都是最重要的元素，能够决定读者会不会看这则广告。”这句话放在短视频中同样适用。高质量的短视频标题能够迅速抓人眼球，激发用户观看短视频的兴趣。</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664442" y="2838967"/>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创作短视频标题的三大准则</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1035382" y="3429000"/>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短视频的标题创作，可以遵循以下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个基本准则。</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p:nvPr/>
        </p:nvGrpSpPr>
        <p:grpSpPr>
          <a:xfrm>
            <a:off x="2626360" y="4171811"/>
            <a:ext cx="6939280" cy="1706880"/>
            <a:chOff x="1747520" y="4190884"/>
            <a:chExt cx="6939280" cy="1706880"/>
          </a:xfrm>
        </p:grpSpPr>
        <p:sp>
          <p:nvSpPr>
            <p:cNvPr id="6" name="椭圆 5"/>
            <p:cNvSpPr/>
            <p:nvPr/>
          </p:nvSpPr>
          <p:spPr>
            <a:xfrm>
              <a:off x="1747520" y="4190884"/>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戳中痛点</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4363720" y="4190884"/>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指明利益</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a:xfrm>
              <a:off x="6979920" y="4190884"/>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引发好奇</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711016" y="1241976"/>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．戳中痛点：提出让用户困扰的问题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60936" y="1741600"/>
            <a:ext cx="710244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短视频的标题想要吸引用户，就需要戳中用户的痛点，所涉及的痛点越“痛”，就越能引发用户的关注。并且，这类痛点不能只针对某一个人，而是要能引发大众共鸣，是大多数人普遍存在的痛点。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想要搜集到好的痛点，可以多关注网络热点或者日常生活中人们常交谈的话题，然后提炼出与之相关的最贴切、最通俗的词语。具有代表性的痛点类标题不少，例如“秋招季：写简历请注意这几点”，如图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8202317" y="1241976"/>
            <a:ext cx="2689076" cy="4374047"/>
          </a:xfrm>
          <a:prstGeom prst="rect">
            <a:avLst/>
          </a:prstGeom>
        </p:spPr>
      </p:pic>
      <p:sp>
        <p:nvSpPr>
          <p:cNvPr id="8" name="文本框 7"/>
          <p:cNvSpPr txBox="1"/>
          <p:nvPr/>
        </p:nvSpPr>
        <p:spPr>
          <a:xfrm>
            <a:off x="8035745" y="5616023"/>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痛点类标题</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711016" y="1241976"/>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．指明利益：给出解决问题的方法</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60936" y="1741600"/>
            <a:ext cx="10401231"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指明利益，即在标题中明示或者暗示短视频内容中有解决问题的方法。在这样的标题中，选用简单通俗的语言描述问题和利益，更有助于吸引用户点开短视频。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例如，“合并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Excel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个表格你要用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天？现在教你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秒搞定！”这一标题，提出了“合并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个表格”这样的工作量大的问题，而“教你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秒搞定”则是暗示短视频中有轻松解决问题的方法，因而容易吸引用户观看。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grpSp>
        <p:nvGrpSpPr>
          <p:cNvPr id="11" name="组合 10"/>
          <p:cNvGrpSpPr/>
          <p:nvPr/>
        </p:nvGrpSpPr>
        <p:grpSpPr>
          <a:xfrm>
            <a:off x="664442" y="1388962"/>
            <a:ext cx="10863116" cy="4326494"/>
            <a:chOff x="745740" y="1597306"/>
            <a:chExt cx="10863116" cy="4326494"/>
          </a:xfrm>
        </p:grpSpPr>
        <p:grpSp>
          <p:nvGrpSpPr>
            <p:cNvPr id="10" name="组合 9"/>
            <p:cNvGrpSpPr/>
            <p:nvPr/>
          </p:nvGrpSpPr>
          <p:grpSpPr>
            <a:xfrm>
              <a:off x="745740" y="1597306"/>
              <a:ext cx="10863116" cy="2853410"/>
              <a:chOff x="711016" y="1241976"/>
              <a:chExt cx="10863116" cy="2853410"/>
            </a:xfrm>
          </p:grpSpPr>
          <p:sp>
            <p:nvSpPr>
              <p:cNvPr id="4" name="矩形 3"/>
              <p:cNvSpPr/>
              <p:nvPr/>
            </p:nvSpPr>
            <p:spPr>
              <a:xfrm>
                <a:off x="711016" y="1241976"/>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．引发好奇：提出问题，将答案放在短视频中</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60936" y="1741600"/>
                <a:ext cx="7102447"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作标题时，需要告知用户观看短视频的好处，但这并不意味着要在标题中直接告知答案。如果在标题中抛出一个令人好奇的话题，而将具体答案或内容放在短视频中，就更能吸引用户观看。例如，“当球球（猫）看见和它长得一模一样的猫咪会怎样</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就是典型的好奇类标题，如图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 name="组合 8"/>
            <p:cNvGrpSpPr/>
            <p:nvPr/>
          </p:nvGrpSpPr>
          <p:grpSpPr>
            <a:xfrm>
              <a:off x="8035745" y="1597306"/>
              <a:ext cx="3022219" cy="4326494"/>
              <a:chOff x="8035745" y="1597306"/>
              <a:chExt cx="3022219" cy="4326494"/>
            </a:xfrm>
          </p:grpSpPr>
          <p:sp>
            <p:nvSpPr>
              <p:cNvPr id="8" name="文本框 7"/>
              <p:cNvSpPr txBox="1"/>
              <p:nvPr/>
            </p:nvSpPr>
            <p:spPr>
              <a:xfrm>
                <a:off x="8035745" y="5616023"/>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好奇类标题</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8421000" y="1597306"/>
                <a:ext cx="2251708" cy="4018717"/>
              </a:xfrm>
              <a:prstGeom prst="rect">
                <a:avLst/>
              </a:prstGeom>
            </p:spPr>
          </p:pic>
        </p:grpSp>
      </p:grpSp>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88388" y="4337324"/>
              <a:ext cx="9237461"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请列举出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个你认为十分经典的短视频标题，并说一说它好在哪里。</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2" y="1241661"/>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创作短视频标题的八大秘诀</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1035382" y="1831694"/>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以下列举的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种创作标题的方法，能够在很大程度上提高短视频的点击率。</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2" name="组合 11"/>
          <p:cNvGrpSpPr/>
          <p:nvPr/>
        </p:nvGrpSpPr>
        <p:grpSpPr>
          <a:xfrm>
            <a:off x="929005" y="2676645"/>
            <a:ext cx="10333989" cy="3084755"/>
            <a:chOff x="1035382" y="2688221"/>
            <a:chExt cx="10333989" cy="3084755"/>
          </a:xfrm>
        </p:grpSpPr>
        <p:sp>
          <p:nvSpPr>
            <p:cNvPr id="10" name="矩形 9"/>
            <p:cNvSpPr/>
            <p:nvPr/>
          </p:nvSpPr>
          <p:spPr>
            <a:xfrm>
              <a:off x="1035382" y="2688221"/>
              <a:ext cx="4902431" cy="3084755"/>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．在标题里加入“如何”“你要相信”等字眼</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．善用修饰词</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．加强紧迫感</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．赋予用户抢占了珍贵资源的感觉</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1" name="矩形 10"/>
            <p:cNvSpPr/>
            <p:nvPr/>
          </p:nvSpPr>
          <p:spPr>
            <a:xfrm>
              <a:off x="6466940" y="2688221"/>
              <a:ext cx="4902431" cy="2469202"/>
            </a:xfrm>
            <a:prstGeom prst="rect">
              <a:avLst/>
            </a:prstGeom>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．传递简单易学、好处多多的感觉</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．强调针对某类固定人群</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．贴上“福利”的标签</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2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8</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．结合热点，套用网络热词</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711016" y="105214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．在标题里加入“如何”“你要相信”等字眼</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711016" y="1544261"/>
            <a:ext cx="10401231"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在创作短视频标题时，需要学会套用关键词。</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711016" y="2154024"/>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）在标题中加入“如何”</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324200" y="2653648"/>
            <a:ext cx="976434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在标题中加入“如何”是常用的创作标题的方法之一，能够彰显内容的功能性，也能够突出痛点和解决痛点的方法，具体案例如下。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“如何撰写简历，能够获得更高的回复率？”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“如何与同学对话，勾起对方聊天兴趣的概率更大？”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这种简单的句式，在加入了“如何”之后，就能让用户快速识别内容的主题，判断自己是否对这则短视频感兴趣。</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7" name="矩形 6"/>
          <p:cNvSpPr/>
          <p:nvPr/>
        </p:nvSpPr>
        <p:spPr>
          <a:xfrm>
            <a:off x="600642" y="1343796"/>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）在标题中加入“你要相信”</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213826" y="1843420"/>
            <a:ext cx="9764347"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“你要相信”是励志类、治愈类短视频标题中常用的字眼，能够起到鼓舞人心的作用，具体案例如下。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“你要相信，你的努力终有一天会被人们看到和认可。”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“你要相信，这个世界上一定有一个默默爱着你的人。”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这类标题通常带有一定的情绪暗示，能够起到加油打气、抚慰心灵的作用，通常更能得到用户的喜爱。</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．善用修饰词</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修饰词能够强调内容的独特性，并增强感情色彩。对于短视频标题创作而言，同样可以利用这种方法，具体案例如下。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“如何快速写出高级作文，</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年老记者免费教你学写作！”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标题中的“快速”“高级”“</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年”“免费”都属于修饰词，能暗示内容的价值。</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．加强紧迫感</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紧迫感标题能够击中用户的好奇心，人们往往对于还没有普遍传播的信息有着强烈的探索欲望，想要快速体验和感受。用标题制造一种紧迫感，能够促使用户将好奇心理转化成行动，从而观看短视频内容。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“无人知晓的英语单词速记法，国内还无人尝试！”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标题中的“无人知晓”“无人尝试”突出了内容的唯一性，让看到短视频标题的用户萌生了紧迫感，并自然地产生了一种“做第一个吃螃蟹的人”的想法，然后主动观看内容。</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．赋予用户抢占了珍贵资源的感觉</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许多好的标题会给用户制造这样一种感觉：自己抢占了珍贵的资源。这类标题同样能够让用户产生“不看就亏了”的感觉，毕竟珍贵的资源并不是谁都能获得的，具体案例如下。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“阿里巴巴内部员工工作指南！”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“揭秘腾讯高管薪资待遇！”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这类标题给用户一种“绝对珍贵”的感觉，认为不是所有人都能获得这些信息，因此会迫不及待地想要打开短视频一看究竟。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．传递简单易学、好处多多的感觉</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373878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在现代社会，碎片化学习成为一种趋势。因此，创作学习类短视频的标题时可以凸显“简单易学”的特征，并告知用户获取这一技能后会得到很大的好处，具体案例如下。</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“皮皮虾比小龙虾更难剥，用它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秒就能搞定！”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这类标题给人一种简单、好操作且信心满满的感觉，通常可以套用一个万能公式，即“动词</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所得利益”。在该例子中，动词即为“用它”，所得利益即为“搞定”。使用这个模板，往往能轻松地拟出一个好的标题。</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．强调针对某类固定人群</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短视频的内容创作讲究深入垂直领域，当标题明确指出视频内容专门针对某类固定人群时，虽然有一定的局限性，但却能很大程度上引起这类人群的注意，具体案例如下。</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“短视频运营新手必看！</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个你必须知道的‘涨粉’技巧！”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这类标题属于“对症下药”，可以直接吸引内容的受众人群观看。</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7</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．贴上“福利”的标签</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401231"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给短视频贴上“福利”的标签，能够使用户认为观看这则短视频对自己有利，可以获得意想不到的福利。具体案例如下。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“儿童节福利放送：谁还不是个孩子了？今天人人都过节！点开视频人人都有礼！”</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这类短视频标题通常需要利用一个契机。例如，“节日”能给用户带来一种“福利不是天天有”的感觉，让用户认为这个福利过时不候，从而快速点开短视频。</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sp>
        <p:nvSpPr>
          <p:cNvPr id="4" name="矩形 3"/>
          <p:cNvSpPr/>
          <p:nvPr/>
        </p:nvSpPr>
        <p:spPr>
          <a:xfrm>
            <a:off x="664441" y="1369297"/>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8</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．结合热点，套用网络热词</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895384" y="1996243"/>
            <a:ext cx="10632173" cy="420044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网络热词是天然的流量东风，短视频创作者作为互联网文化的传播者，自然要深谙最前沿的潮流文化。将网络热词作为标题关键词，有助于提升短视频的搜索量和曝光量，具体案例如下。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月，央视官方微博账号“春晚”宣布</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上线吧！华彩少年</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正式开启，“华彩少年”成为热词。那么，短视频创作者可以这样取标题：“你眼中的华彩少年和家长眼中的华彩少年。”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这样的标题既迎合了网络流行文化，也将两代人心中对于少年榜样的定义进行对比，可以引发不同年龄层用户的共鸣。</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6.1 </a:t>
            </a:r>
            <a:r>
              <a:rPr lang="zh-CN" altLang="en-US" dirty="0"/>
              <a:t>短视频标题文案拟定技巧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你常常会被哪一类短视频标题吸引？为什么？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3" name="矩形 2"/>
          <p:cNvSpPr/>
          <p:nvPr/>
        </p:nvSpPr>
        <p:spPr>
          <a:xfrm>
            <a:off x="664442" y="1255733"/>
            <a:ext cx="10863116"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短视频封面图又叫“头图”，相当于一个文件的“缩略图”，能够让用户在没有打开短视频之前，就了解短视频的基本信息。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在快手、哔哩哔哩、西瓜视频等平台中，封面图与标题同等重要，都能给用户留下“第一印象”。</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在抖音中，账号页面仅会显示短视频封面，并不显示标题文案。</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因此，当用户浏览账号主页面时，封面图直接决定了用户是否会观看该内容。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由此可见，短视频封面图在任何短视频平台都有着无法取代的地位。</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4" name="矩形 3"/>
          <p:cNvSpPr/>
          <p:nvPr/>
        </p:nvSpPr>
        <p:spPr>
          <a:xfrm>
            <a:off x="664442" y="1241661"/>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6.2.1 4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类常用的短视频封面图</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1035382" y="1831694"/>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目前常见的优质短视频封面图主要有以下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类。</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3" name="组合 12"/>
          <p:cNvGrpSpPr/>
          <p:nvPr/>
        </p:nvGrpSpPr>
        <p:grpSpPr>
          <a:xfrm>
            <a:off x="1960042" y="2928854"/>
            <a:ext cx="8271915" cy="1706880"/>
            <a:chOff x="1318420" y="3429000"/>
            <a:chExt cx="8271915" cy="1706880"/>
          </a:xfrm>
        </p:grpSpPr>
        <p:sp>
          <p:nvSpPr>
            <p:cNvPr id="6" name="椭圆 5"/>
            <p:cNvSpPr/>
            <p:nvPr/>
          </p:nvSpPr>
          <p:spPr>
            <a:xfrm>
              <a:off x="1318420"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资讯类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3506765"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生活类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5695110"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技巧类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7883455"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文艺类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15188" y="1397171"/>
            <a:ext cx="4775384"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．资讯类：概括内容，输出信息</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815188" y="1927747"/>
            <a:ext cx="6349541"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资讯类短视频封面图通常以短视频中的画面为背景，并添加可以概括内容的文字。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利用图片场景与文字搭配的效果，让用户快速了解短视频的主要内容，以此判断自己是否对该内容感兴趣，如图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文本框 17"/>
          <p:cNvSpPr txBox="1"/>
          <p:nvPr/>
        </p:nvSpPr>
        <p:spPr>
          <a:xfrm>
            <a:off x="7545392" y="5692297"/>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资讯类短视频封面图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7" name="图片 6"/>
          <p:cNvPicPr>
            <a:picLocks noChangeAspect="1"/>
          </p:cNvPicPr>
          <p:nvPr/>
        </p:nvPicPr>
        <p:blipFill>
          <a:blip r:embed="rId1"/>
          <a:stretch>
            <a:fillRect/>
          </a:stretch>
        </p:blipFill>
        <p:spPr>
          <a:xfrm>
            <a:off x="7713802" y="1504708"/>
            <a:ext cx="2685397" cy="4064384"/>
          </a:xfrm>
          <a:prstGeom prst="rect">
            <a:avLst/>
          </a:prstGeom>
        </p:spPr>
      </p:pic>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15188" y="1397171"/>
            <a:ext cx="4775384"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．生活类：疑问语句，引发好奇</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795345" y="1939966"/>
            <a:ext cx="9590453"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生活类短视频封面图同样可以将短视频中的画面作为背景，并添加恰当的文字。</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其重点在于文字的设定，可以利用疑问语句来引发用户的好奇，如图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4191844" y="3278529"/>
            <a:ext cx="3808312" cy="2752586"/>
            <a:chOff x="3900427" y="3093598"/>
            <a:chExt cx="3808312" cy="2752586"/>
          </a:xfrm>
        </p:grpSpPr>
        <p:sp>
          <p:nvSpPr>
            <p:cNvPr id="18" name="文本框 17"/>
            <p:cNvSpPr txBox="1"/>
            <p:nvPr/>
          </p:nvSpPr>
          <p:spPr>
            <a:xfrm>
              <a:off x="4293473" y="5538407"/>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6-4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生活类短视频封面图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3900427" y="3093598"/>
              <a:ext cx="3808312" cy="2401638"/>
            </a:xfrm>
            <a:prstGeom prst="rect">
              <a:avLst/>
            </a:prstGeom>
          </p:spPr>
        </p:pic>
      </p:grpSp>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15187" y="1397171"/>
            <a:ext cx="556246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．技巧类：简明扼要，注明需要解决的问题</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815188" y="1927747"/>
            <a:ext cx="634954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技巧类短视频封面图的关键在于文字，需要突出该条短视频主要介绍哪一个技巧、解决什么问题，并用简单直接的语句表达出来，切忌字数过多让人无法快速找到重点，如图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7811610" y="1646983"/>
            <a:ext cx="3022219" cy="4258963"/>
            <a:chOff x="7545392" y="1741111"/>
            <a:chExt cx="3022219" cy="4258963"/>
          </a:xfrm>
        </p:grpSpPr>
        <p:sp>
          <p:nvSpPr>
            <p:cNvPr id="18" name="文本框 17"/>
            <p:cNvSpPr txBox="1"/>
            <p:nvPr/>
          </p:nvSpPr>
          <p:spPr>
            <a:xfrm>
              <a:off x="7545392" y="5692297"/>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6-5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技巧类短视频封面图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7817769" y="1741111"/>
              <a:ext cx="2472283" cy="3886659"/>
            </a:xfrm>
            <a:prstGeom prst="rect">
              <a:avLst/>
            </a:prstGeom>
          </p:spPr>
        </p:pic>
      </p:grpSp>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15187" y="1397171"/>
            <a:ext cx="5562463"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．文艺类：画面唯美，营造意境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815188" y="1927747"/>
            <a:ext cx="6858827"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文艺类短视频封面图可以不添加文字说明，仅用唯美的画面营造意境。因此，这类封面图对图片的要求比较严格，需要注重场景选取、画面构图、颜色搭配等，如图</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文本框 17"/>
          <p:cNvSpPr txBox="1"/>
          <p:nvPr/>
        </p:nvSpPr>
        <p:spPr>
          <a:xfrm>
            <a:off x="7770608" y="5614679"/>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6-6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文艺类短视频封面图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8294914" y="1646983"/>
            <a:ext cx="1973605" cy="3967696"/>
          </a:xfrm>
          <a:prstGeom prst="rect">
            <a:avLst/>
          </a:prstGeom>
        </p:spPr>
      </p:pic>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05750" y="4337324"/>
              <a:ext cx="9202737"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让你印象最深刻的短视频封面图是什么？说一说它最吸引你的地方。</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4" name="矩形 3"/>
          <p:cNvSpPr/>
          <p:nvPr/>
        </p:nvSpPr>
        <p:spPr>
          <a:xfrm>
            <a:off x="664442" y="1241661"/>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短视频封面图的制作要求</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1035382" y="1831694"/>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在制作短视频封面图时，需要注意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3" name="组合 12"/>
          <p:cNvGrpSpPr/>
          <p:nvPr/>
        </p:nvGrpSpPr>
        <p:grpSpPr>
          <a:xfrm>
            <a:off x="2689612" y="2928854"/>
            <a:ext cx="6812775" cy="1706880"/>
            <a:chOff x="589215" y="3429000"/>
            <a:chExt cx="6812775" cy="1706880"/>
          </a:xfrm>
        </p:grpSpPr>
        <p:sp>
          <p:nvSpPr>
            <p:cNvPr id="6" name="椭圆 5"/>
            <p:cNvSpPr/>
            <p:nvPr/>
          </p:nvSpPr>
          <p:spPr>
            <a:xfrm>
              <a:off x="589215"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文字位置</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3142162"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文字设计</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5695110"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颜色搭配</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15188" y="1397171"/>
            <a:ext cx="4775384"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．文字位置</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795345" y="1939966"/>
            <a:ext cx="10432098"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在资讯类和生活类的短视频中，封面图的背景画面承担着营造氛围的重要作用。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因此，在添加文字时要避开背景画面的主体区域，尽量在主体边缘的非重要区域内添加信息。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单行文字建议不超过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个字，信息过多容易造成画面杂乱，影响用户观感。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46065" y="961465"/>
            <a:ext cx="4694361" cy="50107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．文字设计</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826222" y="1504261"/>
            <a:ext cx="10690588"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对于不同类型的短视频，短视频创作者在添加文字时需要设计不同的文字造型。例如，技巧类短视频封面图中的文字应该选择较为常规的字体，不宜添加过多修饰，且摆放位置最好固定。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非技巧类的短视频，也可以根据短视频的风格设置不同的文字。例如，可爱风、萌宠系列的短视频封面图，可以设计较为俏皮的字体，并适当添加装饰物，如图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2971270" y="3597466"/>
            <a:ext cx="1470880" cy="2329924"/>
          </a:xfrm>
          <a:prstGeom prst="rect">
            <a:avLst/>
          </a:prstGeom>
        </p:spPr>
      </p:pic>
      <p:pic>
        <p:nvPicPr>
          <p:cNvPr id="6" name="图片 5"/>
          <p:cNvPicPr>
            <a:picLocks noChangeAspect="1"/>
          </p:cNvPicPr>
          <p:nvPr/>
        </p:nvPicPr>
        <p:blipFill>
          <a:blip r:embed="rId2"/>
          <a:stretch>
            <a:fillRect/>
          </a:stretch>
        </p:blipFill>
        <p:spPr>
          <a:xfrm>
            <a:off x="7053737" y="3597466"/>
            <a:ext cx="2166993" cy="2329925"/>
          </a:xfrm>
          <a:prstGeom prst="rect">
            <a:avLst/>
          </a:prstGeom>
        </p:spPr>
      </p:pic>
      <p:sp>
        <p:nvSpPr>
          <p:cNvPr id="9" name="文本框 8"/>
          <p:cNvSpPr txBox="1"/>
          <p:nvPr/>
        </p:nvSpPr>
        <p:spPr>
          <a:xfrm>
            <a:off x="1913815" y="5974585"/>
            <a:ext cx="358578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6-7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技巧类短视频封面图的文字设计</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6344338" y="5974584"/>
            <a:ext cx="358578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6-8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可爱风、萌宠系列的短视频封面图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15" name="矩形 14"/>
          <p:cNvSpPr/>
          <p:nvPr/>
        </p:nvSpPr>
        <p:spPr>
          <a:xfrm>
            <a:off x="803614" y="1119379"/>
            <a:ext cx="4775384"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．颜色搭配</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783770" y="1662174"/>
            <a:ext cx="10524697"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不同的颜色可以表达不同的情绪，在制作短视频封面图时，短视频创作者可以根据短视频内容选择适合的颜色进行创作，使背景图片与文字造型更加贴合短视频主旨。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783770" y="2674520"/>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）单色的使用</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277626" y="3173760"/>
            <a:ext cx="10632723" cy="254313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常见的颜色单独使用会突出各自的特征。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rPr>
              <a:t>① 红色：</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红色十分亮眼，通常表示激情、高亢，常用于热情的场景中。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92D050"/>
                </a:solidFill>
                <a:effectLst/>
                <a:uLnTx/>
                <a:uFillTx/>
                <a:latin typeface="微软雅黑" panose="020B0503020204020204" pitchFamily="34" charset="-122"/>
                <a:ea typeface="微软雅黑" panose="020B0503020204020204" pitchFamily="34" charset="-122"/>
                <a:cs typeface="+mn-cs"/>
              </a:rPr>
              <a:t>② 绿色：</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绿色是春天的颜色，通常代表了生命、安全、环保、和平，常用于医疗和农业领域。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C000"/>
                </a:solidFill>
                <a:effectLst/>
                <a:uLnTx/>
                <a:uFillTx/>
                <a:latin typeface="微软雅黑" panose="020B0503020204020204" pitchFamily="34" charset="-122"/>
                <a:ea typeface="微软雅黑" panose="020B0503020204020204" pitchFamily="34" charset="-122"/>
                <a:cs typeface="+mn-cs"/>
              </a:rPr>
              <a:t>③ 黄色：</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黄色比较明亮，通常代表了欢快、活力，常用于欢快的氛围中。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00B0F0"/>
                </a:solidFill>
                <a:effectLst/>
                <a:uLnTx/>
                <a:uFillTx/>
                <a:latin typeface="微软雅黑" panose="020B0503020204020204" pitchFamily="34" charset="-122"/>
                <a:ea typeface="微软雅黑" panose="020B0503020204020204" pitchFamily="34" charset="-122"/>
                <a:cs typeface="+mn-cs"/>
              </a:rPr>
              <a:t>④ 蓝色：</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蓝色具有商务感、科技感，既可以表达开阔的心境，也可以表达孤寂的情绪，适用范围较广。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7030A0"/>
                </a:solidFill>
                <a:effectLst/>
                <a:uLnTx/>
                <a:uFillTx/>
                <a:latin typeface="微软雅黑" panose="020B0503020204020204" pitchFamily="34" charset="-122"/>
                <a:ea typeface="微软雅黑" panose="020B0503020204020204" pitchFamily="34" charset="-122"/>
                <a:cs typeface="+mn-cs"/>
              </a:rPr>
              <a:t>⑤ 紫色：</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紫色具有神秘感，通常给人以优雅、华丽的感觉，常用于比较梦幻的场景中。</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sp>
        <p:nvSpPr>
          <p:cNvPr id="5" name="矩形 4"/>
          <p:cNvSpPr/>
          <p:nvPr/>
        </p:nvSpPr>
        <p:spPr>
          <a:xfrm>
            <a:off x="783770" y="1320281"/>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）配色的使用</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277627" y="1819521"/>
            <a:ext cx="10369260" cy="88113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除了使用单色，在短视频封面图中，还可以分别以黑或白色为基础，将其与其他颜色进行搭配，这样能够制造出不一样的效果，如表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6-1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1181365" y="2809875"/>
            <a:ext cx="10067925" cy="3067050"/>
          </a:xfrm>
          <a:prstGeom prst="rect">
            <a:avLst/>
          </a:prstGeom>
        </p:spPr>
      </p:pic>
      <p:sp>
        <p:nvSpPr>
          <p:cNvPr id="9" name="文本框 8"/>
          <p:cNvSpPr txBox="1"/>
          <p:nvPr/>
        </p:nvSpPr>
        <p:spPr>
          <a:xfrm>
            <a:off x="4501003" y="5994700"/>
            <a:ext cx="34286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表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以黑或白色为基础的搭配方法</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6.2 </a:t>
            </a:r>
            <a:r>
              <a:rPr lang="zh-CN" altLang="en-US" dirty="0"/>
              <a:t>短视频封面图制作技巧</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071490"/>
              <a:ext cx="8999113" cy="1135054"/>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如果要为你的同学制作一条生日短视频，</a:t>
              </a:r>
              <a:endPar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你该如何设计短视频封面图？</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3" name="矩形 2"/>
          <p:cNvSpPr/>
          <p:nvPr/>
        </p:nvSpPr>
        <p:spPr>
          <a:xfrm>
            <a:off x="664441" y="1151561"/>
            <a:ext cx="1086311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选择合适的短视频发布时间，能为短视频带来更多流量。中国产业信息网在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年发布</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中国短视频行业市场规模及用户画像分析</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，通过该报告，可以分析得出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年中国短视频用户产品使用场景，如图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379475" y="2711194"/>
            <a:ext cx="5433047" cy="3129580"/>
          </a:xfrm>
          <a:prstGeom prst="rect">
            <a:avLst/>
          </a:prstGeom>
        </p:spPr>
      </p:pic>
      <p:sp>
        <p:nvSpPr>
          <p:cNvPr id="6" name="文本框 5"/>
          <p:cNvSpPr txBox="1"/>
          <p:nvPr/>
        </p:nvSpPr>
        <p:spPr>
          <a:xfrm>
            <a:off x="3982182" y="5907636"/>
            <a:ext cx="4227632"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6-9 2019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年中国短视频用户产品使用场景分析</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7" name="矩形 6"/>
          <p:cNvSpPr/>
          <p:nvPr/>
        </p:nvSpPr>
        <p:spPr>
          <a:xfrm>
            <a:off x="478972" y="1176078"/>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6.3.1 4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个适合发布短视频的时间段</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2" y="1766111"/>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按照以下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个“黄金时间段”的特征发布不同类型的短视频，能够收获更多的流量。</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矩形 10"/>
          <p:cNvSpPr/>
          <p:nvPr/>
        </p:nvSpPr>
        <p:spPr>
          <a:xfrm>
            <a:off x="849912" y="2391297"/>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．第一个时间段：</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6:00</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8:00</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849912" y="2921873"/>
            <a:ext cx="1038910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这个时间段属于起床前后、上班或上学途中。在早晨精神焕发的时间段里，适合发布早餐美食类、健身类、励志类短视频，这比较符合大众需求和该时间段用户的心态。</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49912" y="4289545"/>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．第二个时间段：</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12:00</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14:00</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849912" y="4820121"/>
            <a:ext cx="1038910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个时间段中，无论是学生还是上班族，大多处于休息的状态。在相对无聊的午休时间里，用户会选择浏览自己感兴趣的内容。这个时间段适合发布剧情类、幽默类短视频，使用户能够在工作和学习之余得到放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11" name="矩形 10"/>
          <p:cNvSpPr/>
          <p:nvPr/>
        </p:nvSpPr>
        <p:spPr>
          <a:xfrm>
            <a:off x="838338" y="1488472"/>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．第三个时间段：</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18:00</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20:00</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838338" y="2019048"/>
            <a:ext cx="1038910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个时间段是大多数用户放学或下班后的休息时间，大部分人在忙碌一天之后都会利用手机打发时间，这一时间段也是短视频用户数非常集中的时候。因此，几乎所有类型的短视频都可以在这个时间段里发布，尤其是创意剪辑、生活、旅游类短视频。</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38338" y="3699237"/>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．第四个时间段：</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21:00</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23:00</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838338" y="4229813"/>
            <a:ext cx="1038910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这个时间段即为大多数人睡觉前的时间，根据图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可以得知，这个时间段使用短视频的用户数量最多。因此，这个时间段同样适合发布任何类型的短视频，尤其是情感类、美食类短视频的观看量更为突出，且评论、转发量较高。</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076815"/>
              <a:ext cx="8999113" cy="11350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说一说你最想要创作哪类短视频，并分析该类短视频适合在哪个时间段发布，为什么？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7" name="矩形 6"/>
          <p:cNvSpPr/>
          <p:nvPr/>
        </p:nvSpPr>
        <p:spPr>
          <a:xfrm>
            <a:off x="478972" y="1176078"/>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短视频发布时间的注意事项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2" y="1766111"/>
            <a:ext cx="10863116"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在选择短视频的发布时间时，还需要注意以下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矩形 8"/>
          <p:cNvSpPr/>
          <p:nvPr/>
        </p:nvSpPr>
        <p:spPr>
          <a:xfrm>
            <a:off x="849912" y="2391297"/>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．固定时间发布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49912" y="2921873"/>
            <a:ext cx="1037753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短视频的发布时间可以形成固定规律，不仅可以固定时间段，还可以固定选择每周的哪几天发布。例如，固定在每周三、周五、周日晚上的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这种发布方式能够培养用户的观看习惯，同时也能使短视频工作团队形成有序的工作模式，以免出现打乱仗、工作计划时长突变的问题。</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9" name="矩形 8"/>
          <p:cNvSpPr/>
          <p:nvPr/>
        </p:nvSpPr>
        <p:spPr>
          <a:xfrm>
            <a:off x="838338" y="1233829"/>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．无固定时间发布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38338" y="1764405"/>
            <a:ext cx="1037753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短视频的发布时间也可以无规律，按照短视频的具体内容来确定发布时间。</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例如，某美食类短视频账号的本期短视频内容是美味早餐的搭配方式，则可以选择在早餐时间发布；下一期短视频内容是健康晚餐的做法，则可以选择在晚餐时间发布。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这种灵活的发布方式能使短视频更加高效地寻找到目标用户群。</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9" name="矩形 8"/>
          <p:cNvSpPr/>
          <p:nvPr/>
        </p:nvSpPr>
        <p:spPr>
          <a:xfrm>
            <a:off x="838338" y="1233829"/>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．错开高峰时间发布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38338" y="1764405"/>
            <a:ext cx="1037753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前文介绍了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个发布短视频的黄金时段，但在选择发布时间时也可以另辟蹊径，避开黄金时间。因为这些时间段虽然用户流量大，但发布的短视频数量也多，竞争压力较大。</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所以，尝试错开高峰时间发布短视频也是一个不错的选择。</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9" name="矩形 8"/>
          <p:cNvSpPr/>
          <p:nvPr/>
        </p:nvSpPr>
        <p:spPr>
          <a:xfrm>
            <a:off x="838338" y="1233829"/>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．需要适当提前发布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38338" y="1764405"/>
            <a:ext cx="1037753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短视频的发布通常需要由系统或人工进行审核，因此，发布短视频的时间要比计划发出的时间早半个小时或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个小时。</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例如，计划在晚上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发出短视频，则需提前至晚上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7:30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左右发布。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当短视频审核完毕时，正式的发出时间基本能符合计划发出的时间。</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9" name="矩形 8"/>
          <p:cNvSpPr/>
          <p:nvPr/>
        </p:nvSpPr>
        <p:spPr>
          <a:xfrm>
            <a:off x="838338" y="1233829"/>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．针对目标用户群调整发布时间</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38338" y="1764405"/>
            <a:ext cx="10377531"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不同的用户群观看短视频的时间段不同，在发布针对某一特定用户群的短视频时，需要考虑这类用户的观看习惯。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母婴类短视频的目标用户群是“宝妈”人群，这类人群通常需要在早、中、晚的进餐时间前后照顾孩子，在孩子入睡后才有空浏览短视频，那么在发布这类短视频时就需要充分考虑相关因素，调整发布时间。</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sp>
        <p:nvSpPr>
          <p:cNvPr id="9" name="矩形 8"/>
          <p:cNvSpPr/>
          <p:nvPr/>
        </p:nvSpPr>
        <p:spPr>
          <a:xfrm>
            <a:off x="838338" y="1233829"/>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．节假日的发布时间需顺延</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838338" y="1764405"/>
            <a:ext cx="1037753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大多数用户在节假日期间可能会晚睡、晚起，发布短视频时就需要适当顺延发布时间。</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以早餐类短视频为例，工作日的早餐时间可能是在早上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左右，而大部分用户在节假日时期的早餐时间可能会调整至上午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10:00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左右。</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那么，在节假日发布早餐类短视频时，则需要根据实际情况顺延发布时间。</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6.3 </a:t>
            </a:r>
            <a:r>
              <a:rPr lang="zh-CN" altLang="en-US" dirty="0"/>
              <a:t>短视频发布时间的选择</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29827" y="4356387"/>
              <a:ext cx="9354584"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想一想，你一般在什么时间观看短视频，以及观看什么类型的短视频。</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3" name="矩形 2"/>
          <p:cNvSpPr/>
          <p:nvPr/>
        </p:nvSpPr>
        <p:spPr>
          <a:xfrm>
            <a:off x="664441" y="1151561"/>
            <a:ext cx="1086311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短视频发布看似是一个简单的操作，实则涉及许多细节问题。除了需要选择合适的发布时间，短视频运营人员还要考虑其他多方面的因素，以帮助短视频获得更多的流量和关注。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478972" y="2314358"/>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根据热点话题发布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2" y="2904391"/>
            <a:ext cx="1086311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发布短视频时可以紧跟时事热点，因为热点内容通常具有天然的高流量，借助热点话题创作的短视频受到的关注度也相对较高。常见的热点话题主要有以下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类。</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椭圆 8"/>
          <p:cNvSpPr/>
          <p:nvPr/>
        </p:nvSpPr>
        <p:spPr>
          <a:xfrm>
            <a:off x="2178638" y="4052151"/>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常规类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5242560" y="4052151"/>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突发类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8306482" y="4052151"/>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预判类</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12" name="矩形 11"/>
          <p:cNvSpPr/>
          <p:nvPr/>
        </p:nvSpPr>
        <p:spPr>
          <a:xfrm>
            <a:off x="826763" y="1338001"/>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．常规类热点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26764" y="1868577"/>
            <a:ext cx="6083322"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常规类热点是指比较常见的热点话题，如大型节假日（春节、中秋节、端午节等）、大型赛事活动（篮球赛事、足球赛事等）、每年的高考和研究生考试等。这类常规热点的时间固定，短视频工作团队可以提前策划和制作相关短视频，在热点到来之际及时发布短视频，该短视频通常能够获得较多关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7603784" y="1656886"/>
            <a:ext cx="3311144" cy="3544227"/>
          </a:xfrm>
          <a:prstGeom prst="rect">
            <a:avLst/>
          </a:prstGeom>
        </p:spPr>
      </p:pic>
      <p:sp>
        <p:nvSpPr>
          <p:cNvPr id="14" name="文本框 13"/>
          <p:cNvSpPr txBox="1"/>
          <p:nvPr/>
        </p:nvSpPr>
        <p:spPr>
          <a:xfrm>
            <a:off x="7676016" y="5283602"/>
            <a:ext cx="316668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6-10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以情人节为话题发布的短视频</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12" name="矩形 11"/>
          <p:cNvSpPr/>
          <p:nvPr/>
        </p:nvSpPr>
        <p:spPr>
          <a:xfrm>
            <a:off x="826763" y="1338001"/>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．突发类热点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26763" y="1868577"/>
            <a:ext cx="10296507"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突发类热点是指不可预测的突发事件，这类热点会突然出现，如生活事件、行业事件、娱乐新闻等。发布这类短视频时要注意时效性，简单来说，遇到这类热点话题时，在制作和发布短视频时都要做到“快”。</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在该类热点话题出现后的第一时间迅速发布与之相关的内容，往往会获得非常大的浏览量。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与常规类热点相比，突发类热点更能引发大众的好奇和关注。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12" name="矩形 11"/>
          <p:cNvSpPr/>
          <p:nvPr/>
        </p:nvSpPr>
        <p:spPr>
          <a:xfrm>
            <a:off x="826763" y="1338001"/>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．预判类热点</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26763" y="1868577"/>
            <a:ext cx="10458553"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预判类热点是指预先判断某个事件可能会成为热点。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例如，某电影将在下一周上映，许多用户对该电影十分期待，那么在电影上映之前，就可以发布与之相关的短视频。</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用户在期待电影之余，通常会选择通过观看该类短视频，提前交流对电影剧情或主角的想法。</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329827" y="4303885"/>
              <a:ext cx="9354584"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你看过哪些让你印象深刻的热点类短视频？它们吸引你的原因是什么？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7" name="矩形 6"/>
          <p:cNvSpPr/>
          <p:nvPr/>
        </p:nvSpPr>
        <p:spPr>
          <a:xfrm>
            <a:off x="478972" y="1226337"/>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添加恰当的标签</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2" y="1816370"/>
            <a:ext cx="10863116"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标签是短视频内容中最具代表性、最有价值的信息，也是系统用以识别和分发短视频的依据。好的标签能让短视频在推荐算法的计算下，将短视频分发给目标受众，得到更多有效的曝光。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高质量的标签一般具有以下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个特征。</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1518341" y="3552010"/>
            <a:ext cx="127000" cy="36957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1693354" y="3429000"/>
            <a:ext cx="3728663"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合适的标签个数</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1518341" y="4527370"/>
            <a:ext cx="127000" cy="36957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1693354" y="4404360"/>
            <a:ext cx="3728663"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标签要准确化、细节化</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5816021" y="3552010"/>
            <a:ext cx="127000" cy="36957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矩形 16"/>
          <p:cNvSpPr/>
          <p:nvPr/>
        </p:nvSpPr>
        <p:spPr>
          <a:xfrm>
            <a:off x="5991034" y="3429000"/>
            <a:ext cx="3728663"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将目标受众群体作为标签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矩形 17"/>
          <p:cNvSpPr/>
          <p:nvPr/>
        </p:nvSpPr>
        <p:spPr>
          <a:xfrm>
            <a:off x="5816021" y="4527370"/>
            <a:ext cx="127000" cy="36957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9" name="矩形 18"/>
          <p:cNvSpPr/>
          <p:nvPr/>
        </p:nvSpPr>
        <p:spPr>
          <a:xfrm>
            <a:off x="5991034" y="4404360"/>
            <a:ext cx="3728663"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将热点话题作为标签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20" name="矩形 19"/>
          <p:cNvSpPr/>
          <p:nvPr/>
        </p:nvSpPr>
        <p:spPr>
          <a:xfrm>
            <a:off x="768889" y="1085262"/>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．合适的标签个数</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768889" y="1615838"/>
            <a:ext cx="10377531"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不同类型的短视频平台，要求添加不同个数的标签。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矩形 21"/>
          <p:cNvSpPr/>
          <p:nvPr/>
        </p:nvSpPr>
        <p:spPr>
          <a:xfrm>
            <a:off x="768889" y="2181085"/>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）移动端短视频平台（抖音、快手等）：</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个标签为宜</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1382073" y="2680709"/>
            <a:ext cx="9764347"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在以抖音、快手、微信视频号、小红书为代表的移动端短视频平台上，可以添加</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个标签，且每个标签的字数不宜过多，在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个字以内为宜，如图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6-11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3787061" y="3819982"/>
            <a:ext cx="4617877" cy="2169293"/>
          </a:xfrm>
          <a:prstGeom prst="rect">
            <a:avLst/>
          </a:prstGeom>
        </p:spPr>
      </p:pic>
      <p:sp>
        <p:nvSpPr>
          <p:cNvPr id="24" name="文本框 23"/>
          <p:cNvSpPr txBox="1"/>
          <p:nvPr/>
        </p:nvSpPr>
        <p:spPr>
          <a:xfrm>
            <a:off x="2513159" y="6078732"/>
            <a:ext cx="71656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6-11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移动端短视频平台（以抖音、快手、微信视频号、小红书为例）上的标签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22" name="矩形 21"/>
          <p:cNvSpPr/>
          <p:nvPr/>
        </p:nvSpPr>
        <p:spPr>
          <a:xfrm>
            <a:off x="664442" y="1185662"/>
            <a:ext cx="1086311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）综合类短视频平台（哔哩哔哩、西瓜视频等）：</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个标签为宜</a:t>
            </a:r>
            <a:endParaRPr kumimoji="0" lang="zh-CN" altLang="en-US" sz="20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矩形 22"/>
          <p:cNvSpPr/>
          <p:nvPr/>
        </p:nvSpPr>
        <p:spPr>
          <a:xfrm>
            <a:off x="1277626" y="1685286"/>
            <a:ext cx="9764347"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在以哔哩哔哩、西瓜视频为代表的综合类短视频平台上，可添加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个标签。</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因为综合类短视频平台不会将短视频标签与标题一同显示，标签数量的多少不会影响</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到短视频画面，如图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6-12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4" name="文本框 23"/>
          <p:cNvSpPr txBox="1"/>
          <p:nvPr/>
        </p:nvSpPr>
        <p:spPr>
          <a:xfrm>
            <a:off x="2513159" y="6078732"/>
            <a:ext cx="7165680"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6-12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综合类短视频平台（以哔哩哔哩为例）上的标签</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3619530" y="3331482"/>
            <a:ext cx="4952940" cy="2633587"/>
          </a:xfrm>
          <a:prstGeom prst="rect">
            <a:avLst/>
          </a:prstGeom>
        </p:spPr>
      </p:pic>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20" name="矩形 19"/>
          <p:cNvSpPr/>
          <p:nvPr/>
        </p:nvSpPr>
        <p:spPr>
          <a:xfrm>
            <a:off x="768889" y="1085262"/>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．标签要准确化、细节化</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768889" y="1615838"/>
            <a:ext cx="10840519" cy="235378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设置标签时要做到准确化、细节化。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以服装穿搭类短视频为例，如果将标签设置为“女装”，则涵盖范围太广，没有细分目标受众群体。</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更好的做法是，将标签设置为“秋冬穿搭”“时尚穿搭”“温柔风穿搭”等限定性词，这类精确性更高的标签，能使短视频在分发时深入垂直领域，找到真正的目标受众群体。</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20" name="矩形 19"/>
          <p:cNvSpPr/>
          <p:nvPr/>
        </p:nvSpPr>
        <p:spPr>
          <a:xfrm>
            <a:off x="768889" y="1085262"/>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．将目标受众群体作为标签</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768889" y="1615838"/>
            <a:ext cx="10840519"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设置标签时不仅可以根据短视频内容选择标签，还可以根据短视频的目标受众群体选择标签。</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例如，运动、健身类短视频，可以添加“运动达人”“球迷”等标签。</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此类可以作为标签的目标受众还有许多，如“学生”“白领”等。</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20" name="矩形 19"/>
          <p:cNvSpPr/>
          <p:nvPr/>
        </p:nvSpPr>
        <p:spPr>
          <a:xfrm>
            <a:off x="768889" y="1085262"/>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4</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．将热点话题作为标签</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768889" y="1615838"/>
            <a:ext cx="10840519" cy="281545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紧跟热点话题始终是短视频运营不可缺少的环节，在设置标签时可以适当将热点话题作为标签，以此增加短视频的曝光量。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例如，春节期间的短视频多与“春节”这一热点相关，可以适当添加“春节”“新年”“团圆饭”等与热点相关的标签。</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需要注意的是，设置标签时可以适当结合热点，但不能为了追求流量毫无底线，去结合一些负面的热点新闻。</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417325" y="4337324"/>
              <a:ext cx="9179587"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请以你喜欢的内容为主题，并与同学讨论该主题适合设置哪些标签。</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7" name="矩形 6"/>
          <p:cNvSpPr/>
          <p:nvPr/>
        </p:nvSpPr>
        <p:spPr>
          <a:xfrm>
            <a:off x="478972" y="1261062"/>
            <a:ext cx="10863116" cy="5900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6.4.3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同城发布与定位发布</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849912" y="1851095"/>
            <a:ext cx="10863116"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在抖音和快手等移动端短视频平台，发布短视频时可以选择“同城发布”和“定位发布”。这两种发布方法都能为短视频带来意想不到的流量。</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849912" y="2896296"/>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．同城发布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849912" y="3426872"/>
            <a:ext cx="10377531"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同城发布是指将短视频发布到该短视频账号所在的城市，简单来说，是将该城市的短视频用户作为目标受众群体。虽然同城用户数量无法与全国用户数量相比，但对于短视频创作新人而言，能在某一区域打开市场也是一个明智的选择。尤其是对于有线下实体店的短视频创作者来说，同城发布短视频能够为实体店宣传和引流。</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sp>
        <p:nvSpPr>
          <p:cNvPr id="12" name="矩形 11"/>
          <p:cNvSpPr/>
          <p:nvPr/>
        </p:nvSpPr>
        <p:spPr>
          <a:xfrm>
            <a:off x="768889" y="1275841"/>
            <a:ext cx="552678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．定位发布</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768889" y="1806417"/>
            <a:ext cx="5967577" cy="4662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定位发布是指在发布短视频时定位某一地点（定位任意选择），使短视频被该地点周围的用户看到。定位发布的方法有两种：一种是根据短视频内容定位相关位置，如短视频内容为丽江古城的工艺品，则可以在发布短视频时定位“丽江古城”，使定位地点的人群看到这则短视频；另一种是定位人流量大的商圈、景点等，因为该类地点的人数众多，短视频用户的数量也相对较大，如图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6-13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所示，发布短视频时定位在该类区域，能够提高短视频的浏览量。</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7786317" y="1806417"/>
            <a:ext cx="2837611" cy="3809812"/>
          </a:xfrm>
          <a:prstGeom prst="rect">
            <a:avLst/>
          </a:prstGeom>
        </p:spPr>
      </p:pic>
      <p:sp>
        <p:nvSpPr>
          <p:cNvPr id="9" name="文本框 8"/>
          <p:cNvSpPr txBox="1"/>
          <p:nvPr/>
        </p:nvSpPr>
        <p:spPr>
          <a:xfrm>
            <a:off x="7694013" y="5673510"/>
            <a:ext cx="302221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图 </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6-13 </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rPr>
              <a:t>短视频定位发布</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6.4 </a:t>
            </a:r>
            <a:r>
              <a:rPr lang="zh-CN" altLang="en-US" dirty="0"/>
              <a:t>短视频发布小技巧汇总</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082141"/>
              <a:ext cx="8999113" cy="11350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在哪些情况下可以利用同城发布和定位发布的方式发布短视频？请举例说明。</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61832" y="2265184"/>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7</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5223249" y="2365829"/>
            <a:ext cx="5417688" cy="95410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运营攻略：</a:t>
            </a:r>
            <a:endPar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快速学会短视频标准化运营 </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579615" y="3349258"/>
            <a:ext cx="4666480" cy="1750864"/>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7.1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短视频运营概述</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7.2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短视频推广运营</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7.3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短视频用户运营</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7.4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短视频流量运营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8"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0" name="矩形 9"/>
          <p:cNvSpPr/>
          <p:nvPr/>
        </p:nvSpPr>
        <p:spPr>
          <a:xfrm>
            <a:off x="681035" y="2495159"/>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967977" y="2500402"/>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运营让流量转化为真实粉丝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681035" y="3348836"/>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967977" y="3348836"/>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运营使互动更有意义</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710290" y="4197270"/>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文本框 14"/>
          <p:cNvSpPr txBox="1"/>
          <p:nvPr/>
        </p:nvSpPr>
        <p:spPr>
          <a:xfrm>
            <a:off x="997232" y="4197270"/>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运营让内容更加人格化</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矩形 15"/>
          <p:cNvSpPr/>
          <p:nvPr/>
        </p:nvSpPr>
        <p:spPr>
          <a:xfrm>
            <a:off x="710290" y="5053569"/>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文本框 16"/>
          <p:cNvSpPr txBox="1"/>
          <p:nvPr/>
        </p:nvSpPr>
        <p:spPr>
          <a:xfrm>
            <a:off x="997232" y="5053569"/>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运营为内容创作提供数据基础</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664442" y="2157452"/>
            <a:ext cx="11337058"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．运营让流量转化为真实粉丝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短视频运营的首要目的是引流。所有短视频账号都有一个从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到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的积累过程，一个全新的账号，在初期需要通过运营为账号宣传、拉新。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664442" y="2157452"/>
            <a:ext cx="11337058" cy="326961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、运营使互动更有意义</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互联网营销与传统营销最大的区别在于互动。很多互联网产品能够在市场中快速占据一席之地，主要原因在于运营人员重视与用户的互动。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例如，直播行业爆火的，在一定程度上是因为主播与用户的即时交流与互动大大提升了用户的参与感和观看体验。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664442" y="2157452"/>
            <a:ext cx="11337058" cy="235218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、运营让内容更加人格化</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每个短视频账号或出镜人员都应该有自己的“人设”，这是短视频运营工作初期需 要设定好的要素。在后期的运营过程中，创作的内容和互动方式都应该符合既定的“人 设”，这是短视频运营的基本要求。</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478972" y="1844158"/>
            <a:ext cx="11337058"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、运营为内容创作提供数据基础</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绝大多数短视频平台都有后台数据系统，短视频运营人员需要重视数据的时效性，每天坚持查看最新数据，在第一时间掌握“一手资料”。</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站在内容生产的角度来说，数据是短视频创作的重要参考要素。</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内容能够吸引一部分天然的免费流量，这些流量就像水一样，需要好好维护，以免流失。而短视频运营工作则是将这些水聚在一起，让它们能够不断再生，形成良性循环，让短视频账号和内容能够真正地“活”起来。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8"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为什么要做短视频运营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grpSp>
        <p:nvGrpSpPr>
          <p:cNvPr id="24" name="组合 23"/>
          <p:cNvGrpSpPr/>
          <p:nvPr/>
        </p:nvGrpSpPr>
        <p:grpSpPr>
          <a:xfrm>
            <a:off x="883786" y="2959034"/>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请以你最喜欢的短视频创作者为例，分析他是如何开展短视频运营工作的。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8"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短视频运营的基本思维逻辑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8" name="矩形 17"/>
          <p:cNvSpPr/>
          <p:nvPr/>
        </p:nvSpPr>
        <p:spPr>
          <a:xfrm>
            <a:off x="664442" y="2157452"/>
            <a:ext cx="11337058"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模型的概念</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”是阿里巴巴推出了可以量化运营人群资产的模型，使复杂的营销概念变得更加简单和清晰！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3" name="图片 2"/>
          <p:cNvPicPr>
            <a:picLocks noChangeAspect="1"/>
          </p:cNvPicPr>
          <p:nvPr/>
        </p:nvPicPr>
        <p:blipFill>
          <a:blip r:embed="rId1"/>
          <a:stretch>
            <a:fillRect/>
          </a:stretch>
        </p:blipFill>
        <p:spPr>
          <a:xfrm>
            <a:off x="1593130" y="3899196"/>
            <a:ext cx="8142857" cy="2466667"/>
          </a:xfrm>
          <a:prstGeom prst="rect">
            <a:avLst/>
          </a:prstGeom>
        </p:spPr>
      </p:pic>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593005" y="951802"/>
            <a:ext cx="11279908"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模型在短视频运营中的具体含义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478972" y="1513899"/>
            <a:ext cx="10694121"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模型也适用于短视频领域。</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模型为短视频运营提供了基本的思维逻辑，其具体含义也稍有改变。</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5" name="图片 4"/>
          <p:cNvPicPr>
            <a:picLocks noChangeAspect="1"/>
          </p:cNvPicPr>
          <p:nvPr/>
        </p:nvPicPr>
        <p:blipFill>
          <a:blip r:embed="rId1"/>
          <a:stretch>
            <a:fillRect/>
          </a:stretch>
        </p:blipFill>
        <p:spPr>
          <a:xfrm>
            <a:off x="1434094" y="2749478"/>
            <a:ext cx="9323809" cy="3266667"/>
          </a:xfrm>
          <a:prstGeom prst="rect">
            <a:avLst/>
          </a:prstGeom>
        </p:spPr>
      </p:pic>
      <p:sp>
        <p:nvSpPr>
          <p:cNvPr id="11" name="文本框 10"/>
          <p:cNvSpPr txBox="1"/>
          <p:nvPr/>
        </p:nvSpPr>
        <p:spPr>
          <a:xfrm>
            <a:off x="3042046" y="6070541"/>
            <a:ext cx="6107906" cy="422873"/>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模型在短视频运营中的具体含义</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593005" y="95180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模型在短视频运营中的实际应用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1897920" y="2243138"/>
            <a:ext cx="8396160" cy="499625"/>
            <a:chOff x="1865049" y="2071688"/>
            <a:chExt cx="8396160" cy="499625"/>
          </a:xfrm>
        </p:grpSpPr>
        <p:sp>
          <p:nvSpPr>
            <p:cNvPr id="7" name="任意多边形: 形状 6"/>
            <p:cNvSpPr/>
            <p:nvPr/>
          </p:nvSpPr>
          <p:spPr>
            <a:xfrm>
              <a:off x="1865049" y="2071688"/>
              <a:ext cx="2739318"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推广运营</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任意多边形: 形状 8"/>
            <p:cNvSpPr/>
            <p:nvPr/>
          </p:nvSpPr>
          <p:spPr>
            <a:xfrm>
              <a:off x="4878299" y="2071688"/>
              <a:ext cx="580735" cy="499625"/>
            </a:xfrm>
            <a:custGeom>
              <a:avLst/>
              <a:gdLst>
                <a:gd name="connsiteX0" fmla="*/ 0 w 580735"/>
                <a:gd name="connsiteY0" fmla="*/ 99925 h 499625"/>
                <a:gd name="connsiteX1" fmla="*/ 330923 w 580735"/>
                <a:gd name="connsiteY1" fmla="*/ 99925 h 499625"/>
                <a:gd name="connsiteX2" fmla="*/ 330923 w 580735"/>
                <a:gd name="connsiteY2" fmla="*/ 0 h 499625"/>
                <a:gd name="connsiteX3" fmla="*/ 580735 w 580735"/>
                <a:gd name="connsiteY3" fmla="*/ 249813 h 499625"/>
                <a:gd name="connsiteX4" fmla="*/ 330923 w 580735"/>
                <a:gd name="connsiteY4" fmla="*/ 499625 h 499625"/>
                <a:gd name="connsiteX5" fmla="*/ 330923 w 580735"/>
                <a:gd name="connsiteY5" fmla="*/ 399700 h 499625"/>
                <a:gd name="connsiteX6" fmla="*/ 0 w 580735"/>
                <a:gd name="connsiteY6" fmla="*/ 399700 h 499625"/>
                <a:gd name="connsiteX7" fmla="*/ 0 w 580735"/>
                <a:gd name="connsiteY7" fmla="*/ 99925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735" h="499625">
                  <a:moveTo>
                    <a:pt x="0" y="99925"/>
                  </a:moveTo>
                  <a:lnTo>
                    <a:pt x="330923" y="99925"/>
                  </a:lnTo>
                  <a:lnTo>
                    <a:pt x="330923" y="0"/>
                  </a:lnTo>
                  <a:lnTo>
                    <a:pt x="580735" y="249813"/>
                  </a:lnTo>
                  <a:lnTo>
                    <a:pt x="330923" y="499625"/>
                  </a:lnTo>
                  <a:lnTo>
                    <a:pt x="330923" y="399700"/>
                  </a:lnTo>
                  <a:lnTo>
                    <a:pt x="0" y="399700"/>
                  </a:lnTo>
                  <a:lnTo>
                    <a:pt x="0" y="9992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99925" rIns="149887" bIns="99925" numCol="1" spcCol="1270" anchor="ctr" anchorCtr="0">
              <a:noAutofit/>
            </a:bodyPr>
            <a:lstStyle/>
            <a:p>
              <a:pPr marL="0" marR="0" lvl="0" indent="0" algn="ctr" defTabSz="800100" rtl="0" eaLnBrk="1" fontAlgn="auto" latinLnBrk="0" hangingPunct="1">
                <a:lnSpc>
                  <a:spcPct val="90000"/>
                </a:lnSpc>
                <a:spcBef>
                  <a:spcPct val="0"/>
                </a:spcBef>
                <a:spcAft>
                  <a:spcPct val="3500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任意多边形: 形状 9"/>
            <p:cNvSpPr/>
            <p:nvPr/>
          </p:nvSpPr>
          <p:spPr>
            <a:xfrm>
              <a:off x="5700095" y="2071688"/>
              <a:ext cx="4561114"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寻找内容认知用户</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组合 12"/>
          <p:cNvGrpSpPr/>
          <p:nvPr/>
        </p:nvGrpSpPr>
        <p:grpSpPr>
          <a:xfrm>
            <a:off x="1914355" y="3100825"/>
            <a:ext cx="8396160" cy="499625"/>
            <a:chOff x="1865049" y="2071688"/>
            <a:chExt cx="8396160" cy="499625"/>
          </a:xfrm>
        </p:grpSpPr>
        <p:sp>
          <p:nvSpPr>
            <p:cNvPr id="14" name="任意多边形: 形状 13"/>
            <p:cNvSpPr/>
            <p:nvPr/>
          </p:nvSpPr>
          <p:spPr>
            <a:xfrm>
              <a:off x="1865049" y="2071688"/>
              <a:ext cx="2739318"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内容运营</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5" name="任意多边形: 形状 14"/>
            <p:cNvSpPr/>
            <p:nvPr/>
          </p:nvSpPr>
          <p:spPr>
            <a:xfrm>
              <a:off x="4878299" y="2071688"/>
              <a:ext cx="580735" cy="499625"/>
            </a:xfrm>
            <a:custGeom>
              <a:avLst/>
              <a:gdLst>
                <a:gd name="connsiteX0" fmla="*/ 0 w 580735"/>
                <a:gd name="connsiteY0" fmla="*/ 99925 h 499625"/>
                <a:gd name="connsiteX1" fmla="*/ 330923 w 580735"/>
                <a:gd name="connsiteY1" fmla="*/ 99925 h 499625"/>
                <a:gd name="connsiteX2" fmla="*/ 330923 w 580735"/>
                <a:gd name="connsiteY2" fmla="*/ 0 h 499625"/>
                <a:gd name="connsiteX3" fmla="*/ 580735 w 580735"/>
                <a:gd name="connsiteY3" fmla="*/ 249813 h 499625"/>
                <a:gd name="connsiteX4" fmla="*/ 330923 w 580735"/>
                <a:gd name="connsiteY4" fmla="*/ 499625 h 499625"/>
                <a:gd name="connsiteX5" fmla="*/ 330923 w 580735"/>
                <a:gd name="connsiteY5" fmla="*/ 399700 h 499625"/>
                <a:gd name="connsiteX6" fmla="*/ 0 w 580735"/>
                <a:gd name="connsiteY6" fmla="*/ 399700 h 499625"/>
                <a:gd name="connsiteX7" fmla="*/ 0 w 580735"/>
                <a:gd name="connsiteY7" fmla="*/ 99925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735" h="499625">
                  <a:moveTo>
                    <a:pt x="0" y="99925"/>
                  </a:moveTo>
                  <a:lnTo>
                    <a:pt x="330923" y="99925"/>
                  </a:lnTo>
                  <a:lnTo>
                    <a:pt x="330923" y="0"/>
                  </a:lnTo>
                  <a:lnTo>
                    <a:pt x="580735" y="249813"/>
                  </a:lnTo>
                  <a:lnTo>
                    <a:pt x="330923" y="499625"/>
                  </a:lnTo>
                  <a:lnTo>
                    <a:pt x="330923" y="399700"/>
                  </a:lnTo>
                  <a:lnTo>
                    <a:pt x="0" y="399700"/>
                  </a:lnTo>
                  <a:lnTo>
                    <a:pt x="0" y="9992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99925" rIns="149887" bIns="99925" numCol="1" spcCol="1270" anchor="ctr" anchorCtr="0">
              <a:noAutofit/>
            </a:bodyPr>
            <a:lstStyle/>
            <a:p>
              <a:pPr marL="0" marR="0" lvl="0" indent="0" algn="ctr" defTabSz="800100" rtl="0" eaLnBrk="1" fontAlgn="auto" latinLnBrk="0" hangingPunct="1">
                <a:lnSpc>
                  <a:spcPct val="90000"/>
                </a:lnSpc>
                <a:spcBef>
                  <a:spcPct val="0"/>
                </a:spcBef>
                <a:spcAft>
                  <a:spcPct val="3500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任意多边形: 形状 15"/>
            <p:cNvSpPr/>
            <p:nvPr/>
          </p:nvSpPr>
          <p:spPr>
            <a:xfrm>
              <a:off x="5700094" y="2071688"/>
              <a:ext cx="4561115"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引导内容兴趣用户</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组合 16"/>
          <p:cNvGrpSpPr/>
          <p:nvPr/>
        </p:nvGrpSpPr>
        <p:grpSpPr>
          <a:xfrm>
            <a:off x="1914355" y="3970899"/>
            <a:ext cx="8396162" cy="499625"/>
            <a:chOff x="1865049" y="2071688"/>
            <a:chExt cx="8396162" cy="499625"/>
          </a:xfrm>
        </p:grpSpPr>
        <p:sp>
          <p:nvSpPr>
            <p:cNvPr id="19" name="任意多边形: 形状 18"/>
            <p:cNvSpPr/>
            <p:nvPr/>
          </p:nvSpPr>
          <p:spPr>
            <a:xfrm>
              <a:off x="1865049" y="2071688"/>
              <a:ext cx="2739318"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用户运营</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任意多边形: 形状 19"/>
            <p:cNvSpPr/>
            <p:nvPr/>
          </p:nvSpPr>
          <p:spPr>
            <a:xfrm>
              <a:off x="4878299" y="2071688"/>
              <a:ext cx="580735" cy="499625"/>
            </a:xfrm>
            <a:custGeom>
              <a:avLst/>
              <a:gdLst>
                <a:gd name="connsiteX0" fmla="*/ 0 w 580735"/>
                <a:gd name="connsiteY0" fmla="*/ 99925 h 499625"/>
                <a:gd name="connsiteX1" fmla="*/ 330923 w 580735"/>
                <a:gd name="connsiteY1" fmla="*/ 99925 h 499625"/>
                <a:gd name="connsiteX2" fmla="*/ 330923 w 580735"/>
                <a:gd name="connsiteY2" fmla="*/ 0 h 499625"/>
                <a:gd name="connsiteX3" fmla="*/ 580735 w 580735"/>
                <a:gd name="connsiteY3" fmla="*/ 249813 h 499625"/>
                <a:gd name="connsiteX4" fmla="*/ 330923 w 580735"/>
                <a:gd name="connsiteY4" fmla="*/ 499625 h 499625"/>
                <a:gd name="connsiteX5" fmla="*/ 330923 w 580735"/>
                <a:gd name="connsiteY5" fmla="*/ 399700 h 499625"/>
                <a:gd name="connsiteX6" fmla="*/ 0 w 580735"/>
                <a:gd name="connsiteY6" fmla="*/ 399700 h 499625"/>
                <a:gd name="connsiteX7" fmla="*/ 0 w 580735"/>
                <a:gd name="connsiteY7" fmla="*/ 99925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735" h="499625">
                  <a:moveTo>
                    <a:pt x="0" y="99925"/>
                  </a:moveTo>
                  <a:lnTo>
                    <a:pt x="330923" y="99925"/>
                  </a:lnTo>
                  <a:lnTo>
                    <a:pt x="330923" y="0"/>
                  </a:lnTo>
                  <a:lnTo>
                    <a:pt x="580735" y="249813"/>
                  </a:lnTo>
                  <a:lnTo>
                    <a:pt x="330923" y="499625"/>
                  </a:lnTo>
                  <a:lnTo>
                    <a:pt x="330923" y="399700"/>
                  </a:lnTo>
                  <a:lnTo>
                    <a:pt x="0" y="399700"/>
                  </a:lnTo>
                  <a:lnTo>
                    <a:pt x="0" y="9992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99925" rIns="149887" bIns="99925" numCol="1" spcCol="1270" anchor="ctr" anchorCtr="0">
              <a:noAutofit/>
            </a:bodyPr>
            <a:lstStyle/>
            <a:p>
              <a:pPr marL="0" marR="0" lvl="0" indent="0" algn="ctr" defTabSz="800100" rtl="0" eaLnBrk="1" fontAlgn="auto" latinLnBrk="0" hangingPunct="1">
                <a:lnSpc>
                  <a:spcPct val="90000"/>
                </a:lnSpc>
                <a:spcBef>
                  <a:spcPct val="0"/>
                </a:spcBef>
                <a:spcAft>
                  <a:spcPct val="3500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任意多边形: 形状 20"/>
            <p:cNvSpPr/>
            <p:nvPr/>
          </p:nvSpPr>
          <p:spPr>
            <a:xfrm>
              <a:off x="5700095" y="2071688"/>
              <a:ext cx="4561116"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转化潜在用户</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组合 21"/>
          <p:cNvGrpSpPr/>
          <p:nvPr/>
        </p:nvGrpSpPr>
        <p:grpSpPr>
          <a:xfrm>
            <a:off x="1930790" y="4828586"/>
            <a:ext cx="8396162" cy="499625"/>
            <a:chOff x="1865049" y="2071688"/>
            <a:chExt cx="8396162" cy="499625"/>
          </a:xfrm>
        </p:grpSpPr>
        <p:sp>
          <p:nvSpPr>
            <p:cNvPr id="23" name="任意多边形: 形状 22"/>
            <p:cNvSpPr/>
            <p:nvPr/>
          </p:nvSpPr>
          <p:spPr>
            <a:xfrm>
              <a:off x="1865049" y="2071688"/>
              <a:ext cx="2739318"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流量运营</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4" name="任意多边形: 形状 23"/>
            <p:cNvSpPr/>
            <p:nvPr/>
          </p:nvSpPr>
          <p:spPr>
            <a:xfrm>
              <a:off x="4878299" y="2071688"/>
              <a:ext cx="580735" cy="499625"/>
            </a:xfrm>
            <a:custGeom>
              <a:avLst/>
              <a:gdLst>
                <a:gd name="connsiteX0" fmla="*/ 0 w 580735"/>
                <a:gd name="connsiteY0" fmla="*/ 99925 h 499625"/>
                <a:gd name="connsiteX1" fmla="*/ 330923 w 580735"/>
                <a:gd name="connsiteY1" fmla="*/ 99925 h 499625"/>
                <a:gd name="connsiteX2" fmla="*/ 330923 w 580735"/>
                <a:gd name="connsiteY2" fmla="*/ 0 h 499625"/>
                <a:gd name="connsiteX3" fmla="*/ 580735 w 580735"/>
                <a:gd name="connsiteY3" fmla="*/ 249813 h 499625"/>
                <a:gd name="connsiteX4" fmla="*/ 330923 w 580735"/>
                <a:gd name="connsiteY4" fmla="*/ 499625 h 499625"/>
                <a:gd name="connsiteX5" fmla="*/ 330923 w 580735"/>
                <a:gd name="connsiteY5" fmla="*/ 399700 h 499625"/>
                <a:gd name="connsiteX6" fmla="*/ 0 w 580735"/>
                <a:gd name="connsiteY6" fmla="*/ 399700 h 499625"/>
                <a:gd name="connsiteX7" fmla="*/ 0 w 580735"/>
                <a:gd name="connsiteY7" fmla="*/ 99925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735" h="499625">
                  <a:moveTo>
                    <a:pt x="0" y="99925"/>
                  </a:moveTo>
                  <a:lnTo>
                    <a:pt x="330923" y="99925"/>
                  </a:lnTo>
                  <a:lnTo>
                    <a:pt x="330923" y="0"/>
                  </a:lnTo>
                  <a:lnTo>
                    <a:pt x="580735" y="249813"/>
                  </a:lnTo>
                  <a:lnTo>
                    <a:pt x="330923" y="499625"/>
                  </a:lnTo>
                  <a:lnTo>
                    <a:pt x="330923" y="399700"/>
                  </a:lnTo>
                  <a:lnTo>
                    <a:pt x="0" y="399700"/>
                  </a:lnTo>
                  <a:lnTo>
                    <a:pt x="0" y="9992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99925" rIns="149887" bIns="99925" numCol="1" spcCol="1270" anchor="ctr" anchorCtr="0">
              <a:noAutofit/>
            </a:bodyPr>
            <a:lstStyle/>
            <a:p>
              <a:pPr marL="0" marR="0" lvl="0" indent="0" algn="ctr" defTabSz="800100" rtl="0" eaLnBrk="1" fontAlgn="auto" latinLnBrk="0" hangingPunct="1">
                <a:lnSpc>
                  <a:spcPct val="90000"/>
                </a:lnSpc>
                <a:spcBef>
                  <a:spcPct val="0"/>
                </a:spcBef>
                <a:spcAft>
                  <a:spcPct val="3500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5" name="任意多边形: 形状 24"/>
            <p:cNvSpPr/>
            <p:nvPr/>
          </p:nvSpPr>
          <p:spPr>
            <a:xfrm>
              <a:off x="5700095" y="2071688"/>
              <a:ext cx="4561116" cy="499625"/>
            </a:xfrm>
            <a:custGeom>
              <a:avLst/>
              <a:gdLst>
                <a:gd name="connsiteX0" fmla="*/ 0 w 2739318"/>
                <a:gd name="connsiteY0" fmla="*/ 49963 h 499625"/>
                <a:gd name="connsiteX1" fmla="*/ 49963 w 2739318"/>
                <a:gd name="connsiteY1" fmla="*/ 0 h 499625"/>
                <a:gd name="connsiteX2" fmla="*/ 2689356 w 2739318"/>
                <a:gd name="connsiteY2" fmla="*/ 0 h 499625"/>
                <a:gd name="connsiteX3" fmla="*/ 2739319 w 2739318"/>
                <a:gd name="connsiteY3" fmla="*/ 49963 h 499625"/>
                <a:gd name="connsiteX4" fmla="*/ 2739318 w 2739318"/>
                <a:gd name="connsiteY4" fmla="*/ 449663 h 499625"/>
                <a:gd name="connsiteX5" fmla="*/ 2689355 w 2739318"/>
                <a:gd name="connsiteY5" fmla="*/ 499626 h 499625"/>
                <a:gd name="connsiteX6" fmla="*/ 49963 w 2739318"/>
                <a:gd name="connsiteY6" fmla="*/ 499625 h 499625"/>
                <a:gd name="connsiteX7" fmla="*/ 0 w 2739318"/>
                <a:gd name="connsiteY7" fmla="*/ 449662 h 499625"/>
                <a:gd name="connsiteX8" fmla="*/ 0 w 2739318"/>
                <a:gd name="connsiteY8" fmla="*/ 49963 h 49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9318" h="499625">
                  <a:moveTo>
                    <a:pt x="0" y="49963"/>
                  </a:moveTo>
                  <a:cubicBezTo>
                    <a:pt x="0" y="22369"/>
                    <a:pt x="22369" y="0"/>
                    <a:pt x="49963" y="0"/>
                  </a:cubicBezTo>
                  <a:lnTo>
                    <a:pt x="2689356" y="0"/>
                  </a:lnTo>
                  <a:cubicBezTo>
                    <a:pt x="2716950" y="0"/>
                    <a:pt x="2739319" y="22369"/>
                    <a:pt x="2739319" y="49963"/>
                  </a:cubicBezTo>
                  <a:cubicBezTo>
                    <a:pt x="2739319" y="183196"/>
                    <a:pt x="2739318" y="316430"/>
                    <a:pt x="2739318" y="449663"/>
                  </a:cubicBezTo>
                  <a:cubicBezTo>
                    <a:pt x="2739318" y="477257"/>
                    <a:pt x="2716949" y="499626"/>
                    <a:pt x="2689355" y="499626"/>
                  </a:cubicBezTo>
                  <a:lnTo>
                    <a:pt x="49963" y="499625"/>
                  </a:lnTo>
                  <a:cubicBezTo>
                    <a:pt x="22369" y="499625"/>
                    <a:pt x="0" y="477256"/>
                    <a:pt x="0" y="449662"/>
                  </a:cubicBezTo>
                  <a:lnTo>
                    <a:pt x="0" y="4996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6074" tIns="106074" rIns="106074" bIns="10607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吸纳忠实粉丝，形成流量再生</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sp>
        <p:nvSpPr>
          <p:cNvPr id="18" name="矩形 17"/>
          <p:cNvSpPr/>
          <p:nvPr/>
        </p:nvSpPr>
        <p:spPr>
          <a:xfrm>
            <a:off x="869819" y="4596658"/>
            <a:ext cx="2378794" cy="128990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为短视频账号定位，确立“人设”、发展方向、长期规划等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6" name="椭圆 25"/>
          <p:cNvSpPr/>
          <p:nvPr/>
        </p:nvSpPr>
        <p:spPr>
          <a:xfrm>
            <a:off x="1090141" y="2525743"/>
            <a:ext cx="1938151" cy="193815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账号运营</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椭圆 26"/>
          <p:cNvSpPr/>
          <p:nvPr/>
        </p:nvSpPr>
        <p:spPr>
          <a:xfrm>
            <a:off x="4594846" y="2525743"/>
            <a:ext cx="1938151" cy="193815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制作创意</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椭圆 27"/>
          <p:cNvSpPr/>
          <p:nvPr/>
        </p:nvSpPr>
        <p:spPr>
          <a:xfrm>
            <a:off x="8594952" y="2525743"/>
            <a:ext cx="1938151" cy="193815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宣传推广</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矩形 28"/>
          <p:cNvSpPr/>
          <p:nvPr/>
        </p:nvSpPr>
        <p:spPr>
          <a:xfrm>
            <a:off x="745405" y="110420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AIPL”</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模型中的“（引导）内容兴趣用户”这一环节，又包含了</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个环节：</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0" name="矩形 29"/>
          <p:cNvSpPr/>
          <p:nvPr/>
        </p:nvSpPr>
        <p:spPr>
          <a:xfrm>
            <a:off x="4203743" y="4596658"/>
            <a:ext cx="2720355" cy="87440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根据用户反馈对内容策划和制作方式提出建议等。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1" name="矩形 30"/>
          <p:cNvSpPr/>
          <p:nvPr/>
        </p:nvSpPr>
        <p:spPr>
          <a:xfrm>
            <a:off x="8374630" y="4596657"/>
            <a:ext cx="2378794" cy="87440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制定短视频内容的宣传方式、推广策略等</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7.1 </a:t>
            </a:r>
            <a:r>
              <a:rPr lang="zh-CN" altLang="en-US" dirty="0"/>
              <a:t>短视频运营概述 </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说一说你对“</a:t>
              </a:r>
              <a:r>
                <a:rPr kumimoji="0" lang="en-US" altLang="zh-CN"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AIPL”</a:t>
              </a: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模型的理解。</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主流短视频平台的推荐机制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grpSp>
        <p:nvGrpSpPr>
          <p:cNvPr id="8" name="组合 7"/>
          <p:cNvGrpSpPr/>
          <p:nvPr/>
        </p:nvGrpSpPr>
        <p:grpSpPr>
          <a:xfrm>
            <a:off x="2539839" y="2016647"/>
            <a:ext cx="7112322" cy="4126978"/>
            <a:chOff x="1804917" y="2145235"/>
            <a:chExt cx="7924871" cy="4598465"/>
          </a:xfrm>
        </p:grpSpPr>
        <p:pic>
          <p:nvPicPr>
            <p:cNvPr id="5" name="图片 4"/>
            <p:cNvPicPr>
              <a:picLocks noChangeAspect="1"/>
            </p:cNvPicPr>
            <p:nvPr/>
          </p:nvPicPr>
          <p:blipFill rotWithShape="1">
            <a:blip r:embed="rId1"/>
            <a:srcRect l="359"/>
            <a:stretch>
              <a:fillRect/>
            </a:stretch>
          </p:blipFill>
          <p:spPr>
            <a:xfrm>
              <a:off x="1804917" y="2145235"/>
              <a:ext cx="7924871" cy="1283765"/>
            </a:xfrm>
            <a:prstGeom prst="rect">
              <a:avLst/>
            </a:prstGeom>
          </p:spPr>
        </p:pic>
        <p:pic>
          <p:nvPicPr>
            <p:cNvPr id="7" name="图片 6"/>
            <p:cNvPicPr>
              <a:picLocks noChangeAspect="1"/>
            </p:cNvPicPr>
            <p:nvPr/>
          </p:nvPicPr>
          <p:blipFill rotWithShape="1">
            <a:blip r:embed="rId2"/>
            <a:srcRect r="359"/>
            <a:stretch>
              <a:fillRect/>
            </a:stretch>
          </p:blipFill>
          <p:spPr>
            <a:xfrm>
              <a:off x="1804917" y="3305567"/>
              <a:ext cx="7924871" cy="3438133"/>
            </a:xfrm>
            <a:prstGeom prst="rect">
              <a:avLst/>
            </a:prstGeom>
          </p:spPr>
        </p:pic>
      </p:grpSp>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企业短视频账号的推广运营方法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6" name="矩形 15"/>
          <p:cNvSpPr/>
          <p:nvPr/>
        </p:nvSpPr>
        <p:spPr>
          <a:xfrm>
            <a:off x="664442" y="2312472"/>
            <a:ext cx="10863116" cy="50712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企业短视频账号在短视频运营方面的两大优势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椭圆 8"/>
          <p:cNvSpPr/>
          <p:nvPr/>
        </p:nvSpPr>
        <p:spPr>
          <a:xfrm>
            <a:off x="3469164" y="3287913"/>
            <a:ext cx="2431388" cy="2431388"/>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品牌影响力和 消费者群体</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6973869" y="3287913"/>
            <a:ext cx="2431388" cy="2431388"/>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比较充足的推广资金</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7.2</a:t>
            </a:r>
            <a:r>
              <a:rPr lang="zh-CN" altLang="en-US" dirty="0"/>
              <a:t>短视频推广运营 </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各短视频平台的推荐机制有所不同，你在不同平台中浏览短视频时，是否感受 到了差异？差异主要表现在哪些方面？</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企业短视频账号的推广运营方法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664442" y="215745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．企业账号矩阵推广</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文本框 19"/>
          <p:cNvSpPr txBox="1"/>
          <p:nvPr/>
        </p:nvSpPr>
        <p:spPr>
          <a:xfrm>
            <a:off x="664442" y="3315592"/>
            <a:ext cx="10363777" cy="326961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矩阵推广是指同一企业或品牌在拥有多个短视频账号时，每个账号涉及的领域或宣传的产品不同，或者在多个平台拥有账号时，形成横向的多方联动，通过运营工作的统筹策划，达到提高知名度、提升商业价值的效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注意：</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每个账号的定位和侧重点不同，在利用其他账号做宣传推广时需要结合每个账号的特色进行推广。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企业短视频账号的推广运营方法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664442" y="215745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．企业账号矩阵推广</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文本框 19"/>
          <p:cNvSpPr txBox="1"/>
          <p:nvPr/>
        </p:nvSpPr>
        <p:spPr>
          <a:xfrm>
            <a:off x="664442" y="2657076"/>
            <a:ext cx="11028794" cy="373127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例如：小米公司在抖音平台拥有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个“蓝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V”</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账号，分别是“小米公司”“小米手机”“小米直播间”“小米智能生活”“小米有品”“小米电视”。</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同一企业的短视频账号可以互相推广，其方式主要有添加推广话题、</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需要推广的账号、在标题文案中提及推广账号等。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765708" y="3226323"/>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企业短视频账号的推广运营方法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664442" y="215745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．参与官方活动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文本框 19"/>
          <p:cNvSpPr txBox="1"/>
          <p:nvPr/>
        </p:nvSpPr>
        <p:spPr>
          <a:xfrm>
            <a:off x="664442" y="2657076"/>
            <a:ext cx="11028794" cy="188461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各大短视频平台会不定期地推出各类官方活动帮助短视频账号“涨粉”，短视频运营人员要懂得抓住这类机会扩大账号的知名度。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664440" y="4440743"/>
            <a:ext cx="1851751" cy="153843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抖音</a:t>
            </a:r>
            <a:endPar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挑战赛</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p:nvSpPr>
        <p:spPr>
          <a:xfrm>
            <a:off x="1191996" y="6171002"/>
            <a:ext cx="796637"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2822572" y="4440743"/>
            <a:ext cx="1851751" cy="153843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快手</a:t>
            </a:r>
            <a:endPar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挑战赛</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文本框 11"/>
          <p:cNvSpPr txBox="1"/>
          <p:nvPr/>
        </p:nvSpPr>
        <p:spPr>
          <a:xfrm>
            <a:off x="3350128" y="6171002"/>
            <a:ext cx="796637"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椭圆 12"/>
          <p:cNvSpPr/>
          <p:nvPr/>
        </p:nvSpPr>
        <p:spPr>
          <a:xfrm>
            <a:off x="4980698" y="4440743"/>
            <a:ext cx="1851751" cy="153843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品牌话题活动</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文本框 13"/>
          <p:cNvSpPr txBox="1"/>
          <p:nvPr/>
        </p:nvSpPr>
        <p:spPr>
          <a:xfrm>
            <a:off x="5322805" y="6176731"/>
            <a:ext cx="116753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椭圆 14"/>
          <p:cNvSpPr/>
          <p:nvPr/>
        </p:nvSpPr>
        <p:spPr>
          <a:xfrm>
            <a:off x="7138824" y="4440743"/>
            <a:ext cx="1851751" cy="153843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星</a:t>
            </a:r>
            <a:r>
              <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a:t>
            </a: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计划</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文本框 15"/>
          <p:cNvSpPr txBox="1"/>
          <p:nvPr/>
        </p:nvSpPr>
        <p:spPr>
          <a:xfrm>
            <a:off x="7569339" y="6171002"/>
            <a:ext cx="116753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296950" y="4440743"/>
            <a:ext cx="1851751" cy="153843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B Brand </a:t>
            </a: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新品牌成长计划</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8" name="文本框 17"/>
          <p:cNvSpPr txBox="1"/>
          <p:nvPr/>
        </p:nvSpPr>
        <p:spPr>
          <a:xfrm>
            <a:off x="9542024" y="6171002"/>
            <a:ext cx="116753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32754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企业短视频账号的推广运营方法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664442" y="2157452"/>
            <a:ext cx="11279908"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．参与官方活动</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文本框 19"/>
          <p:cNvSpPr txBox="1"/>
          <p:nvPr/>
        </p:nvSpPr>
        <p:spPr>
          <a:xfrm>
            <a:off x="664441" y="2970370"/>
            <a:ext cx="10363777" cy="28079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矩阵推广是指同一企业或品牌在拥有多个短视频账号时，每个账号涉及的领域或宣传的产品不同，或者在多个平台拥有账号时，形成横向的多方联动，通过运营工作的统筹策划，达到提高知名度、提升商业价值的效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注意：</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每个账号的定位和侧重点不同，在利用其他 账号做宣传推广时需要结合每个账号的特色进行推广。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7.2 </a:t>
            </a:r>
            <a:r>
              <a:rPr lang="zh-CN" altLang="en-US" dirty="0"/>
              <a:t>短视频推广运营 </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你观看过哪些企业短视频账号发布的内容？其中哪一内容让你印象深刻？</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6" name="矩形 15"/>
          <p:cNvSpPr/>
          <p:nvPr/>
        </p:nvSpPr>
        <p:spPr>
          <a:xfrm>
            <a:off x="664442" y="1674860"/>
            <a:ext cx="10863116" cy="14229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．付费推广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目前，短视频运营人员可以在抖音、快手、哔哩哔哩进行付费推广，花费少额资金为短视频购买流量。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1883642" y="3554269"/>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抖音 “</a:t>
            </a:r>
            <a:r>
              <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DOU+”</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a:xfrm>
            <a:off x="5024252" y="3554269"/>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快手</a:t>
            </a:r>
            <a:endParaRPr kumimoji="0" lang="en-US" altLang="zh-CN"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“帮他推广” </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椭圆 8"/>
          <p:cNvSpPr/>
          <p:nvPr/>
        </p:nvSpPr>
        <p:spPr>
          <a:xfrm>
            <a:off x="8164862" y="3554269"/>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哔哩哔哩“创作推广”</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918161"/>
            <a:ext cx="7815942" cy="327551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pt-BR"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pt-BR"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pt-BR"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a:t>
            </a:r>
            <a:r>
              <a:rPr kumimoji="0" lang="pt-BR"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DOU+”</a:t>
            </a:r>
            <a:endParaRPr kumimoji="0" lang="pt-BR"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pt-BR"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DOU+”</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是抖音官方推出的付费营销工具，它可以将短视频精准地推荐给目标人群，提高短视频的播放量。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在发布短视频之前，可以选择购买“</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DOU+”</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，使该条短视频能够在系统的智能算 法下，被推荐给对该类型短视频感兴趣的用户。</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DOU+”</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是抖音平台提升短视 频曝光度的最佳利器。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2" name="图片 11"/>
          <p:cNvPicPr>
            <a:picLocks noChangeAspect="1"/>
          </p:cNvPicPr>
          <p:nvPr/>
        </p:nvPicPr>
        <p:blipFill>
          <a:blip r:embed="rId1"/>
          <a:stretch>
            <a:fillRect/>
          </a:stretch>
        </p:blipFill>
        <p:spPr>
          <a:xfrm>
            <a:off x="8480384" y="1686040"/>
            <a:ext cx="3396707" cy="3534412"/>
          </a:xfrm>
          <a:prstGeom prst="rect">
            <a:avLst/>
          </a:prstGeom>
        </p:spPr>
      </p:pic>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16" name="矩形 15"/>
          <p:cNvSpPr/>
          <p:nvPr/>
        </p:nvSpPr>
        <p:spPr>
          <a:xfrm>
            <a:off x="478972" y="1105489"/>
            <a:ext cx="10863116"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）快手：“帮他推广”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矩形 10"/>
          <p:cNvSpPr/>
          <p:nvPr/>
        </p:nvSpPr>
        <p:spPr>
          <a:xfrm>
            <a:off x="478972" y="2230349"/>
            <a:ext cx="7815942" cy="28138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“帮他推广”是快手官方推出的付费营销工具，它可以将短视频推荐到用户的展示页面。</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在快手平台，短视频推广的方式有所不同，短视频运营人员需要在完成短视频发 布之后点开短视频，在短视频页面的上方选择“箭头”符号的选项，在弹出的页面中 选择“作品推广”，然后选择合适的推广方式，“快速推广”或“定向推广”。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9" name="图片 8"/>
          <p:cNvPicPr>
            <a:picLocks noChangeAspect="1"/>
          </p:cNvPicPr>
          <p:nvPr/>
        </p:nvPicPr>
        <p:blipFill>
          <a:blip r:embed="rId1"/>
          <a:stretch>
            <a:fillRect/>
          </a:stretch>
        </p:blipFill>
        <p:spPr>
          <a:xfrm>
            <a:off x="8480384" y="1560411"/>
            <a:ext cx="3082636" cy="3737177"/>
          </a:xfrm>
          <a:prstGeom prst="rect">
            <a:avLst/>
          </a:prstGeom>
        </p:spPr>
      </p:pic>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16" name="矩形 15"/>
          <p:cNvSpPr/>
          <p:nvPr/>
        </p:nvSpPr>
        <p:spPr>
          <a:xfrm>
            <a:off x="478972" y="1105489"/>
            <a:ext cx="6503719" cy="466050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）哔哩哔哩：“创作推广”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“创作推广”是哔哩哔哩官方推出的付费营销工具，可以根据短视频标签将内容推 荐给用户。当短视频发布成功后，</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主可以在“创作中心”</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收益管理”</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创作 激励”中选择“创作推广”。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主可以自主选择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天内发布且符合规 范的自制稿件进行付费推广，精准触达潜在用户，高效提升内容的曝光效果和短视频的数据表现。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rotWithShape="1">
          <a:blip r:embed="rId1"/>
          <a:srcRect r="6760" b="8800"/>
          <a:stretch>
            <a:fillRect/>
          </a:stretch>
        </p:blipFill>
        <p:spPr>
          <a:xfrm>
            <a:off x="7353979" y="1213800"/>
            <a:ext cx="4242276" cy="5090018"/>
          </a:xfrm>
          <a:prstGeom prst="rect">
            <a:avLst/>
          </a:prstGeom>
        </p:spPr>
      </p:pic>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6" name="矩形 15"/>
          <p:cNvSpPr/>
          <p:nvPr/>
        </p:nvSpPr>
        <p:spPr>
          <a:xfrm>
            <a:off x="664442" y="1674860"/>
            <a:ext cx="10863116"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．参与官方活动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各大短视频平台都会不定期推出宣传活动，帮助用户提高短视频的曝光量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6" name="PA-interaction_calendar-38366"/>
          <p:cNvGrpSpPr>
            <a:grpSpLocks noChangeAspect="1"/>
          </p:cNvGrpSpPr>
          <p:nvPr>
            <p:custDataLst>
              <p:tags r:id="rId1"/>
            </p:custDataLst>
          </p:nvPr>
        </p:nvGrpSpPr>
        <p:grpSpPr bwMode="auto">
          <a:xfrm>
            <a:off x="4687289" y="3100422"/>
            <a:ext cx="2817421" cy="2600645"/>
            <a:chOff x="3645" y="1977"/>
            <a:chExt cx="390" cy="360"/>
          </a:xfrm>
          <a:solidFill>
            <a:srgbClr val="0070C0"/>
          </a:solidFill>
        </p:grpSpPr>
        <p:sp>
          <p:nvSpPr>
            <p:cNvPr id="7" name="PA-任意多边形 182"/>
            <p:cNvSpPr/>
            <p:nvPr>
              <p:custDataLst>
                <p:tags r:id="rId2"/>
              </p:custDataLst>
            </p:nvPr>
          </p:nvSpPr>
          <p:spPr bwMode="auto">
            <a:xfrm>
              <a:off x="3736" y="2008"/>
              <a:ext cx="61" cy="12"/>
            </a:xfrm>
            <a:custGeom>
              <a:avLst/>
              <a:gdLst>
                <a:gd name="T0" fmla="*/ 144 w 160"/>
                <a:gd name="T1" fmla="*/ 32 h 32"/>
                <a:gd name="T2" fmla="*/ 16 w 160"/>
                <a:gd name="T3" fmla="*/ 32 h 32"/>
                <a:gd name="T4" fmla="*/ 0 w 160"/>
                <a:gd name="T5" fmla="*/ 16 h 32"/>
                <a:gd name="T6" fmla="*/ 16 w 160"/>
                <a:gd name="T7" fmla="*/ 0 h 32"/>
                <a:gd name="T8" fmla="*/ 144 w 160"/>
                <a:gd name="T9" fmla="*/ 0 h 32"/>
                <a:gd name="T10" fmla="*/ 160 w 160"/>
                <a:gd name="T11" fmla="*/ 16 h 32"/>
                <a:gd name="T12" fmla="*/ 144 w 160"/>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160" h="32">
                  <a:moveTo>
                    <a:pt x="144" y="32"/>
                  </a:moveTo>
                  <a:lnTo>
                    <a:pt x="16" y="32"/>
                  </a:lnTo>
                  <a:cubicBezTo>
                    <a:pt x="8" y="32"/>
                    <a:pt x="0" y="25"/>
                    <a:pt x="0" y="16"/>
                  </a:cubicBezTo>
                  <a:cubicBezTo>
                    <a:pt x="0" y="8"/>
                    <a:pt x="8" y="0"/>
                    <a:pt x="16" y="0"/>
                  </a:cubicBezTo>
                  <a:lnTo>
                    <a:pt x="144" y="0"/>
                  </a:lnTo>
                  <a:cubicBezTo>
                    <a:pt x="153" y="0"/>
                    <a:pt x="160" y="8"/>
                    <a:pt x="160" y="16"/>
                  </a:cubicBezTo>
                  <a:cubicBezTo>
                    <a:pt x="160" y="25"/>
                    <a:pt x="153" y="32"/>
                    <a:pt x="144"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PA-任意多边形 183"/>
            <p:cNvSpPr/>
            <p:nvPr>
              <p:custDataLst>
                <p:tags r:id="rId3"/>
              </p:custDataLst>
            </p:nvPr>
          </p:nvSpPr>
          <p:spPr bwMode="auto">
            <a:xfrm>
              <a:off x="3883" y="2008"/>
              <a:ext cx="61" cy="12"/>
            </a:xfrm>
            <a:custGeom>
              <a:avLst/>
              <a:gdLst>
                <a:gd name="T0" fmla="*/ 144 w 160"/>
                <a:gd name="T1" fmla="*/ 32 h 32"/>
                <a:gd name="T2" fmla="*/ 16 w 160"/>
                <a:gd name="T3" fmla="*/ 32 h 32"/>
                <a:gd name="T4" fmla="*/ 0 w 160"/>
                <a:gd name="T5" fmla="*/ 16 h 32"/>
                <a:gd name="T6" fmla="*/ 16 w 160"/>
                <a:gd name="T7" fmla="*/ 0 h 32"/>
                <a:gd name="T8" fmla="*/ 144 w 160"/>
                <a:gd name="T9" fmla="*/ 0 h 32"/>
                <a:gd name="T10" fmla="*/ 160 w 160"/>
                <a:gd name="T11" fmla="*/ 16 h 32"/>
                <a:gd name="T12" fmla="*/ 144 w 160"/>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160" h="32">
                  <a:moveTo>
                    <a:pt x="144" y="32"/>
                  </a:moveTo>
                  <a:lnTo>
                    <a:pt x="16" y="32"/>
                  </a:lnTo>
                  <a:cubicBezTo>
                    <a:pt x="8" y="32"/>
                    <a:pt x="0" y="25"/>
                    <a:pt x="0" y="16"/>
                  </a:cubicBezTo>
                  <a:cubicBezTo>
                    <a:pt x="0" y="8"/>
                    <a:pt x="8" y="0"/>
                    <a:pt x="16" y="0"/>
                  </a:cubicBezTo>
                  <a:lnTo>
                    <a:pt x="144" y="0"/>
                  </a:lnTo>
                  <a:cubicBezTo>
                    <a:pt x="153" y="0"/>
                    <a:pt x="160" y="8"/>
                    <a:pt x="160" y="16"/>
                  </a:cubicBezTo>
                  <a:cubicBezTo>
                    <a:pt x="160" y="25"/>
                    <a:pt x="153" y="32"/>
                    <a:pt x="144"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PA-任意多边形 184"/>
            <p:cNvSpPr/>
            <p:nvPr>
              <p:custDataLst>
                <p:tags r:id="rId4"/>
              </p:custDataLst>
            </p:nvPr>
          </p:nvSpPr>
          <p:spPr bwMode="auto">
            <a:xfrm>
              <a:off x="3645" y="2008"/>
              <a:ext cx="390" cy="329"/>
            </a:xfrm>
            <a:custGeom>
              <a:avLst/>
              <a:gdLst>
                <a:gd name="T0" fmla="*/ 976 w 1024"/>
                <a:gd name="T1" fmla="*/ 864 h 864"/>
                <a:gd name="T2" fmla="*/ 48 w 1024"/>
                <a:gd name="T3" fmla="*/ 864 h 864"/>
                <a:gd name="T4" fmla="*/ 0 w 1024"/>
                <a:gd name="T5" fmla="*/ 816 h 864"/>
                <a:gd name="T6" fmla="*/ 0 w 1024"/>
                <a:gd name="T7" fmla="*/ 48 h 864"/>
                <a:gd name="T8" fmla="*/ 48 w 1024"/>
                <a:gd name="T9" fmla="*/ 0 h 864"/>
                <a:gd name="T10" fmla="*/ 192 w 1024"/>
                <a:gd name="T11" fmla="*/ 0 h 864"/>
                <a:gd name="T12" fmla="*/ 208 w 1024"/>
                <a:gd name="T13" fmla="*/ 16 h 864"/>
                <a:gd name="T14" fmla="*/ 192 w 1024"/>
                <a:gd name="T15" fmla="*/ 32 h 864"/>
                <a:gd name="T16" fmla="*/ 48 w 1024"/>
                <a:gd name="T17" fmla="*/ 32 h 864"/>
                <a:gd name="T18" fmla="*/ 32 w 1024"/>
                <a:gd name="T19" fmla="*/ 48 h 864"/>
                <a:gd name="T20" fmla="*/ 32 w 1024"/>
                <a:gd name="T21" fmla="*/ 816 h 864"/>
                <a:gd name="T22" fmla="*/ 48 w 1024"/>
                <a:gd name="T23" fmla="*/ 832 h 864"/>
                <a:gd name="T24" fmla="*/ 976 w 1024"/>
                <a:gd name="T25" fmla="*/ 832 h 864"/>
                <a:gd name="T26" fmla="*/ 992 w 1024"/>
                <a:gd name="T27" fmla="*/ 816 h 864"/>
                <a:gd name="T28" fmla="*/ 992 w 1024"/>
                <a:gd name="T29" fmla="*/ 48 h 864"/>
                <a:gd name="T30" fmla="*/ 976 w 1024"/>
                <a:gd name="T31" fmla="*/ 32 h 864"/>
                <a:gd name="T32" fmla="*/ 832 w 1024"/>
                <a:gd name="T33" fmla="*/ 32 h 864"/>
                <a:gd name="T34" fmla="*/ 816 w 1024"/>
                <a:gd name="T35" fmla="*/ 16 h 864"/>
                <a:gd name="T36" fmla="*/ 832 w 1024"/>
                <a:gd name="T37" fmla="*/ 0 h 864"/>
                <a:gd name="T38" fmla="*/ 976 w 1024"/>
                <a:gd name="T39" fmla="*/ 0 h 864"/>
                <a:gd name="T40" fmla="*/ 1024 w 1024"/>
                <a:gd name="T41" fmla="*/ 48 h 864"/>
                <a:gd name="T42" fmla="*/ 1024 w 1024"/>
                <a:gd name="T43" fmla="*/ 816 h 864"/>
                <a:gd name="T44" fmla="*/ 976 w 1024"/>
                <a:gd name="T45" fmla="*/ 86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24" h="864">
                  <a:moveTo>
                    <a:pt x="976" y="864"/>
                  </a:moveTo>
                  <a:lnTo>
                    <a:pt x="48" y="864"/>
                  </a:lnTo>
                  <a:cubicBezTo>
                    <a:pt x="22" y="864"/>
                    <a:pt x="0" y="843"/>
                    <a:pt x="0" y="816"/>
                  </a:cubicBezTo>
                  <a:lnTo>
                    <a:pt x="0" y="48"/>
                  </a:lnTo>
                  <a:cubicBezTo>
                    <a:pt x="0" y="22"/>
                    <a:pt x="22" y="0"/>
                    <a:pt x="48" y="0"/>
                  </a:cubicBezTo>
                  <a:lnTo>
                    <a:pt x="192" y="0"/>
                  </a:lnTo>
                  <a:cubicBezTo>
                    <a:pt x="201" y="0"/>
                    <a:pt x="208" y="8"/>
                    <a:pt x="208" y="16"/>
                  </a:cubicBezTo>
                  <a:cubicBezTo>
                    <a:pt x="208" y="25"/>
                    <a:pt x="201" y="32"/>
                    <a:pt x="192" y="32"/>
                  </a:cubicBezTo>
                  <a:lnTo>
                    <a:pt x="48" y="32"/>
                  </a:lnTo>
                  <a:cubicBezTo>
                    <a:pt x="40" y="32"/>
                    <a:pt x="32" y="40"/>
                    <a:pt x="32" y="48"/>
                  </a:cubicBezTo>
                  <a:lnTo>
                    <a:pt x="32" y="816"/>
                  </a:lnTo>
                  <a:cubicBezTo>
                    <a:pt x="32" y="825"/>
                    <a:pt x="40" y="832"/>
                    <a:pt x="48" y="832"/>
                  </a:cubicBezTo>
                  <a:lnTo>
                    <a:pt x="976" y="832"/>
                  </a:lnTo>
                  <a:cubicBezTo>
                    <a:pt x="985" y="832"/>
                    <a:pt x="992" y="825"/>
                    <a:pt x="992" y="816"/>
                  </a:cubicBezTo>
                  <a:lnTo>
                    <a:pt x="992" y="48"/>
                  </a:lnTo>
                  <a:cubicBezTo>
                    <a:pt x="992" y="40"/>
                    <a:pt x="985" y="32"/>
                    <a:pt x="976" y="32"/>
                  </a:cubicBezTo>
                  <a:lnTo>
                    <a:pt x="832" y="32"/>
                  </a:lnTo>
                  <a:cubicBezTo>
                    <a:pt x="824" y="32"/>
                    <a:pt x="816" y="25"/>
                    <a:pt x="816" y="16"/>
                  </a:cubicBezTo>
                  <a:cubicBezTo>
                    <a:pt x="816" y="8"/>
                    <a:pt x="824" y="0"/>
                    <a:pt x="832" y="0"/>
                  </a:cubicBezTo>
                  <a:lnTo>
                    <a:pt x="976" y="0"/>
                  </a:lnTo>
                  <a:cubicBezTo>
                    <a:pt x="1003" y="0"/>
                    <a:pt x="1024" y="22"/>
                    <a:pt x="1024" y="48"/>
                  </a:cubicBezTo>
                  <a:lnTo>
                    <a:pt x="1024" y="816"/>
                  </a:lnTo>
                  <a:cubicBezTo>
                    <a:pt x="1024" y="843"/>
                    <a:pt x="1003" y="864"/>
                    <a:pt x="976" y="864"/>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PA-任意多边形 185"/>
            <p:cNvSpPr/>
            <p:nvPr>
              <p:custDataLst>
                <p:tags r:id="rId5"/>
              </p:custDataLst>
            </p:nvPr>
          </p:nvSpPr>
          <p:spPr bwMode="auto">
            <a:xfrm>
              <a:off x="3810" y="2008"/>
              <a:ext cx="61" cy="12"/>
            </a:xfrm>
            <a:custGeom>
              <a:avLst/>
              <a:gdLst>
                <a:gd name="T0" fmla="*/ 144 w 160"/>
                <a:gd name="T1" fmla="*/ 32 h 32"/>
                <a:gd name="T2" fmla="*/ 16 w 160"/>
                <a:gd name="T3" fmla="*/ 32 h 32"/>
                <a:gd name="T4" fmla="*/ 0 w 160"/>
                <a:gd name="T5" fmla="*/ 16 h 32"/>
                <a:gd name="T6" fmla="*/ 16 w 160"/>
                <a:gd name="T7" fmla="*/ 0 h 32"/>
                <a:gd name="T8" fmla="*/ 144 w 160"/>
                <a:gd name="T9" fmla="*/ 0 h 32"/>
                <a:gd name="T10" fmla="*/ 160 w 160"/>
                <a:gd name="T11" fmla="*/ 16 h 32"/>
                <a:gd name="T12" fmla="*/ 144 w 160"/>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160" h="32">
                  <a:moveTo>
                    <a:pt x="144" y="32"/>
                  </a:moveTo>
                  <a:lnTo>
                    <a:pt x="16" y="32"/>
                  </a:lnTo>
                  <a:cubicBezTo>
                    <a:pt x="8" y="32"/>
                    <a:pt x="0" y="25"/>
                    <a:pt x="0" y="16"/>
                  </a:cubicBezTo>
                  <a:cubicBezTo>
                    <a:pt x="0" y="8"/>
                    <a:pt x="8" y="0"/>
                    <a:pt x="16" y="0"/>
                  </a:cubicBezTo>
                  <a:lnTo>
                    <a:pt x="144" y="0"/>
                  </a:lnTo>
                  <a:cubicBezTo>
                    <a:pt x="153" y="0"/>
                    <a:pt x="160" y="8"/>
                    <a:pt x="160" y="16"/>
                  </a:cubicBezTo>
                  <a:cubicBezTo>
                    <a:pt x="160" y="25"/>
                    <a:pt x="153" y="32"/>
                    <a:pt x="144"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PA-任意多边形 186"/>
            <p:cNvSpPr/>
            <p:nvPr>
              <p:custDataLst>
                <p:tags r:id="rId6"/>
              </p:custDataLst>
            </p:nvPr>
          </p:nvSpPr>
          <p:spPr bwMode="auto">
            <a:xfrm>
              <a:off x="3645" y="2069"/>
              <a:ext cx="390" cy="12"/>
            </a:xfrm>
            <a:custGeom>
              <a:avLst/>
              <a:gdLst>
                <a:gd name="T0" fmla="*/ 1008 w 1024"/>
                <a:gd name="T1" fmla="*/ 32 h 32"/>
                <a:gd name="T2" fmla="*/ 16 w 1024"/>
                <a:gd name="T3" fmla="*/ 32 h 32"/>
                <a:gd name="T4" fmla="*/ 0 w 1024"/>
                <a:gd name="T5" fmla="*/ 16 h 32"/>
                <a:gd name="T6" fmla="*/ 16 w 1024"/>
                <a:gd name="T7" fmla="*/ 0 h 32"/>
                <a:gd name="T8" fmla="*/ 1008 w 1024"/>
                <a:gd name="T9" fmla="*/ 0 h 32"/>
                <a:gd name="T10" fmla="*/ 1024 w 1024"/>
                <a:gd name="T11" fmla="*/ 16 h 32"/>
                <a:gd name="T12" fmla="*/ 1008 w 1024"/>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1024" h="32">
                  <a:moveTo>
                    <a:pt x="1008" y="32"/>
                  </a:moveTo>
                  <a:lnTo>
                    <a:pt x="16" y="32"/>
                  </a:lnTo>
                  <a:cubicBezTo>
                    <a:pt x="8" y="32"/>
                    <a:pt x="0" y="25"/>
                    <a:pt x="0" y="16"/>
                  </a:cubicBezTo>
                  <a:cubicBezTo>
                    <a:pt x="0" y="8"/>
                    <a:pt x="8" y="0"/>
                    <a:pt x="16" y="0"/>
                  </a:cubicBezTo>
                  <a:lnTo>
                    <a:pt x="1008" y="0"/>
                  </a:lnTo>
                  <a:cubicBezTo>
                    <a:pt x="1017" y="0"/>
                    <a:pt x="1024" y="8"/>
                    <a:pt x="1024" y="16"/>
                  </a:cubicBezTo>
                  <a:cubicBezTo>
                    <a:pt x="1024" y="25"/>
                    <a:pt x="1017" y="32"/>
                    <a:pt x="1008"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PA-任意多边形 187"/>
            <p:cNvSpPr>
              <a:spLocks noEditPoints="1"/>
            </p:cNvSpPr>
            <p:nvPr>
              <p:custDataLst>
                <p:tags r:id="rId7"/>
              </p:custDataLst>
            </p:nvPr>
          </p:nvSpPr>
          <p:spPr bwMode="auto">
            <a:xfrm>
              <a:off x="3712" y="1977"/>
              <a:ext cx="37" cy="73"/>
            </a:xfrm>
            <a:custGeom>
              <a:avLst/>
              <a:gdLst>
                <a:gd name="T0" fmla="*/ 48 w 96"/>
                <a:gd name="T1" fmla="*/ 192 h 192"/>
                <a:gd name="T2" fmla="*/ 0 w 96"/>
                <a:gd name="T3" fmla="*/ 144 h 192"/>
                <a:gd name="T4" fmla="*/ 0 w 96"/>
                <a:gd name="T5" fmla="*/ 48 h 192"/>
                <a:gd name="T6" fmla="*/ 48 w 96"/>
                <a:gd name="T7" fmla="*/ 0 h 192"/>
                <a:gd name="T8" fmla="*/ 96 w 96"/>
                <a:gd name="T9" fmla="*/ 48 h 192"/>
                <a:gd name="T10" fmla="*/ 96 w 96"/>
                <a:gd name="T11" fmla="*/ 144 h 192"/>
                <a:gd name="T12" fmla="*/ 48 w 96"/>
                <a:gd name="T13" fmla="*/ 192 h 192"/>
                <a:gd name="T14" fmla="*/ 48 w 96"/>
                <a:gd name="T15" fmla="*/ 32 h 192"/>
                <a:gd name="T16" fmla="*/ 32 w 96"/>
                <a:gd name="T17" fmla="*/ 48 h 192"/>
                <a:gd name="T18" fmla="*/ 32 w 96"/>
                <a:gd name="T19" fmla="*/ 144 h 192"/>
                <a:gd name="T20" fmla="*/ 48 w 96"/>
                <a:gd name="T21" fmla="*/ 160 h 192"/>
                <a:gd name="T22" fmla="*/ 64 w 96"/>
                <a:gd name="T23" fmla="*/ 144 h 192"/>
                <a:gd name="T24" fmla="*/ 64 w 96"/>
                <a:gd name="T25" fmla="*/ 48 h 192"/>
                <a:gd name="T26" fmla="*/ 48 w 96"/>
                <a:gd name="T27" fmla="*/ 3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92">
                  <a:moveTo>
                    <a:pt x="48" y="192"/>
                  </a:moveTo>
                  <a:cubicBezTo>
                    <a:pt x="22" y="192"/>
                    <a:pt x="0" y="171"/>
                    <a:pt x="0" y="144"/>
                  </a:cubicBezTo>
                  <a:lnTo>
                    <a:pt x="0" y="48"/>
                  </a:lnTo>
                  <a:cubicBezTo>
                    <a:pt x="0" y="22"/>
                    <a:pt x="22" y="0"/>
                    <a:pt x="48" y="0"/>
                  </a:cubicBezTo>
                  <a:cubicBezTo>
                    <a:pt x="75" y="0"/>
                    <a:pt x="96" y="22"/>
                    <a:pt x="96" y="48"/>
                  </a:cubicBezTo>
                  <a:lnTo>
                    <a:pt x="96" y="144"/>
                  </a:lnTo>
                  <a:cubicBezTo>
                    <a:pt x="96" y="171"/>
                    <a:pt x="75" y="192"/>
                    <a:pt x="48" y="192"/>
                  </a:cubicBezTo>
                  <a:close/>
                  <a:moveTo>
                    <a:pt x="48" y="32"/>
                  </a:moveTo>
                  <a:cubicBezTo>
                    <a:pt x="40" y="32"/>
                    <a:pt x="32" y="40"/>
                    <a:pt x="32" y="48"/>
                  </a:cubicBezTo>
                  <a:lnTo>
                    <a:pt x="32" y="144"/>
                  </a:lnTo>
                  <a:cubicBezTo>
                    <a:pt x="32" y="153"/>
                    <a:pt x="40" y="160"/>
                    <a:pt x="48" y="160"/>
                  </a:cubicBezTo>
                  <a:cubicBezTo>
                    <a:pt x="57" y="160"/>
                    <a:pt x="64" y="153"/>
                    <a:pt x="64" y="144"/>
                  </a:cubicBezTo>
                  <a:lnTo>
                    <a:pt x="64" y="48"/>
                  </a:lnTo>
                  <a:cubicBezTo>
                    <a:pt x="64" y="40"/>
                    <a:pt x="57" y="32"/>
                    <a:pt x="48"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PA-任意多边形 188"/>
            <p:cNvSpPr>
              <a:spLocks noEditPoints="1"/>
            </p:cNvSpPr>
            <p:nvPr>
              <p:custDataLst>
                <p:tags r:id="rId8"/>
              </p:custDataLst>
            </p:nvPr>
          </p:nvSpPr>
          <p:spPr bwMode="auto">
            <a:xfrm>
              <a:off x="3785" y="1977"/>
              <a:ext cx="37" cy="73"/>
            </a:xfrm>
            <a:custGeom>
              <a:avLst/>
              <a:gdLst>
                <a:gd name="T0" fmla="*/ 48 w 96"/>
                <a:gd name="T1" fmla="*/ 192 h 192"/>
                <a:gd name="T2" fmla="*/ 0 w 96"/>
                <a:gd name="T3" fmla="*/ 144 h 192"/>
                <a:gd name="T4" fmla="*/ 0 w 96"/>
                <a:gd name="T5" fmla="*/ 48 h 192"/>
                <a:gd name="T6" fmla="*/ 48 w 96"/>
                <a:gd name="T7" fmla="*/ 0 h 192"/>
                <a:gd name="T8" fmla="*/ 96 w 96"/>
                <a:gd name="T9" fmla="*/ 48 h 192"/>
                <a:gd name="T10" fmla="*/ 96 w 96"/>
                <a:gd name="T11" fmla="*/ 144 h 192"/>
                <a:gd name="T12" fmla="*/ 48 w 96"/>
                <a:gd name="T13" fmla="*/ 192 h 192"/>
                <a:gd name="T14" fmla="*/ 48 w 96"/>
                <a:gd name="T15" fmla="*/ 32 h 192"/>
                <a:gd name="T16" fmla="*/ 32 w 96"/>
                <a:gd name="T17" fmla="*/ 48 h 192"/>
                <a:gd name="T18" fmla="*/ 32 w 96"/>
                <a:gd name="T19" fmla="*/ 144 h 192"/>
                <a:gd name="T20" fmla="*/ 48 w 96"/>
                <a:gd name="T21" fmla="*/ 160 h 192"/>
                <a:gd name="T22" fmla="*/ 64 w 96"/>
                <a:gd name="T23" fmla="*/ 144 h 192"/>
                <a:gd name="T24" fmla="*/ 64 w 96"/>
                <a:gd name="T25" fmla="*/ 48 h 192"/>
                <a:gd name="T26" fmla="*/ 48 w 96"/>
                <a:gd name="T27" fmla="*/ 3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92">
                  <a:moveTo>
                    <a:pt x="48" y="192"/>
                  </a:moveTo>
                  <a:cubicBezTo>
                    <a:pt x="22" y="192"/>
                    <a:pt x="0" y="171"/>
                    <a:pt x="0" y="144"/>
                  </a:cubicBezTo>
                  <a:lnTo>
                    <a:pt x="0" y="48"/>
                  </a:lnTo>
                  <a:cubicBezTo>
                    <a:pt x="0" y="22"/>
                    <a:pt x="22" y="0"/>
                    <a:pt x="48" y="0"/>
                  </a:cubicBezTo>
                  <a:cubicBezTo>
                    <a:pt x="75" y="0"/>
                    <a:pt x="96" y="22"/>
                    <a:pt x="96" y="48"/>
                  </a:cubicBezTo>
                  <a:lnTo>
                    <a:pt x="96" y="144"/>
                  </a:lnTo>
                  <a:cubicBezTo>
                    <a:pt x="96" y="171"/>
                    <a:pt x="75" y="192"/>
                    <a:pt x="48" y="192"/>
                  </a:cubicBezTo>
                  <a:close/>
                  <a:moveTo>
                    <a:pt x="48" y="32"/>
                  </a:moveTo>
                  <a:cubicBezTo>
                    <a:pt x="40" y="32"/>
                    <a:pt x="32" y="40"/>
                    <a:pt x="32" y="48"/>
                  </a:cubicBezTo>
                  <a:lnTo>
                    <a:pt x="32" y="144"/>
                  </a:lnTo>
                  <a:cubicBezTo>
                    <a:pt x="32" y="153"/>
                    <a:pt x="40" y="160"/>
                    <a:pt x="48" y="160"/>
                  </a:cubicBezTo>
                  <a:cubicBezTo>
                    <a:pt x="57" y="160"/>
                    <a:pt x="64" y="153"/>
                    <a:pt x="64" y="144"/>
                  </a:cubicBezTo>
                  <a:lnTo>
                    <a:pt x="64" y="48"/>
                  </a:lnTo>
                  <a:cubicBezTo>
                    <a:pt x="64" y="40"/>
                    <a:pt x="57" y="32"/>
                    <a:pt x="48"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PA-任意多边形 189"/>
            <p:cNvSpPr>
              <a:spLocks noEditPoints="1"/>
            </p:cNvSpPr>
            <p:nvPr>
              <p:custDataLst>
                <p:tags r:id="rId9"/>
              </p:custDataLst>
            </p:nvPr>
          </p:nvSpPr>
          <p:spPr bwMode="auto">
            <a:xfrm>
              <a:off x="3858" y="1977"/>
              <a:ext cx="37" cy="73"/>
            </a:xfrm>
            <a:custGeom>
              <a:avLst/>
              <a:gdLst>
                <a:gd name="T0" fmla="*/ 48 w 96"/>
                <a:gd name="T1" fmla="*/ 192 h 192"/>
                <a:gd name="T2" fmla="*/ 0 w 96"/>
                <a:gd name="T3" fmla="*/ 144 h 192"/>
                <a:gd name="T4" fmla="*/ 0 w 96"/>
                <a:gd name="T5" fmla="*/ 48 h 192"/>
                <a:gd name="T6" fmla="*/ 48 w 96"/>
                <a:gd name="T7" fmla="*/ 0 h 192"/>
                <a:gd name="T8" fmla="*/ 96 w 96"/>
                <a:gd name="T9" fmla="*/ 48 h 192"/>
                <a:gd name="T10" fmla="*/ 96 w 96"/>
                <a:gd name="T11" fmla="*/ 144 h 192"/>
                <a:gd name="T12" fmla="*/ 48 w 96"/>
                <a:gd name="T13" fmla="*/ 192 h 192"/>
                <a:gd name="T14" fmla="*/ 48 w 96"/>
                <a:gd name="T15" fmla="*/ 32 h 192"/>
                <a:gd name="T16" fmla="*/ 32 w 96"/>
                <a:gd name="T17" fmla="*/ 48 h 192"/>
                <a:gd name="T18" fmla="*/ 32 w 96"/>
                <a:gd name="T19" fmla="*/ 144 h 192"/>
                <a:gd name="T20" fmla="*/ 48 w 96"/>
                <a:gd name="T21" fmla="*/ 160 h 192"/>
                <a:gd name="T22" fmla="*/ 64 w 96"/>
                <a:gd name="T23" fmla="*/ 144 h 192"/>
                <a:gd name="T24" fmla="*/ 64 w 96"/>
                <a:gd name="T25" fmla="*/ 48 h 192"/>
                <a:gd name="T26" fmla="*/ 48 w 96"/>
                <a:gd name="T27" fmla="*/ 3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92">
                  <a:moveTo>
                    <a:pt x="48" y="192"/>
                  </a:moveTo>
                  <a:cubicBezTo>
                    <a:pt x="22" y="192"/>
                    <a:pt x="0" y="171"/>
                    <a:pt x="0" y="144"/>
                  </a:cubicBezTo>
                  <a:lnTo>
                    <a:pt x="0" y="48"/>
                  </a:lnTo>
                  <a:cubicBezTo>
                    <a:pt x="0" y="22"/>
                    <a:pt x="22" y="0"/>
                    <a:pt x="48" y="0"/>
                  </a:cubicBezTo>
                  <a:cubicBezTo>
                    <a:pt x="75" y="0"/>
                    <a:pt x="96" y="22"/>
                    <a:pt x="96" y="48"/>
                  </a:cubicBezTo>
                  <a:lnTo>
                    <a:pt x="96" y="144"/>
                  </a:lnTo>
                  <a:cubicBezTo>
                    <a:pt x="96" y="171"/>
                    <a:pt x="75" y="192"/>
                    <a:pt x="48" y="192"/>
                  </a:cubicBezTo>
                  <a:close/>
                  <a:moveTo>
                    <a:pt x="48" y="32"/>
                  </a:moveTo>
                  <a:cubicBezTo>
                    <a:pt x="40" y="32"/>
                    <a:pt x="32" y="40"/>
                    <a:pt x="32" y="48"/>
                  </a:cubicBezTo>
                  <a:lnTo>
                    <a:pt x="32" y="144"/>
                  </a:lnTo>
                  <a:cubicBezTo>
                    <a:pt x="32" y="153"/>
                    <a:pt x="40" y="160"/>
                    <a:pt x="48" y="160"/>
                  </a:cubicBezTo>
                  <a:cubicBezTo>
                    <a:pt x="57" y="160"/>
                    <a:pt x="64" y="153"/>
                    <a:pt x="64" y="144"/>
                  </a:cubicBezTo>
                  <a:lnTo>
                    <a:pt x="64" y="48"/>
                  </a:lnTo>
                  <a:cubicBezTo>
                    <a:pt x="64" y="40"/>
                    <a:pt x="57" y="32"/>
                    <a:pt x="48"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PA-任意多边形 190"/>
            <p:cNvSpPr>
              <a:spLocks noEditPoints="1"/>
            </p:cNvSpPr>
            <p:nvPr>
              <p:custDataLst>
                <p:tags r:id="rId10"/>
              </p:custDataLst>
            </p:nvPr>
          </p:nvSpPr>
          <p:spPr bwMode="auto">
            <a:xfrm>
              <a:off x="3931" y="1977"/>
              <a:ext cx="37" cy="73"/>
            </a:xfrm>
            <a:custGeom>
              <a:avLst/>
              <a:gdLst>
                <a:gd name="T0" fmla="*/ 48 w 96"/>
                <a:gd name="T1" fmla="*/ 192 h 192"/>
                <a:gd name="T2" fmla="*/ 0 w 96"/>
                <a:gd name="T3" fmla="*/ 144 h 192"/>
                <a:gd name="T4" fmla="*/ 0 w 96"/>
                <a:gd name="T5" fmla="*/ 48 h 192"/>
                <a:gd name="T6" fmla="*/ 48 w 96"/>
                <a:gd name="T7" fmla="*/ 0 h 192"/>
                <a:gd name="T8" fmla="*/ 96 w 96"/>
                <a:gd name="T9" fmla="*/ 48 h 192"/>
                <a:gd name="T10" fmla="*/ 96 w 96"/>
                <a:gd name="T11" fmla="*/ 144 h 192"/>
                <a:gd name="T12" fmla="*/ 48 w 96"/>
                <a:gd name="T13" fmla="*/ 192 h 192"/>
                <a:gd name="T14" fmla="*/ 48 w 96"/>
                <a:gd name="T15" fmla="*/ 32 h 192"/>
                <a:gd name="T16" fmla="*/ 32 w 96"/>
                <a:gd name="T17" fmla="*/ 48 h 192"/>
                <a:gd name="T18" fmla="*/ 32 w 96"/>
                <a:gd name="T19" fmla="*/ 144 h 192"/>
                <a:gd name="T20" fmla="*/ 48 w 96"/>
                <a:gd name="T21" fmla="*/ 160 h 192"/>
                <a:gd name="T22" fmla="*/ 64 w 96"/>
                <a:gd name="T23" fmla="*/ 144 h 192"/>
                <a:gd name="T24" fmla="*/ 64 w 96"/>
                <a:gd name="T25" fmla="*/ 48 h 192"/>
                <a:gd name="T26" fmla="*/ 48 w 96"/>
                <a:gd name="T27" fmla="*/ 3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192">
                  <a:moveTo>
                    <a:pt x="48" y="192"/>
                  </a:moveTo>
                  <a:cubicBezTo>
                    <a:pt x="22" y="192"/>
                    <a:pt x="0" y="171"/>
                    <a:pt x="0" y="144"/>
                  </a:cubicBezTo>
                  <a:lnTo>
                    <a:pt x="0" y="48"/>
                  </a:lnTo>
                  <a:cubicBezTo>
                    <a:pt x="0" y="22"/>
                    <a:pt x="22" y="0"/>
                    <a:pt x="48" y="0"/>
                  </a:cubicBezTo>
                  <a:cubicBezTo>
                    <a:pt x="75" y="0"/>
                    <a:pt x="96" y="22"/>
                    <a:pt x="96" y="48"/>
                  </a:cubicBezTo>
                  <a:lnTo>
                    <a:pt x="96" y="144"/>
                  </a:lnTo>
                  <a:cubicBezTo>
                    <a:pt x="96" y="171"/>
                    <a:pt x="75" y="192"/>
                    <a:pt x="48" y="192"/>
                  </a:cubicBezTo>
                  <a:close/>
                  <a:moveTo>
                    <a:pt x="48" y="32"/>
                  </a:moveTo>
                  <a:cubicBezTo>
                    <a:pt x="40" y="32"/>
                    <a:pt x="32" y="40"/>
                    <a:pt x="32" y="48"/>
                  </a:cubicBezTo>
                  <a:lnTo>
                    <a:pt x="32" y="144"/>
                  </a:lnTo>
                  <a:cubicBezTo>
                    <a:pt x="32" y="153"/>
                    <a:pt x="40" y="160"/>
                    <a:pt x="48" y="160"/>
                  </a:cubicBezTo>
                  <a:cubicBezTo>
                    <a:pt x="57" y="160"/>
                    <a:pt x="64" y="153"/>
                    <a:pt x="64" y="144"/>
                  </a:cubicBezTo>
                  <a:lnTo>
                    <a:pt x="64" y="48"/>
                  </a:lnTo>
                  <a:cubicBezTo>
                    <a:pt x="64" y="40"/>
                    <a:pt x="57" y="32"/>
                    <a:pt x="48"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PA-任意多边形 191"/>
            <p:cNvSpPr/>
            <p:nvPr>
              <p:custDataLst>
                <p:tags r:id="rId11"/>
              </p:custDataLst>
            </p:nvPr>
          </p:nvSpPr>
          <p:spPr bwMode="auto">
            <a:xfrm>
              <a:off x="3712" y="2123"/>
              <a:ext cx="256" cy="13"/>
            </a:xfrm>
            <a:custGeom>
              <a:avLst/>
              <a:gdLst>
                <a:gd name="T0" fmla="*/ 656 w 672"/>
                <a:gd name="T1" fmla="*/ 32 h 32"/>
                <a:gd name="T2" fmla="*/ 16 w 672"/>
                <a:gd name="T3" fmla="*/ 32 h 32"/>
                <a:gd name="T4" fmla="*/ 0 w 672"/>
                <a:gd name="T5" fmla="*/ 16 h 32"/>
                <a:gd name="T6" fmla="*/ 16 w 672"/>
                <a:gd name="T7" fmla="*/ 0 h 32"/>
                <a:gd name="T8" fmla="*/ 656 w 672"/>
                <a:gd name="T9" fmla="*/ 0 h 32"/>
                <a:gd name="T10" fmla="*/ 672 w 672"/>
                <a:gd name="T11" fmla="*/ 16 h 32"/>
                <a:gd name="T12" fmla="*/ 656 w 672"/>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672" h="32">
                  <a:moveTo>
                    <a:pt x="656" y="32"/>
                  </a:moveTo>
                  <a:lnTo>
                    <a:pt x="16" y="32"/>
                  </a:lnTo>
                  <a:cubicBezTo>
                    <a:pt x="8" y="32"/>
                    <a:pt x="0" y="25"/>
                    <a:pt x="0" y="16"/>
                  </a:cubicBezTo>
                  <a:cubicBezTo>
                    <a:pt x="0" y="8"/>
                    <a:pt x="8" y="0"/>
                    <a:pt x="16" y="0"/>
                  </a:cubicBezTo>
                  <a:lnTo>
                    <a:pt x="656" y="0"/>
                  </a:lnTo>
                  <a:cubicBezTo>
                    <a:pt x="665" y="0"/>
                    <a:pt x="672" y="8"/>
                    <a:pt x="672" y="16"/>
                  </a:cubicBezTo>
                  <a:cubicBezTo>
                    <a:pt x="672" y="25"/>
                    <a:pt x="665" y="32"/>
                    <a:pt x="656"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PA-任意多边形 192"/>
            <p:cNvSpPr/>
            <p:nvPr>
              <p:custDataLst>
                <p:tags r:id="rId12"/>
              </p:custDataLst>
            </p:nvPr>
          </p:nvSpPr>
          <p:spPr bwMode="auto">
            <a:xfrm>
              <a:off x="3712" y="2172"/>
              <a:ext cx="256" cy="12"/>
            </a:xfrm>
            <a:custGeom>
              <a:avLst/>
              <a:gdLst>
                <a:gd name="T0" fmla="*/ 656 w 672"/>
                <a:gd name="T1" fmla="*/ 32 h 32"/>
                <a:gd name="T2" fmla="*/ 16 w 672"/>
                <a:gd name="T3" fmla="*/ 32 h 32"/>
                <a:gd name="T4" fmla="*/ 0 w 672"/>
                <a:gd name="T5" fmla="*/ 16 h 32"/>
                <a:gd name="T6" fmla="*/ 16 w 672"/>
                <a:gd name="T7" fmla="*/ 0 h 32"/>
                <a:gd name="T8" fmla="*/ 656 w 672"/>
                <a:gd name="T9" fmla="*/ 0 h 32"/>
                <a:gd name="T10" fmla="*/ 672 w 672"/>
                <a:gd name="T11" fmla="*/ 16 h 32"/>
                <a:gd name="T12" fmla="*/ 656 w 672"/>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672" h="32">
                  <a:moveTo>
                    <a:pt x="656" y="32"/>
                  </a:moveTo>
                  <a:lnTo>
                    <a:pt x="16" y="32"/>
                  </a:lnTo>
                  <a:cubicBezTo>
                    <a:pt x="8" y="32"/>
                    <a:pt x="0" y="25"/>
                    <a:pt x="0" y="16"/>
                  </a:cubicBezTo>
                  <a:cubicBezTo>
                    <a:pt x="0" y="8"/>
                    <a:pt x="8" y="0"/>
                    <a:pt x="16" y="0"/>
                  </a:cubicBezTo>
                  <a:lnTo>
                    <a:pt x="656" y="0"/>
                  </a:lnTo>
                  <a:cubicBezTo>
                    <a:pt x="665" y="0"/>
                    <a:pt x="672" y="8"/>
                    <a:pt x="672" y="16"/>
                  </a:cubicBezTo>
                  <a:cubicBezTo>
                    <a:pt x="672" y="25"/>
                    <a:pt x="665" y="32"/>
                    <a:pt x="656"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PA-任意多边形 193"/>
            <p:cNvSpPr/>
            <p:nvPr>
              <p:custDataLst>
                <p:tags r:id="rId13"/>
              </p:custDataLst>
            </p:nvPr>
          </p:nvSpPr>
          <p:spPr bwMode="auto">
            <a:xfrm>
              <a:off x="3712" y="2221"/>
              <a:ext cx="256" cy="12"/>
            </a:xfrm>
            <a:custGeom>
              <a:avLst/>
              <a:gdLst>
                <a:gd name="T0" fmla="*/ 656 w 672"/>
                <a:gd name="T1" fmla="*/ 32 h 32"/>
                <a:gd name="T2" fmla="*/ 16 w 672"/>
                <a:gd name="T3" fmla="*/ 32 h 32"/>
                <a:gd name="T4" fmla="*/ 0 w 672"/>
                <a:gd name="T5" fmla="*/ 16 h 32"/>
                <a:gd name="T6" fmla="*/ 16 w 672"/>
                <a:gd name="T7" fmla="*/ 0 h 32"/>
                <a:gd name="T8" fmla="*/ 656 w 672"/>
                <a:gd name="T9" fmla="*/ 0 h 32"/>
                <a:gd name="T10" fmla="*/ 672 w 672"/>
                <a:gd name="T11" fmla="*/ 16 h 32"/>
                <a:gd name="T12" fmla="*/ 656 w 672"/>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672" h="32">
                  <a:moveTo>
                    <a:pt x="656" y="32"/>
                  </a:moveTo>
                  <a:lnTo>
                    <a:pt x="16" y="32"/>
                  </a:lnTo>
                  <a:cubicBezTo>
                    <a:pt x="8" y="32"/>
                    <a:pt x="0" y="25"/>
                    <a:pt x="0" y="16"/>
                  </a:cubicBezTo>
                  <a:cubicBezTo>
                    <a:pt x="0" y="8"/>
                    <a:pt x="8" y="0"/>
                    <a:pt x="16" y="0"/>
                  </a:cubicBezTo>
                  <a:lnTo>
                    <a:pt x="656" y="0"/>
                  </a:lnTo>
                  <a:cubicBezTo>
                    <a:pt x="665" y="0"/>
                    <a:pt x="672" y="8"/>
                    <a:pt x="672" y="16"/>
                  </a:cubicBezTo>
                  <a:cubicBezTo>
                    <a:pt x="672" y="25"/>
                    <a:pt x="665" y="32"/>
                    <a:pt x="656"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PA-任意多边形 194"/>
            <p:cNvSpPr/>
            <p:nvPr>
              <p:custDataLst>
                <p:tags r:id="rId14"/>
              </p:custDataLst>
            </p:nvPr>
          </p:nvSpPr>
          <p:spPr bwMode="auto">
            <a:xfrm>
              <a:off x="3712" y="2270"/>
              <a:ext cx="256" cy="12"/>
            </a:xfrm>
            <a:custGeom>
              <a:avLst/>
              <a:gdLst>
                <a:gd name="T0" fmla="*/ 656 w 672"/>
                <a:gd name="T1" fmla="*/ 32 h 32"/>
                <a:gd name="T2" fmla="*/ 16 w 672"/>
                <a:gd name="T3" fmla="*/ 32 h 32"/>
                <a:gd name="T4" fmla="*/ 0 w 672"/>
                <a:gd name="T5" fmla="*/ 16 h 32"/>
                <a:gd name="T6" fmla="*/ 16 w 672"/>
                <a:gd name="T7" fmla="*/ 0 h 32"/>
                <a:gd name="T8" fmla="*/ 656 w 672"/>
                <a:gd name="T9" fmla="*/ 0 h 32"/>
                <a:gd name="T10" fmla="*/ 672 w 672"/>
                <a:gd name="T11" fmla="*/ 16 h 32"/>
                <a:gd name="T12" fmla="*/ 656 w 672"/>
                <a:gd name="T13" fmla="*/ 32 h 32"/>
              </a:gdLst>
              <a:ahLst/>
              <a:cxnLst>
                <a:cxn ang="0">
                  <a:pos x="T0" y="T1"/>
                </a:cxn>
                <a:cxn ang="0">
                  <a:pos x="T2" y="T3"/>
                </a:cxn>
                <a:cxn ang="0">
                  <a:pos x="T4" y="T5"/>
                </a:cxn>
                <a:cxn ang="0">
                  <a:pos x="T6" y="T7"/>
                </a:cxn>
                <a:cxn ang="0">
                  <a:pos x="T8" y="T9"/>
                </a:cxn>
                <a:cxn ang="0">
                  <a:pos x="T10" y="T11"/>
                </a:cxn>
                <a:cxn ang="0">
                  <a:pos x="T12" y="T13"/>
                </a:cxn>
              </a:cxnLst>
              <a:rect l="0" t="0" r="r" b="b"/>
              <a:pathLst>
                <a:path w="672" h="32">
                  <a:moveTo>
                    <a:pt x="656" y="32"/>
                  </a:moveTo>
                  <a:lnTo>
                    <a:pt x="16" y="32"/>
                  </a:lnTo>
                  <a:cubicBezTo>
                    <a:pt x="8" y="32"/>
                    <a:pt x="0" y="25"/>
                    <a:pt x="0" y="16"/>
                  </a:cubicBezTo>
                  <a:cubicBezTo>
                    <a:pt x="0" y="8"/>
                    <a:pt x="8" y="0"/>
                    <a:pt x="16" y="0"/>
                  </a:cubicBezTo>
                  <a:lnTo>
                    <a:pt x="656" y="0"/>
                  </a:lnTo>
                  <a:cubicBezTo>
                    <a:pt x="665" y="0"/>
                    <a:pt x="672" y="8"/>
                    <a:pt x="672" y="16"/>
                  </a:cubicBezTo>
                  <a:cubicBezTo>
                    <a:pt x="672" y="25"/>
                    <a:pt x="665" y="32"/>
                    <a:pt x="656" y="32"/>
                  </a:cubicBezTo>
                  <a:close/>
                </a:path>
              </a:pathLst>
            </a:custGeom>
            <a:grp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2043024"/>
            <a:ext cx="1085404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快手：参与挑战赛。个人账号在抖音</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快手平台参与热门活动的方式类似。</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6" name="PA-抖音短视频-553804"/>
          <p:cNvGrpSpPr/>
          <p:nvPr>
            <p:custDataLst>
              <p:tags r:id="rId1"/>
            </p:custDataLst>
          </p:nvPr>
        </p:nvGrpSpPr>
        <p:grpSpPr>
          <a:xfrm>
            <a:off x="8764105" y="3170560"/>
            <a:ext cx="2147016" cy="2435020"/>
            <a:chOff x="7864314" y="267657"/>
            <a:chExt cx="1036877" cy="1175965"/>
          </a:xfrm>
        </p:grpSpPr>
        <p:sp>
          <p:nvSpPr>
            <p:cNvPr id="7" name="PA-任意多边形 32"/>
            <p:cNvSpPr/>
            <p:nvPr>
              <p:custDataLst>
                <p:tags r:id="rId2"/>
              </p:custDataLst>
            </p:nvPr>
          </p:nvSpPr>
          <p:spPr>
            <a:xfrm>
              <a:off x="8145144" y="267657"/>
              <a:ext cx="700980" cy="980777"/>
            </a:xfrm>
            <a:custGeom>
              <a:avLst/>
              <a:gdLst>
                <a:gd name="connsiteX0" fmla="*/ 237585 w 700980"/>
                <a:gd name="connsiteY0" fmla="*/ 281519 h 980777"/>
                <a:gd name="connsiteX1" fmla="*/ 238017 w 700980"/>
                <a:gd name="connsiteY1" fmla="*/ 174 h 980777"/>
                <a:gd name="connsiteX2" fmla="*/ 431836 w 700980"/>
                <a:gd name="connsiteY2" fmla="*/ 234 h 980777"/>
                <a:gd name="connsiteX3" fmla="*/ 436107 w 700980"/>
                <a:gd name="connsiteY3" fmla="*/ 49466 h 980777"/>
                <a:gd name="connsiteX4" fmla="*/ 293857 w 700980"/>
                <a:gd name="connsiteY4" fmla="*/ 49392 h 980777"/>
                <a:gd name="connsiteX5" fmla="*/ 293634 w 700980"/>
                <a:gd name="connsiteY5" fmla="*/ 811332 h 980777"/>
                <a:gd name="connsiteX6" fmla="*/ 269866 w 700980"/>
                <a:gd name="connsiteY6" fmla="*/ 903978 h 980777"/>
                <a:gd name="connsiteX7" fmla="*/ 147499 w 700980"/>
                <a:gd name="connsiteY7" fmla="*/ 981130 h 980777"/>
                <a:gd name="connsiteX8" fmla="*/ 54809 w 700980"/>
                <a:gd name="connsiteY8" fmla="*/ 962214 h 980777"/>
                <a:gd name="connsiteX9" fmla="*/ 174 w 700980"/>
                <a:gd name="connsiteY9" fmla="*/ 914143 h 980777"/>
                <a:gd name="connsiteX10" fmla="*/ 161445 w 700980"/>
                <a:gd name="connsiteY10" fmla="*/ 908443 h 980777"/>
                <a:gd name="connsiteX11" fmla="*/ 237615 w 700980"/>
                <a:gd name="connsiteY11" fmla="*/ 772622 h 980777"/>
                <a:gd name="connsiteX12" fmla="*/ 237585 w 700980"/>
                <a:gd name="connsiteY12" fmla="*/ 281519 h 980777"/>
                <a:gd name="connsiteX13" fmla="*/ 556464 w 700980"/>
                <a:gd name="connsiteY13" fmla="*/ 227837 h 980777"/>
                <a:gd name="connsiteX14" fmla="*/ 644838 w 700980"/>
                <a:gd name="connsiteY14" fmla="*/ 263987 h 980777"/>
                <a:gd name="connsiteX15" fmla="*/ 700842 w 700980"/>
                <a:gd name="connsiteY15" fmla="*/ 270059 h 980777"/>
                <a:gd name="connsiteX16" fmla="*/ 700991 w 700980"/>
                <a:gd name="connsiteY16" fmla="*/ 313056 h 980777"/>
                <a:gd name="connsiteX17" fmla="*/ 556464 w 700980"/>
                <a:gd name="connsiteY17" fmla="*/ 227837 h 980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0980" h="980777">
                  <a:moveTo>
                    <a:pt x="237585" y="281519"/>
                  </a:moveTo>
                  <a:cubicBezTo>
                    <a:pt x="238389" y="187757"/>
                    <a:pt x="237719" y="93951"/>
                    <a:pt x="238017" y="174"/>
                  </a:cubicBezTo>
                  <a:cubicBezTo>
                    <a:pt x="302623" y="293"/>
                    <a:pt x="367229" y="189"/>
                    <a:pt x="431836" y="234"/>
                  </a:cubicBezTo>
                  <a:cubicBezTo>
                    <a:pt x="431404" y="16754"/>
                    <a:pt x="433413" y="33199"/>
                    <a:pt x="436107" y="49466"/>
                  </a:cubicBezTo>
                  <a:cubicBezTo>
                    <a:pt x="388690" y="49213"/>
                    <a:pt x="341274" y="49377"/>
                    <a:pt x="293857" y="49392"/>
                  </a:cubicBezTo>
                  <a:cubicBezTo>
                    <a:pt x="293663" y="303367"/>
                    <a:pt x="294065" y="557342"/>
                    <a:pt x="293634" y="811332"/>
                  </a:cubicBezTo>
                  <a:cubicBezTo>
                    <a:pt x="294408" y="843598"/>
                    <a:pt x="285984" y="876028"/>
                    <a:pt x="269866" y="903978"/>
                  </a:cubicBezTo>
                  <a:cubicBezTo>
                    <a:pt x="244788" y="947465"/>
                    <a:pt x="197625" y="977425"/>
                    <a:pt x="147499" y="981130"/>
                  </a:cubicBezTo>
                  <a:cubicBezTo>
                    <a:pt x="115665" y="983646"/>
                    <a:pt x="82968" y="977439"/>
                    <a:pt x="54809" y="962214"/>
                  </a:cubicBezTo>
                  <a:cubicBezTo>
                    <a:pt x="33259" y="950606"/>
                    <a:pt x="14387" y="934056"/>
                    <a:pt x="174" y="914143"/>
                  </a:cubicBezTo>
                  <a:cubicBezTo>
                    <a:pt x="49570" y="941914"/>
                    <a:pt x="113894" y="938938"/>
                    <a:pt x="161445" y="908443"/>
                  </a:cubicBezTo>
                  <a:cubicBezTo>
                    <a:pt x="207566" y="879853"/>
                    <a:pt x="237540" y="826989"/>
                    <a:pt x="237615" y="772622"/>
                  </a:cubicBezTo>
                  <a:cubicBezTo>
                    <a:pt x="237570" y="608926"/>
                    <a:pt x="237600" y="445215"/>
                    <a:pt x="237585" y="281519"/>
                  </a:cubicBezTo>
                  <a:close/>
                  <a:moveTo>
                    <a:pt x="556464" y="227837"/>
                  </a:moveTo>
                  <a:cubicBezTo>
                    <a:pt x="583596" y="244773"/>
                    <a:pt x="613495" y="257424"/>
                    <a:pt x="644838" y="263987"/>
                  </a:cubicBezTo>
                  <a:cubicBezTo>
                    <a:pt x="663233" y="268065"/>
                    <a:pt x="682045" y="269568"/>
                    <a:pt x="700842" y="270059"/>
                  </a:cubicBezTo>
                  <a:cubicBezTo>
                    <a:pt x="700917" y="284391"/>
                    <a:pt x="700649" y="298724"/>
                    <a:pt x="700991" y="313056"/>
                  </a:cubicBezTo>
                  <a:cubicBezTo>
                    <a:pt x="645404" y="300956"/>
                    <a:pt x="594177" y="270312"/>
                    <a:pt x="556464" y="227837"/>
                  </a:cubicBezTo>
                  <a:close/>
                </a:path>
              </a:pathLst>
            </a:custGeom>
            <a:solidFill>
              <a:srgbClr val="25F4EE"/>
            </a:solidFill>
            <a:ln w="1488" cap="flat">
              <a:noFill/>
              <a:prstDash val="solid"/>
              <a:miter/>
            </a:ln>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PA-任意多边形 33"/>
            <p:cNvSpPr/>
            <p:nvPr>
              <p:custDataLst>
                <p:tags r:id="rId3"/>
              </p:custDataLst>
            </p:nvPr>
          </p:nvSpPr>
          <p:spPr>
            <a:xfrm>
              <a:off x="7864314" y="681440"/>
              <a:ext cx="404813" cy="647402"/>
            </a:xfrm>
            <a:custGeom>
              <a:avLst/>
              <a:gdLst>
                <a:gd name="connsiteX0" fmla="*/ 170039 w 404812"/>
                <a:gd name="connsiteY0" fmla="*/ 52922 h 647402"/>
                <a:gd name="connsiteX1" fmla="*/ 404607 w 404812"/>
                <a:gd name="connsiteY1" fmla="*/ 3675 h 647402"/>
                <a:gd name="connsiteX2" fmla="*/ 404860 w 404812"/>
                <a:gd name="connsiteY2" fmla="*/ 49127 h 647402"/>
                <a:gd name="connsiteX3" fmla="*/ 340566 w 404812"/>
                <a:gd name="connsiteY3" fmla="*/ 56852 h 647402"/>
                <a:gd name="connsiteX4" fmla="*/ 196738 w 404812"/>
                <a:gd name="connsiteY4" fmla="*/ 121145 h 647402"/>
                <a:gd name="connsiteX5" fmla="*/ 90802 w 404812"/>
                <a:gd name="connsiteY5" fmla="*/ 253439 h 647402"/>
                <a:gd name="connsiteX6" fmla="*/ 56795 w 404812"/>
                <a:gd name="connsiteY6" fmla="*/ 410899 h 647402"/>
                <a:gd name="connsiteX7" fmla="*/ 102203 w 404812"/>
                <a:gd name="connsiteY7" fmla="*/ 580965 h 647402"/>
                <a:gd name="connsiteX8" fmla="*/ 150408 w 404812"/>
                <a:gd name="connsiteY8" fmla="*/ 647506 h 647402"/>
                <a:gd name="connsiteX9" fmla="*/ 49622 w 404812"/>
                <a:gd name="connsiteY9" fmla="*/ 538043 h 647402"/>
                <a:gd name="connsiteX10" fmla="*/ 360 w 404812"/>
                <a:gd name="connsiteY10" fmla="*/ 346278 h 647402"/>
                <a:gd name="connsiteX11" fmla="*/ 52167 w 404812"/>
                <a:gd name="connsiteY11" fmla="*/ 171375 h 647402"/>
                <a:gd name="connsiteX12" fmla="*/ 170039 w 404812"/>
                <a:gd name="connsiteY12" fmla="*/ 52922 h 647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4812" h="647402">
                  <a:moveTo>
                    <a:pt x="170039" y="52922"/>
                  </a:moveTo>
                  <a:cubicBezTo>
                    <a:pt x="239333" y="9896"/>
                    <a:pt x="323837" y="-8023"/>
                    <a:pt x="404607" y="3675"/>
                  </a:cubicBezTo>
                  <a:cubicBezTo>
                    <a:pt x="404755" y="18826"/>
                    <a:pt x="404234" y="33992"/>
                    <a:pt x="404860" y="49127"/>
                  </a:cubicBezTo>
                  <a:cubicBezTo>
                    <a:pt x="383294" y="50348"/>
                    <a:pt x="361729" y="52387"/>
                    <a:pt x="340566" y="56852"/>
                  </a:cubicBezTo>
                  <a:cubicBezTo>
                    <a:pt x="288803" y="67716"/>
                    <a:pt x="239258" y="89638"/>
                    <a:pt x="196738" y="121145"/>
                  </a:cubicBezTo>
                  <a:cubicBezTo>
                    <a:pt x="150869" y="155286"/>
                    <a:pt x="115061" y="201870"/>
                    <a:pt x="90802" y="253439"/>
                  </a:cubicBezTo>
                  <a:cubicBezTo>
                    <a:pt x="67675" y="302418"/>
                    <a:pt x="55694" y="356710"/>
                    <a:pt x="56795" y="410899"/>
                  </a:cubicBezTo>
                  <a:cubicBezTo>
                    <a:pt x="57093" y="470251"/>
                    <a:pt x="73494" y="529128"/>
                    <a:pt x="102203" y="580965"/>
                  </a:cubicBezTo>
                  <a:cubicBezTo>
                    <a:pt x="115478" y="604971"/>
                    <a:pt x="130926" y="628054"/>
                    <a:pt x="150408" y="647506"/>
                  </a:cubicBezTo>
                  <a:cubicBezTo>
                    <a:pt x="109436" y="618901"/>
                    <a:pt x="75116" y="580965"/>
                    <a:pt x="49622" y="538043"/>
                  </a:cubicBezTo>
                  <a:cubicBezTo>
                    <a:pt x="15421" y="480535"/>
                    <a:pt x="-1828" y="413131"/>
                    <a:pt x="360" y="346278"/>
                  </a:cubicBezTo>
                  <a:cubicBezTo>
                    <a:pt x="1952" y="284782"/>
                    <a:pt x="20064" y="223837"/>
                    <a:pt x="52167" y="171375"/>
                  </a:cubicBezTo>
                  <a:cubicBezTo>
                    <a:pt x="81441" y="123378"/>
                    <a:pt x="122131" y="82361"/>
                    <a:pt x="170039" y="52922"/>
                  </a:cubicBezTo>
                  <a:close/>
                </a:path>
              </a:pathLst>
            </a:custGeom>
            <a:solidFill>
              <a:srgbClr val="25F4EE"/>
            </a:solidFill>
            <a:ln w="1488" cap="flat">
              <a:noFill/>
              <a:prstDash val="solid"/>
              <a:miter/>
            </a:ln>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PA-任意多边形 34"/>
            <p:cNvSpPr/>
            <p:nvPr>
              <p:custDataLst>
                <p:tags r:id="rId4"/>
              </p:custDataLst>
            </p:nvPr>
          </p:nvSpPr>
          <p:spPr>
            <a:xfrm>
              <a:off x="7920865" y="316808"/>
              <a:ext cx="924223" cy="1077516"/>
            </a:xfrm>
            <a:custGeom>
              <a:avLst/>
              <a:gdLst>
                <a:gd name="connsiteX0" fmla="*/ 518136 w 924222"/>
                <a:gd name="connsiteY0" fmla="*/ 240 h 1077515"/>
                <a:gd name="connsiteX1" fmla="*/ 660386 w 924222"/>
                <a:gd name="connsiteY1" fmla="*/ 315 h 1077515"/>
                <a:gd name="connsiteX2" fmla="*/ 661428 w 924222"/>
                <a:gd name="connsiteY2" fmla="*/ 359 h 1077515"/>
                <a:gd name="connsiteX3" fmla="*/ 689318 w 924222"/>
                <a:gd name="connsiteY3" fmla="*/ 78554 h 1077515"/>
                <a:gd name="connsiteX4" fmla="*/ 775028 w 924222"/>
                <a:gd name="connsiteY4" fmla="*/ 173223 h 1077515"/>
                <a:gd name="connsiteX5" fmla="*/ 780743 w 924222"/>
                <a:gd name="connsiteY5" fmla="*/ 178685 h 1077515"/>
                <a:gd name="connsiteX6" fmla="*/ 925270 w 924222"/>
                <a:gd name="connsiteY6" fmla="*/ 263904 h 1077515"/>
                <a:gd name="connsiteX7" fmla="*/ 925449 w 924222"/>
                <a:gd name="connsiteY7" fmla="*/ 414488 h 1077515"/>
                <a:gd name="connsiteX8" fmla="*/ 659091 w 924222"/>
                <a:gd name="connsiteY8" fmla="*/ 330475 h 1077515"/>
                <a:gd name="connsiteX9" fmla="*/ 660252 w 924222"/>
                <a:gd name="connsiteY9" fmla="*/ 689300 h 1077515"/>
                <a:gd name="connsiteX10" fmla="*/ 659850 w 924222"/>
                <a:gd name="connsiteY10" fmla="*/ 737073 h 1077515"/>
                <a:gd name="connsiteX11" fmla="*/ 608028 w 924222"/>
                <a:gd name="connsiteY11" fmla="*/ 903061 h 1077515"/>
                <a:gd name="connsiteX12" fmla="*/ 507808 w 924222"/>
                <a:gd name="connsiteY12" fmla="*/ 1015635 h 1077515"/>
                <a:gd name="connsiteX13" fmla="*/ 324169 w 924222"/>
                <a:gd name="connsiteY13" fmla="*/ 1078202 h 1077515"/>
                <a:gd name="connsiteX14" fmla="*/ 224781 w 924222"/>
                <a:gd name="connsiteY14" fmla="*/ 1070181 h 1077515"/>
                <a:gd name="connsiteX15" fmla="*/ 96461 w 924222"/>
                <a:gd name="connsiteY15" fmla="*/ 1014370 h 1077515"/>
                <a:gd name="connsiteX16" fmla="*/ 93857 w 924222"/>
                <a:gd name="connsiteY16" fmla="*/ 1012138 h 1077515"/>
                <a:gd name="connsiteX17" fmla="*/ 45652 w 924222"/>
                <a:gd name="connsiteY17" fmla="*/ 945596 h 1077515"/>
                <a:gd name="connsiteX18" fmla="*/ 244 w 924222"/>
                <a:gd name="connsiteY18" fmla="*/ 775531 h 1077515"/>
                <a:gd name="connsiteX19" fmla="*/ 34251 w 924222"/>
                <a:gd name="connsiteY19" fmla="*/ 618070 h 1077515"/>
                <a:gd name="connsiteX20" fmla="*/ 140187 w 924222"/>
                <a:gd name="connsiteY20" fmla="*/ 485777 h 1077515"/>
                <a:gd name="connsiteX21" fmla="*/ 284015 w 924222"/>
                <a:gd name="connsiteY21" fmla="*/ 421483 h 1077515"/>
                <a:gd name="connsiteX22" fmla="*/ 348308 w 924222"/>
                <a:gd name="connsiteY22" fmla="*/ 413759 h 1077515"/>
                <a:gd name="connsiteX23" fmla="*/ 348770 w 924222"/>
                <a:gd name="connsiteY23" fmla="*/ 470433 h 1077515"/>
                <a:gd name="connsiteX24" fmla="*/ 348740 w 924222"/>
                <a:gd name="connsiteY24" fmla="*/ 567216 h 1077515"/>
                <a:gd name="connsiteX25" fmla="*/ 272391 w 924222"/>
                <a:gd name="connsiteY25" fmla="*/ 564835 h 1077515"/>
                <a:gd name="connsiteX26" fmla="*/ 190193 w 924222"/>
                <a:gd name="connsiteY26" fmla="*/ 604378 h 1077515"/>
                <a:gd name="connsiteX27" fmla="*/ 155219 w 924222"/>
                <a:gd name="connsiteY27" fmla="*/ 648149 h 1077515"/>
                <a:gd name="connsiteX28" fmla="*/ 138624 w 924222"/>
                <a:gd name="connsiteY28" fmla="*/ 740958 h 1077515"/>
                <a:gd name="connsiteX29" fmla="*/ 175564 w 924222"/>
                <a:gd name="connsiteY29" fmla="*/ 824614 h 1077515"/>
                <a:gd name="connsiteX30" fmla="*/ 224454 w 924222"/>
                <a:gd name="connsiteY30" fmla="*/ 864991 h 1077515"/>
                <a:gd name="connsiteX31" fmla="*/ 279088 w 924222"/>
                <a:gd name="connsiteY31" fmla="*/ 913063 h 1077515"/>
                <a:gd name="connsiteX32" fmla="*/ 371779 w 924222"/>
                <a:gd name="connsiteY32" fmla="*/ 931979 h 1077515"/>
                <a:gd name="connsiteX33" fmla="*/ 494145 w 924222"/>
                <a:gd name="connsiteY33" fmla="*/ 854826 h 1077515"/>
                <a:gd name="connsiteX34" fmla="*/ 517913 w 924222"/>
                <a:gd name="connsiteY34" fmla="*/ 762181 h 1077515"/>
                <a:gd name="connsiteX35" fmla="*/ 518136 w 924222"/>
                <a:gd name="connsiteY35" fmla="*/ 240 h 1077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924222" h="1077515">
                  <a:moveTo>
                    <a:pt x="518136" y="240"/>
                  </a:moveTo>
                  <a:cubicBezTo>
                    <a:pt x="565553" y="225"/>
                    <a:pt x="612970" y="62"/>
                    <a:pt x="660386" y="315"/>
                  </a:cubicBezTo>
                  <a:cubicBezTo>
                    <a:pt x="660639" y="329"/>
                    <a:pt x="661175" y="344"/>
                    <a:pt x="661428" y="359"/>
                  </a:cubicBezTo>
                  <a:cubicBezTo>
                    <a:pt x="666696" y="27639"/>
                    <a:pt x="676727" y="53863"/>
                    <a:pt x="689318" y="78554"/>
                  </a:cubicBezTo>
                  <a:cubicBezTo>
                    <a:pt x="709127" y="116683"/>
                    <a:pt x="738060" y="150854"/>
                    <a:pt x="775028" y="173223"/>
                  </a:cubicBezTo>
                  <a:cubicBezTo>
                    <a:pt x="777276" y="174637"/>
                    <a:pt x="778972" y="176721"/>
                    <a:pt x="780743" y="178685"/>
                  </a:cubicBezTo>
                  <a:cubicBezTo>
                    <a:pt x="818457" y="221161"/>
                    <a:pt x="869683" y="251804"/>
                    <a:pt x="925270" y="263904"/>
                  </a:cubicBezTo>
                  <a:cubicBezTo>
                    <a:pt x="925747" y="314089"/>
                    <a:pt x="925375" y="364289"/>
                    <a:pt x="925449" y="414488"/>
                  </a:cubicBezTo>
                  <a:cubicBezTo>
                    <a:pt x="830824" y="415337"/>
                    <a:pt x="736199" y="385303"/>
                    <a:pt x="659091" y="330475"/>
                  </a:cubicBezTo>
                  <a:cubicBezTo>
                    <a:pt x="659062" y="450088"/>
                    <a:pt x="659270" y="569701"/>
                    <a:pt x="660252" y="689300"/>
                  </a:cubicBezTo>
                  <a:cubicBezTo>
                    <a:pt x="660282" y="705224"/>
                    <a:pt x="661011" y="721164"/>
                    <a:pt x="659850" y="737073"/>
                  </a:cubicBezTo>
                  <a:cubicBezTo>
                    <a:pt x="655877" y="795459"/>
                    <a:pt x="637258" y="852490"/>
                    <a:pt x="608028" y="903061"/>
                  </a:cubicBezTo>
                  <a:cubicBezTo>
                    <a:pt x="582609" y="946772"/>
                    <a:pt x="548735" y="985825"/>
                    <a:pt x="507808" y="1015635"/>
                  </a:cubicBezTo>
                  <a:cubicBezTo>
                    <a:pt x="454914" y="1054702"/>
                    <a:pt x="389831" y="1076491"/>
                    <a:pt x="324169" y="1078202"/>
                  </a:cubicBezTo>
                  <a:cubicBezTo>
                    <a:pt x="290905" y="1079244"/>
                    <a:pt x="257360" y="1077265"/>
                    <a:pt x="224781" y="1070181"/>
                  </a:cubicBezTo>
                  <a:cubicBezTo>
                    <a:pt x="178823" y="1060417"/>
                    <a:pt x="134859" y="1041501"/>
                    <a:pt x="96461" y="1014370"/>
                  </a:cubicBezTo>
                  <a:cubicBezTo>
                    <a:pt x="95807" y="1013804"/>
                    <a:pt x="94512" y="1012688"/>
                    <a:pt x="93857" y="1012138"/>
                  </a:cubicBezTo>
                  <a:cubicBezTo>
                    <a:pt x="74375" y="992686"/>
                    <a:pt x="58927" y="969602"/>
                    <a:pt x="45652" y="945596"/>
                  </a:cubicBezTo>
                  <a:cubicBezTo>
                    <a:pt x="16943" y="893760"/>
                    <a:pt x="542" y="834883"/>
                    <a:pt x="244" y="775531"/>
                  </a:cubicBezTo>
                  <a:cubicBezTo>
                    <a:pt x="-857" y="721342"/>
                    <a:pt x="11123" y="667050"/>
                    <a:pt x="34251" y="618070"/>
                  </a:cubicBezTo>
                  <a:cubicBezTo>
                    <a:pt x="58510" y="566501"/>
                    <a:pt x="94318" y="519918"/>
                    <a:pt x="140187" y="485777"/>
                  </a:cubicBezTo>
                  <a:cubicBezTo>
                    <a:pt x="182707" y="454270"/>
                    <a:pt x="232252" y="432348"/>
                    <a:pt x="284015" y="421483"/>
                  </a:cubicBezTo>
                  <a:cubicBezTo>
                    <a:pt x="305178" y="417018"/>
                    <a:pt x="326743" y="414980"/>
                    <a:pt x="348308" y="413759"/>
                  </a:cubicBezTo>
                  <a:cubicBezTo>
                    <a:pt x="349365" y="432616"/>
                    <a:pt x="348472" y="451547"/>
                    <a:pt x="348770" y="470433"/>
                  </a:cubicBezTo>
                  <a:cubicBezTo>
                    <a:pt x="348755" y="502699"/>
                    <a:pt x="348800" y="534950"/>
                    <a:pt x="348740" y="567216"/>
                  </a:cubicBezTo>
                  <a:cubicBezTo>
                    <a:pt x="324332" y="558628"/>
                    <a:pt x="297365" y="558822"/>
                    <a:pt x="272391" y="564835"/>
                  </a:cubicBezTo>
                  <a:cubicBezTo>
                    <a:pt x="242566" y="571755"/>
                    <a:pt x="213693" y="584525"/>
                    <a:pt x="190193" y="604378"/>
                  </a:cubicBezTo>
                  <a:cubicBezTo>
                    <a:pt x="175787" y="616463"/>
                    <a:pt x="163747" y="631376"/>
                    <a:pt x="155219" y="648149"/>
                  </a:cubicBezTo>
                  <a:cubicBezTo>
                    <a:pt x="140455" y="676500"/>
                    <a:pt x="135484" y="709317"/>
                    <a:pt x="138624" y="740958"/>
                  </a:cubicBezTo>
                  <a:cubicBezTo>
                    <a:pt x="142167" y="771721"/>
                    <a:pt x="155159" y="801308"/>
                    <a:pt x="175564" y="824614"/>
                  </a:cubicBezTo>
                  <a:cubicBezTo>
                    <a:pt x="189330" y="840851"/>
                    <a:pt x="206341" y="853963"/>
                    <a:pt x="224454" y="864991"/>
                  </a:cubicBezTo>
                  <a:cubicBezTo>
                    <a:pt x="238667" y="884904"/>
                    <a:pt x="257538" y="901454"/>
                    <a:pt x="279088" y="913063"/>
                  </a:cubicBezTo>
                  <a:cubicBezTo>
                    <a:pt x="307247" y="928288"/>
                    <a:pt x="339944" y="934494"/>
                    <a:pt x="371779" y="931979"/>
                  </a:cubicBezTo>
                  <a:cubicBezTo>
                    <a:pt x="421904" y="928273"/>
                    <a:pt x="469068" y="898314"/>
                    <a:pt x="494145" y="854826"/>
                  </a:cubicBezTo>
                  <a:cubicBezTo>
                    <a:pt x="510263" y="826876"/>
                    <a:pt x="518687" y="794447"/>
                    <a:pt x="517913" y="762181"/>
                  </a:cubicBezTo>
                  <a:cubicBezTo>
                    <a:pt x="518345" y="508191"/>
                    <a:pt x="517943" y="254215"/>
                    <a:pt x="518136" y="240"/>
                  </a:cubicBezTo>
                  <a:close/>
                </a:path>
              </a:pathLst>
            </a:custGeom>
            <a:solidFill>
              <a:srgbClr val="FFFFFF"/>
            </a:solidFill>
            <a:ln w="1488" cap="flat">
              <a:noFill/>
              <a:prstDash val="solid"/>
              <a:miter/>
            </a:ln>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PA-任意多边形 35"/>
            <p:cNvSpPr/>
            <p:nvPr>
              <p:custDataLst>
                <p:tags r:id="rId5"/>
              </p:custDataLst>
            </p:nvPr>
          </p:nvSpPr>
          <p:spPr>
            <a:xfrm>
              <a:off x="8017152" y="316993"/>
              <a:ext cx="884039" cy="1126629"/>
            </a:xfrm>
            <a:custGeom>
              <a:avLst/>
              <a:gdLst>
                <a:gd name="connsiteX0" fmla="*/ 565141 w 884039"/>
                <a:gd name="connsiteY0" fmla="*/ 174 h 1126628"/>
                <a:gd name="connsiteX1" fmla="*/ 615981 w 884039"/>
                <a:gd name="connsiteY1" fmla="*/ 383 h 1126628"/>
                <a:gd name="connsiteX2" fmla="*/ 666448 w 884039"/>
                <a:gd name="connsiteY2" fmla="*/ 156920 h 1126628"/>
                <a:gd name="connsiteX3" fmla="*/ 678741 w 884039"/>
                <a:gd name="connsiteY3" fmla="*/ 173038 h 1126628"/>
                <a:gd name="connsiteX4" fmla="*/ 593031 w 884039"/>
                <a:gd name="connsiteY4" fmla="*/ 78369 h 1126628"/>
                <a:gd name="connsiteX5" fmla="*/ 565141 w 884039"/>
                <a:gd name="connsiteY5" fmla="*/ 174 h 1126628"/>
                <a:gd name="connsiteX6" fmla="*/ 828983 w 884039"/>
                <a:gd name="connsiteY6" fmla="*/ 263719 h 1126628"/>
                <a:gd name="connsiteX7" fmla="*/ 885017 w 884039"/>
                <a:gd name="connsiteY7" fmla="*/ 269806 h 1126628"/>
                <a:gd name="connsiteX8" fmla="*/ 885017 w 884039"/>
                <a:gd name="connsiteY8" fmla="*/ 463625 h 1126628"/>
                <a:gd name="connsiteX9" fmla="*/ 616025 w 884039"/>
                <a:gd name="connsiteY9" fmla="*/ 377498 h 1126628"/>
                <a:gd name="connsiteX10" fmla="*/ 616025 w 884039"/>
                <a:gd name="connsiteY10" fmla="*/ 760597 h 1126628"/>
                <a:gd name="connsiteX11" fmla="*/ 607929 w 884039"/>
                <a:gd name="connsiteY11" fmla="*/ 846664 h 1126628"/>
                <a:gd name="connsiteX12" fmla="*/ 465307 w 884039"/>
                <a:gd name="connsiteY12" fmla="*/ 1061810 h 1126628"/>
                <a:gd name="connsiteX13" fmla="*/ 337806 w 884039"/>
                <a:gd name="connsiteY13" fmla="*/ 1118633 h 1126628"/>
                <a:gd name="connsiteX14" fmla="*/ 170211 w 884039"/>
                <a:gd name="connsiteY14" fmla="*/ 1115760 h 1126628"/>
                <a:gd name="connsiteX15" fmla="*/ 174 w 884039"/>
                <a:gd name="connsiteY15" fmla="*/ 1014185 h 1126628"/>
                <a:gd name="connsiteX16" fmla="*/ 128494 w 884039"/>
                <a:gd name="connsiteY16" fmla="*/ 1069996 h 1126628"/>
                <a:gd name="connsiteX17" fmla="*/ 227881 w 884039"/>
                <a:gd name="connsiteY17" fmla="*/ 1078018 h 1126628"/>
                <a:gd name="connsiteX18" fmla="*/ 411520 w 884039"/>
                <a:gd name="connsiteY18" fmla="*/ 1015450 h 1126628"/>
                <a:gd name="connsiteX19" fmla="*/ 511741 w 884039"/>
                <a:gd name="connsiteY19" fmla="*/ 902877 h 1126628"/>
                <a:gd name="connsiteX20" fmla="*/ 563563 w 884039"/>
                <a:gd name="connsiteY20" fmla="*/ 736889 h 1126628"/>
                <a:gd name="connsiteX21" fmla="*/ 563965 w 884039"/>
                <a:gd name="connsiteY21" fmla="*/ 689115 h 1126628"/>
                <a:gd name="connsiteX22" fmla="*/ 562804 w 884039"/>
                <a:gd name="connsiteY22" fmla="*/ 330290 h 1126628"/>
                <a:gd name="connsiteX23" fmla="*/ 829162 w 884039"/>
                <a:gd name="connsiteY23" fmla="*/ 414304 h 1126628"/>
                <a:gd name="connsiteX24" fmla="*/ 828983 w 884039"/>
                <a:gd name="connsiteY24" fmla="*/ 263719 h 112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84039" h="1126628">
                  <a:moveTo>
                    <a:pt x="565141" y="174"/>
                  </a:moveTo>
                  <a:cubicBezTo>
                    <a:pt x="582078" y="636"/>
                    <a:pt x="599029" y="234"/>
                    <a:pt x="615981" y="383"/>
                  </a:cubicBezTo>
                  <a:cubicBezTo>
                    <a:pt x="615936" y="56134"/>
                    <a:pt x="633810" y="111706"/>
                    <a:pt x="666448" y="156920"/>
                  </a:cubicBezTo>
                  <a:cubicBezTo>
                    <a:pt x="670303" y="162457"/>
                    <a:pt x="674663" y="167636"/>
                    <a:pt x="678741" y="173038"/>
                  </a:cubicBezTo>
                  <a:cubicBezTo>
                    <a:pt x="641772" y="150669"/>
                    <a:pt x="612840" y="116498"/>
                    <a:pt x="593031" y="78369"/>
                  </a:cubicBezTo>
                  <a:cubicBezTo>
                    <a:pt x="580440" y="53678"/>
                    <a:pt x="570409" y="27455"/>
                    <a:pt x="565141" y="174"/>
                  </a:cubicBezTo>
                  <a:close/>
                  <a:moveTo>
                    <a:pt x="828983" y="263719"/>
                  </a:moveTo>
                  <a:cubicBezTo>
                    <a:pt x="847378" y="267723"/>
                    <a:pt x="866190" y="269449"/>
                    <a:pt x="885017" y="269806"/>
                  </a:cubicBezTo>
                  <a:cubicBezTo>
                    <a:pt x="885017" y="334413"/>
                    <a:pt x="885032" y="399019"/>
                    <a:pt x="885017" y="463625"/>
                  </a:cubicBezTo>
                  <a:cubicBezTo>
                    <a:pt x="789217" y="464310"/>
                    <a:pt x="693788" y="433309"/>
                    <a:pt x="616025" y="377498"/>
                  </a:cubicBezTo>
                  <a:cubicBezTo>
                    <a:pt x="616055" y="505193"/>
                    <a:pt x="616025" y="632887"/>
                    <a:pt x="616025" y="760597"/>
                  </a:cubicBezTo>
                  <a:cubicBezTo>
                    <a:pt x="616621" y="789470"/>
                    <a:pt x="614105" y="818431"/>
                    <a:pt x="607929" y="846664"/>
                  </a:cubicBezTo>
                  <a:cubicBezTo>
                    <a:pt x="589459" y="932865"/>
                    <a:pt x="537295" y="1011045"/>
                    <a:pt x="465307" y="1061810"/>
                  </a:cubicBezTo>
                  <a:cubicBezTo>
                    <a:pt x="427118" y="1088927"/>
                    <a:pt x="383511" y="1108408"/>
                    <a:pt x="337806" y="1118633"/>
                  </a:cubicBezTo>
                  <a:cubicBezTo>
                    <a:pt x="282769" y="1130866"/>
                    <a:pt x="224786" y="1129988"/>
                    <a:pt x="170211" y="1115760"/>
                  </a:cubicBezTo>
                  <a:cubicBezTo>
                    <a:pt x="105426" y="1098943"/>
                    <a:pt x="45686" y="1063254"/>
                    <a:pt x="174" y="1014185"/>
                  </a:cubicBezTo>
                  <a:cubicBezTo>
                    <a:pt x="38572" y="1041316"/>
                    <a:pt x="82536" y="1060233"/>
                    <a:pt x="128494" y="1069996"/>
                  </a:cubicBezTo>
                  <a:cubicBezTo>
                    <a:pt x="161072" y="1077080"/>
                    <a:pt x="194618" y="1079059"/>
                    <a:pt x="227881" y="1078018"/>
                  </a:cubicBezTo>
                  <a:cubicBezTo>
                    <a:pt x="293544" y="1076306"/>
                    <a:pt x="358627" y="1054518"/>
                    <a:pt x="411520" y="1015450"/>
                  </a:cubicBezTo>
                  <a:cubicBezTo>
                    <a:pt x="452448" y="985640"/>
                    <a:pt x="486321" y="946587"/>
                    <a:pt x="511741" y="902877"/>
                  </a:cubicBezTo>
                  <a:cubicBezTo>
                    <a:pt x="540971" y="852305"/>
                    <a:pt x="559590" y="795274"/>
                    <a:pt x="563563" y="736889"/>
                  </a:cubicBezTo>
                  <a:cubicBezTo>
                    <a:pt x="564724" y="720979"/>
                    <a:pt x="563995" y="705039"/>
                    <a:pt x="563965" y="689115"/>
                  </a:cubicBezTo>
                  <a:cubicBezTo>
                    <a:pt x="562983" y="569516"/>
                    <a:pt x="562775" y="449903"/>
                    <a:pt x="562804" y="330290"/>
                  </a:cubicBezTo>
                  <a:cubicBezTo>
                    <a:pt x="639912" y="385118"/>
                    <a:pt x="734537" y="415152"/>
                    <a:pt x="829162" y="414304"/>
                  </a:cubicBezTo>
                  <a:cubicBezTo>
                    <a:pt x="829088" y="364104"/>
                    <a:pt x="829460" y="313904"/>
                    <a:pt x="828983" y="263719"/>
                  </a:cubicBezTo>
                  <a:close/>
                </a:path>
              </a:pathLst>
            </a:custGeom>
            <a:solidFill>
              <a:srgbClr val="FE2C55"/>
            </a:solidFill>
            <a:ln w="1488" cap="flat">
              <a:noFill/>
              <a:prstDash val="solid"/>
              <a:miter/>
            </a:ln>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PA-任意多边形 36"/>
            <p:cNvSpPr/>
            <p:nvPr>
              <p:custDataLst>
                <p:tags r:id="rId6"/>
              </p:custDataLst>
            </p:nvPr>
          </p:nvSpPr>
          <p:spPr>
            <a:xfrm>
              <a:off x="8058415" y="730382"/>
              <a:ext cx="266402" cy="450949"/>
            </a:xfrm>
            <a:custGeom>
              <a:avLst/>
              <a:gdLst>
                <a:gd name="connsiteX0" fmla="*/ 210758 w 266402"/>
                <a:gd name="connsiteY0" fmla="*/ 186 h 450949"/>
                <a:gd name="connsiteX1" fmla="*/ 266762 w 266402"/>
                <a:gd name="connsiteY1" fmla="*/ 3847 h 450949"/>
                <a:gd name="connsiteX2" fmla="*/ 266599 w 266402"/>
                <a:gd name="connsiteY2" fmla="*/ 202220 h 450949"/>
                <a:gd name="connsiteX3" fmla="*/ 182243 w 266402"/>
                <a:gd name="connsiteY3" fmla="*/ 198722 h 450949"/>
                <a:gd name="connsiteX4" fmla="*/ 66365 w 266402"/>
                <a:gd name="connsiteY4" fmla="*/ 300878 h 450949"/>
                <a:gd name="connsiteX5" fmla="*/ 86904 w 266402"/>
                <a:gd name="connsiteY5" fmla="*/ 451418 h 450949"/>
                <a:gd name="connsiteX6" fmla="*/ 38014 w 266402"/>
                <a:gd name="connsiteY6" fmla="*/ 411041 h 450949"/>
                <a:gd name="connsiteX7" fmla="*/ 1074 w 266402"/>
                <a:gd name="connsiteY7" fmla="*/ 327384 h 450949"/>
                <a:gd name="connsiteX8" fmla="*/ 17669 w 266402"/>
                <a:gd name="connsiteY8" fmla="*/ 234575 h 450949"/>
                <a:gd name="connsiteX9" fmla="*/ 52643 w 266402"/>
                <a:gd name="connsiteY9" fmla="*/ 190805 h 450949"/>
                <a:gd name="connsiteX10" fmla="*/ 134841 w 266402"/>
                <a:gd name="connsiteY10" fmla="*/ 151261 h 450949"/>
                <a:gd name="connsiteX11" fmla="*/ 211190 w 266402"/>
                <a:gd name="connsiteY11" fmla="*/ 153642 h 450949"/>
                <a:gd name="connsiteX12" fmla="*/ 211220 w 266402"/>
                <a:gd name="connsiteY12" fmla="*/ 56859 h 450949"/>
                <a:gd name="connsiteX13" fmla="*/ 210758 w 266402"/>
                <a:gd name="connsiteY13" fmla="*/ 186 h 450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6402" h="450949">
                  <a:moveTo>
                    <a:pt x="210758" y="186"/>
                  </a:moveTo>
                  <a:cubicBezTo>
                    <a:pt x="229481" y="52"/>
                    <a:pt x="248248" y="1108"/>
                    <a:pt x="266762" y="3847"/>
                  </a:cubicBezTo>
                  <a:cubicBezTo>
                    <a:pt x="266554" y="69971"/>
                    <a:pt x="266911" y="136110"/>
                    <a:pt x="266599" y="202220"/>
                  </a:cubicBezTo>
                  <a:cubicBezTo>
                    <a:pt x="239482" y="193409"/>
                    <a:pt x="209999" y="192219"/>
                    <a:pt x="182243" y="198722"/>
                  </a:cubicBezTo>
                  <a:cubicBezTo>
                    <a:pt x="129707" y="210480"/>
                    <a:pt x="84701" y="250306"/>
                    <a:pt x="66365" y="300878"/>
                  </a:cubicBezTo>
                  <a:cubicBezTo>
                    <a:pt x="47643" y="350334"/>
                    <a:pt x="55426" y="408853"/>
                    <a:pt x="86904" y="451418"/>
                  </a:cubicBezTo>
                  <a:cubicBezTo>
                    <a:pt x="68791" y="440389"/>
                    <a:pt x="51780" y="427278"/>
                    <a:pt x="38014" y="411041"/>
                  </a:cubicBezTo>
                  <a:cubicBezTo>
                    <a:pt x="17609" y="387734"/>
                    <a:pt x="4617" y="358147"/>
                    <a:pt x="1074" y="327384"/>
                  </a:cubicBezTo>
                  <a:cubicBezTo>
                    <a:pt x="-2066" y="295743"/>
                    <a:pt x="2905" y="262927"/>
                    <a:pt x="17669" y="234575"/>
                  </a:cubicBezTo>
                  <a:cubicBezTo>
                    <a:pt x="26197" y="217802"/>
                    <a:pt x="38237" y="202890"/>
                    <a:pt x="52643" y="190805"/>
                  </a:cubicBezTo>
                  <a:cubicBezTo>
                    <a:pt x="76143" y="170951"/>
                    <a:pt x="105016" y="158182"/>
                    <a:pt x="134841" y="151261"/>
                  </a:cubicBezTo>
                  <a:cubicBezTo>
                    <a:pt x="159814" y="145248"/>
                    <a:pt x="186782" y="145055"/>
                    <a:pt x="211190" y="153642"/>
                  </a:cubicBezTo>
                  <a:cubicBezTo>
                    <a:pt x="211249" y="121376"/>
                    <a:pt x="211205" y="89125"/>
                    <a:pt x="211220" y="56859"/>
                  </a:cubicBezTo>
                  <a:cubicBezTo>
                    <a:pt x="210922" y="37973"/>
                    <a:pt x="211815" y="19042"/>
                    <a:pt x="210758" y="186"/>
                  </a:cubicBezTo>
                  <a:close/>
                </a:path>
              </a:pathLst>
            </a:custGeom>
            <a:solidFill>
              <a:srgbClr val="FE2C55"/>
            </a:solidFill>
            <a:ln w="1488" cap="flat">
              <a:noFill/>
              <a:prstDash val="solid"/>
              <a:miter/>
            </a:ln>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3" name="文本框 12"/>
          <p:cNvSpPr txBox="1"/>
          <p:nvPr/>
        </p:nvSpPr>
        <p:spPr>
          <a:xfrm>
            <a:off x="726819" y="2912121"/>
            <a:ext cx="6498305" cy="295189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月，抖音热门话题活动“不心动挑战”引发了大量用户积极参与创作短视频，截至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月，该活动短视频已经突破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48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亿次播放。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个人短视频账号也可以积极参与该类活动，参与方式与 热门话题活动类似，需要拍摄与之相关的短视频内容，其推广效果也相当可观。 </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2022242"/>
            <a:ext cx="11061864"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）小红书：参与热门活动 当小红书官方或者企业发起热门话题活动时，个人短视频账号可以积极参与该活动，发布与活动话题相关的内容。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575964" y="3332223"/>
            <a:ext cx="2299854" cy="2299854"/>
          </a:xfrm>
          <a:prstGeom prst="roundRect">
            <a:avLst>
              <a:gd name="adj" fmla="val 18940"/>
            </a:avLst>
          </a:prstGeom>
          <a:noFill/>
          <a:extLst>
            <a:ext uri="{909E8E84-426E-40DD-AFC4-6F175D3DCCD1}">
              <a14:hiddenFill xmlns:a14="http://schemas.microsoft.com/office/drawing/2010/main">
                <a:solidFill>
                  <a:srgbClr val="FFFFFF"/>
                </a:solidFill>
              </a14:hiddenFill>
            </a:ext>
          </a:extLst>
        </p:spPr>
      </p:pic>
      <p:sp>
        <p:nvSpPr>
          <p:cNvPr id="9" name="文本框 8"/>
          <p:cNvSpPr txBox="1"/>
          <p:nvPr/>
        </p:nvSpPr>
        <p:spPr>
          <a:xfrm>
            <a:off x="533401" y="3800395"/>
            <a:ext cx="7460672" cy="96128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例如，小红书官方发起的“每日穿搭”话题活动， 截至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月，累计获得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11.8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亿次浏览互动量，</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143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万人参与。</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7.2 </a:t>
            </a:r>
            <a:r>
              <a:rPr lang="zh-CN" altLang="en-US" dirty="0"/>
              <a:t>短视频推广运营 </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个人短视频账号的推广运营方法</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2022242"/>
            <a:ext cx="11048586"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）西瓜视频：参与“活字计划”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2050"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32063" t="8101" r="31673" b="40241"/>
          <a:stretch>
            <a:fillRect/>
          </a:stretch>
        </p:blipFill>
        <p:spPr bwMode="auto">
          <a:xfrm>
            <a:off x="8650000" y="2704915"/>
            <a:ext cx="2391030" cy="2391030"/>
          </a:xfrm>
          <a:prstGeom prst="ellipse">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713509" y="3220061"/>
            <a:ext cx="6989618" cy="171066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月，西瓜视频联合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11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家机构发起“活字计划”，助力图文创作者转型 为短视频创作者。首批招募的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位图文创作者已经入驻西瓜视频。除了流量扶持、 奖金激励，西瓜视频还提供定制课程培训、专属运营对接、金牌制作团队和平台签 约机会。</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7.2 </a:t>
            </a:r>
            <a:r>
              <a:rPr lang="zh-CN" altLang="en-US" dirty="0"/>
              <a:t>短视频推广运营 </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96718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在抖音、快手等平台的官方任务中心（或者活动中心）查看最新的官方活动， 分享给大家或者尝试参与。</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短视频用户运营目标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69842"/>
            <a:ext cx="11394373"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用户是短视频用户运营的核心，短视频用户的运营工作需要围绕用户来展开，主要包括</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个主要目标：</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a:off x="1928982" y="3258609"/>
            <a:ext cx="8120856" cy="937021"/>
            <a:chOff x="1942836" y="4283846"/>
            <a:chExt cx="8120856" cy="937021"/>
          </a:xfrm>
        </p:grpSpPr>
        <p:sp>
          <p:nvSpPr>
            <p:cNvPr id="6" name="任意多边形: 形状 5"/>
            <p:cNvSpPr/>
            <p:nvPr/>
          </p:nvSpPr>
          <p:spPr>
            <a:xfrm>
              <a:off x="1942836" y="4283846"/>
              <a:ext cx="1561703" cy="937021"/>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拉新</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任意多边形: 形状 6"/>
            <p:cNvSpPr/>
            <p:nvPr/>
          </p:nvSpPr>
          <p:spPr>
            <a:xfrm>
              <a:off x="3660710" y="4558706"/>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marR="0" lvl="0" indent="0" algn="ctr" defTabSz="622300" rtl="0" eaLnBrk="1" fontAlgn="auto" latinLnBrk="0" hangingPunct="1">
                <a:lnSpc>
                  <a:spcPct val="90000"/>
                </a:lnSpc>
                <a:spcBef>
                  <a:spcPct val="0"/>
                </a:spcBef>
                <a:spcAft>
                  <a:spcPct val="35000"/>
                </a:spcAft>
                <a:buClrTx/>
                <a:buSzTx/>
                <a:buFontTx/>
                <a:buNone/>
                <a:defRPr/>
              </a:pPr>
              <a:endPar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任意多边形: 形状 7"/>
            <p:cNvSpPr/>
            <p:nvPr/>
          </p:nvSpPr>
          <p:spPr>
            <a:xfrm>
              <a:off x="4129221" y="4283846"/>
              <a:ext cx="1561703" cy="937021"/>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留存</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任意多边形: 形状 8"/>
            <p:cNvSpPr/>
            <p:nvPr/>
          </p:nvSpPr>
          <p:spPr>
            <a:xfrm>
              <a:off x="5847094" y="4558706"/>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marR="0" lvl="0" indent="0" algn="ctr" defTabSz="622300" rtl="0" eaLnBrk="1" fontAlgn="auto" latinLnBrk="0" hangingPunct="1">
                <a:lnSpc>
                  <a:spcPct val="90000"/>
                </a:lnSpc>
                <a:spcBef>
                  <a:spcPct val="0"/>
                </a:spcBef>
                <a:spcAft>
                  <a:spcPct val="35000"/>
                </a:spcAft>
                <a:buClrTx/>
                <a:buSzTx/>
                <a:buFontTx/>
                <a:buNone/>
                <a:defRPr/>
              </a:pPr>
              <a:endPar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任意多边形: 形状 9"/>
            <p:cNvSpPr/>
            <p:nvPr/>
          </p:nvSpPr>
          <p:spPr>
            <a:xfrm>
              <a:off x="6315605" y="4283846"/>
              <a:ext cx="1561703" cy="937021"/>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促活</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2" name="任意多边形: 形状 11"/>
            <p:cNvSpPr/>
            <p:nvPr/>
          </p:nvSpPr>
          <p:spPr>
            <a:xfrm>
              <a:off x="8033479" y="4558706"/>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marR="0" lvl="0" indent="0" algn="ctr" defTabSz="622300" rtl="0" eaLnBrk="1" fontAlgn="auto" latinLnBrk="0" hangingPunct="1">
                <a:lnSpc>
                  <a:spcPct val="90000"/>
                </a:lnSpc>
                <a:spcBef>
                  <a:spcPct val="0"/>
                </a:spcBef>
                <a:spcAft>
                  <a:spcPct val="35000"/>
                </a:spcAft>
                <a:buClrTx/>
                <a:buSzTx/>
                <a:buFontTx/>
                <a:buNone/>
                <a:defRPr/>
              </a:pPr>
              <a:endParaRPr kumimoji="0" lang="zh-CN" alt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任意多边形: 形状 12"/>
            <p:cNvSpPr/>
            <p:nvPr/>
          </p:nvSpPr>
          <p:spPr>
            <a:xfrm>
              <a:off x="8501989" y="4283846"/>
              <a:ext cx="1561703" cy="937021"/>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转化</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短视频用户运营目标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69842"/>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．拉新。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“拉新”即为短视频“拉来”新用户。</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短视频通过不断吸引新用户的观看，才能获取到新的流量支持。</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新用户往往是因为对短视频内容产生兴趣才会停留观看、点赞、 关注。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短视频创作者需要做到：内容有趣且持续更新。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如此，一个短视频账号才能持续不断地拥有优质的内容和优质的流量，形成良性循环</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短视频用户运营目标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69842"/>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．留存。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留存即让新用户“留下来”，留得住用户才能展开后续的运营活动。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新用户可能会因为一条有趣的短视频关注短视频账号，也可能短视频因为连续多次的不合心意的内容而取消关注。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因此，</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围绕“留住用户”进行的一系列工作是拉新之后的运营重点。</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如果后续的短视频不能持续为用户提供他们感兴趣的内容，则有可能导致用户大量流失。</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短视频用户运营目标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69842"/>
            <a:ext cx="11325101" cy="326961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．促活。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“促活”是指通过具有互动性的短视频内容，提升用户活跃度，增强用户黏性和忠实度。当用户留存率稳定之后，做好用户促活工作，提升用户黏性、互动性、忠诚度是短视频创作的基本原则和工作重点。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“以简单的方式保持用户活跃度”</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，短视频创作者可以根据短视频内容设计与用户的互动环节，不断加强用户的参与感，提升用户的积极性</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短视频用户运营目标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69842"/>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．转化。转化是指利用高质量的短视频内容，将用户转变为真正的消费者。</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短视频变现的方式有许多：</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广告植入、直播带货，电商引流、知识付费。</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将流量成功变现才是运营工作的主要目的短视频内容质量是保证用户规模的基础，而用户规模是实现商业化的要素，保持用户规模最大化， 提高用户活跃度，增强用户黏性和忠实度，才可以实现流量转化。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664442" y="2908797"/>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7.3 </a:t>
            </a:r>
            <a:r>
              <a:rPr lang="zh-CN" altLang="en-US" dirty="0"/>
              <a:t>短视频用户运营</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你还知道哪些在用户运营方面做得非常好的短视频账号？说一说它好在哪里。</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8242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个阶段</a:t>
            </a:r>
            <a:endPar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6" name="椭圆 5"/>
          <p:cNvSpPr/>
          <p:nvPr/>
        </p:nvSpPr>
        <p:spPr>
          <a:xfrm>
            <a:off x="1865334" y="2584450"/>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萌芽期</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5005944" y="2584450"/>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成长期</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a:xfrm>
            <a:off x="8146554" y="2584450"/>
            <a:ext cx="2180112" cy="2180112"/>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成熟期 </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8242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个阶段</a:t>
            </a:r>
            <a:endPar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矩形 4"/>
          <p:cNvSpPr/>
          <p:nvPr/>
        </p:nvSpPr>
        <p:spPr>
          <a:xfrm>
            <a:off x="478972" y="2252909"/>
            <a:ext cx="11048586"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．萌芽期：高效获取种子用户 在短视频运营的萌芽阶段，内容与用户运营的首要目标是吸引用户，培养最早一 批的种子用户。而想要高效展开内容与用户运营工作，成功获取新用户，主要有以下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种方法。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010805" y="4035538"/>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297747" y="4035538"/>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①以老带新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010805" y="4683917"/>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p:nvSpPr>
        <p:spPr>
          <a:xfrm>
            <a:off x="1297747" y="4683917"/>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②结合热点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矩形 9"/>
          <p:cNvSpPr/>
          <p:nvPr/>
        </p:nvSpPr>
        <p:spPr>
          <a:xfrm>
            <a:off x="1010805" y="5332296"/>
            <a:ext cx="103695" cy="4053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1" name="文本框 10"/>
          <p:cNvSpPr txBox="1"/>
          <p:nvPr/>
        </p:nvSpPr>
        <p:spPr>
          <a:xfrm>
            <a:off x="1297747" y="5332296"/>
            <a:ext cx="610790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③合作推广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4" name="标题 1"/>
          <p:cNvSpPr txBox="1"/>
          <p:nvPr/>
        </p:nvSpPr>
        <p:spPr>
          <a:xfrm>
            <a:off x="478972" y="1156933"/>
            <a:ext cx="7815942" cy="82426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7.3.2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短视频用户运营的 </a:t>
            </a: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个阶段</a:t>
            </a:r>
            <a:endPar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5" name="矩形 4"/>
          <p:cNvSpPr/>
          <p:nvPr/>
        </p:nvSpPr>
        <p:spPr>
          <a:xfrm>
            <a:off x="478972" y="2252909"/>
            <a:ext cx="11048586" cy="280794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）“以老带新”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“以老带新”是短视频账号在萌芽期最快速有效的拉新方式之一。如果短视频创作者本身拥有具备粉丝基础且粉丝活动度较高的其他账号，则可以利用该账号对新账号进行引流。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特点：这种“以老带新”的方式，通常能产生不错的引流效果。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638844"/>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）结合热点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热点话题本身拥有超高的关注度和讨论度，通过创作与热点话题相关的短视频内容进行引流，不仅可以节约运营成本，还可以快速增加短视频流量。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特点：通常，短视频创作者可以利用短视频平台官方推出的热点话题，帮助账号提高曝光率，通过优质的短视频内容完成流量的原始积累。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638844"/>
            <a:ext cx="11048586" cy="280794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）合作推广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如果短视频创作者拥有比较充足的运营资金，可以寻求相关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的帮助，或利用已有资源进行合作推广，将短视频内容投放给相关的兴趣用户，为新账号引流拉新。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特点：这类推广模式所需成本通常比较高，需要谨慎挑选合适的合作对象和方式。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352364"/>
            <a:ext cx="11048586"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．成长期：需要提升用户的活跃度。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内容与用户运营工作的关键是拓展内容创作形式，提升用户活跃度和黏性。成长阶段的用户运营工作具体可以细分为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个步骤：</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任意多边形: 形状 3"/>
          <p:cNvSpPr/>
          <p:nvPr/>
        </p:nvSpPr>
        <p:spPr>
          <a:xfrm>
            <a:off x="1209304" y="3801887"/>
            <a:ext cx="2374075" cy="1451935"/>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拓展用户</a:t>
            </a:r>
            <a:endParaRPr kumimoji="0" lang="en-US" altLang="zh-CN"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增长渠道</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任意多边形: 形状 5"/>
          <p:cNvSpPr/>
          <p:nvPr/>
        </p:nvSpPr>
        <p:spPr>
          <a:xfrm>
            <a:off x="4858757" y="3782650"/>
            <a:ext cx="2374075" cy="1471172"/>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提高短视频内容创作质量</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任意多边形: 形状 6"/>
          <p:cNvSpPr/>
          <p:nvPr/>
        </p:nvSpPr>
        <p:spPr>
          <a:xfrm>
            <a:off x="8508210" y="3801887"/>
            <a:ext cx="2374075" cy="1471172"/>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提高用户活跃度</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352364"/>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．成长期：需要提升用户的活跃度。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）拓展用户增长渠道，通常是指增加内容的分发渠道，以达到将内容送达给更多潜在用户的目的，从而拓宽传播范围。</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例如，可以在抖音、快手、哔哩哔哩等平台同时 发布同样的短视频内容，让不同渠道的用户都可以接收到短视频；也可以结合每个平台的特征，对短视频内容、标题或者文案稍加调整，以符合该平台的用户喜好。</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403551"/>
            <a:ext cx="11048586"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一般而言，拓展用户增长渠道有 </a:t>
            </a:r>
            <a:r>
              <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种方法：</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① 多渠道发布。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多渠道发布，是指在多个平台同时发布短视频，使短视频内容覆盖更多潜在用户， 提高短视频内容在潜在用户中的曝光率，从而提升影响力。</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② 拓展内容创作形式。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拓展内容创作形式，是指将短视频内容延伸为文字、图片，甚至是音频等形式， 并将其发布在相关渠道。</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③ 打造内容矩阵。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打造内容矩阵，是指同时运营多个主题相关的短视频账号，实现互相引流。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089013"/>
            <a:ext cx="11048586" cy="326961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）提高短视频内容创作质量。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内容是短视频的核心竞争力。当短视频账号处于成长期时，需要持续输出高质量 的内容留住原有用户并拓展新用户。在快速涨粉时期，每期作品发布后都要不断针对数据或用户建议，对内容进行定向优化。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4" name="PA-662-662344-Creativity-538241"/>
          <p:cNvGrpSpPr/>
          <p:nvPr>
            <p:custDataLst>
              <p:tags r:id="rId1"/>
            </p:custDataLst>
          </p:nvPr>
        </p:nvGrpSpPr>
        <p:grpSpPr>
          <a:xfrm>
            <a:off x="5021528" y="3876872"/>
            <a:ext cx="2148943" cy="2148967"/>
            <a:chOff x="3045777" y="3522018"/>
            <a:chExt cx="1526977" cy="1526994"/>
          </a:xfrm>
          <a:solidFill>
            <a:srgbClr val="0070C0"/>
          </a:solidFill>
        </p:grpSpPr>
        <p:sp>
          <p:nvSpPr>
            <p:cNvPr id="6" name="PA-任意多边形: 形状 1638"/>
            <p:cNvSpPr/>
            <p:nvPr>
              <p:custDataLst>
                <p:tags r:id="rId2"/>
              </p:custDataLst>
            </p:nvPr>
          </p:nvSpPr>
          <p:spPr>
            <a:xfrm>
              <a:off x="3045777" y="3807785"/>
              <a:ext cx="1526977" cy="1241227"/>
            </a:xfrm>
            <a:custGeom>
              <a:avLst/>
              <a:gdLst>
                <a:gd name="connsiteX0" fmla="*/ 1447809 w 1526976"/>
                <a:gd name="connsiteY0" fmla="*/ 2232 h 1241226"/>
                <a:gd name="connsiteX1" fmla="*/ 1176984 w 1526976"/>
                <a:gd name="connsiteY1" fmla="*/ 2232 h 1241226"/>
                <a:gd name="connsiteX2" fmla="*/ 1176984 w 1526976"/>
                <a:gd name="connsiteY2" fmla="*/ 65731 h 1241226"/>
                <a:gd name="connsiteX3" fmla="*/ 1447812 w 1526976"/>
                <a:gd name="connsiteY3" fmla="*/ 65731 h 1241226"/>
                <a:gd name="connsiteX4" fmla="*/ 1462734 w 1526976"/>
                <a:gd name="connsiteY4" fmla="*/ 80653 h 1241226"/>
                <a:gd name="connsiteX5" fmla="*/ 1462734 w 1526976"/>
                <a:gd name="connsiteY5" fmla="*/ 876312 h 1241226"/>
                <a:gd name="connsiteX6" fmla="*/ 1447812 w 1526976"/>
                <a:gd name="connsiteY6" fmla="*/ 891233 h 1241226"/>
                <a:gd name="connsiteX7" fmla="*/ 1447812 w 1526976"/>
                <a:gd name="connsiteY7" fmla="*/ 891233 h 1241226"/>
                <a:gd name="connsiteX8" fmla="*/ 80656 w 1526976"/>
                <a:gd name="connsiteY8" fmla="*/ 891233 h 1241226"/>
                <a:gd name="connsiteX9" fmla="*/ 65734 w 1526976"/>
                <a:gd name="connsiteY9" fmla="*/ 876312 h 1241226"/>
                <a:gd name="connsiteX10" fmla="*/ 65734 w 1526976"/>
                <a:gd name="connsiteY10" fmla="*/ 795983 h 1241226"/>
                <a:gd name="connsiteX11" fmla="*/ 1145235 w 1526976"/>
                <a:gd name="connsiteY11" fmla="*/ 795983 h 1241226"/>
                <a:gd name="connsiteX12" fmla="*/ 1145235 w 1526976"/>
                <a:gd name="connsiteY12" fmla="*/ 732484 h 1241226"/>
                <a:gd name="connsiteX13" fmla="*/ 65731 w 1526976"/>
                <a:gd name="connsiteY13" fmla="*/ 732484 h 1241226"/>
                <a:gd name="connsiteX14" fmla="*/ 65731 w 1526976"/>
                <a:gd name="connsiteY14" fmla="*/ 80656 h 1241226"/>
                <a:gd name="connsiteX15" fmla="*/ 80653 w 1526976"/>
                <a:gd name="connsiteY15" fmla="*/ 65734 h 1241226"/>
                <a:gd name="connsiteX16" fmla="*/ 351481 w 1526976"/>
                <a:gd name="connsiteY16" fmla="*/ 65734 h 1241226"/>
                <a:gd name="connsiteX17" fmla="*/ 351481 w 1526976"/>
                <a:gd name="connsiteY17" fmla="*/ 2232 h 1241226"/>
                <a:gd name="connsiteX18" fmla="*/ 80656 w 1526976"/>
                <a:gd name="connsiteY18" fmla="*/ 2232 h 1241226"/>
                <a:gd name="connsiteX19" fmla="*/ 2232 w 1526976"/>
                <a:gd name="connsiteY19" fmla="*/ 80656 h 1241226"/>
                <a:gd name="connsiteX20" fmla="*/ 2232 w 1526976"/>
                <a:gd name="connsiteY20" fmla="*/ 876312 h 1241226"/>
                <a:gd name="connsiteX21" fmla="*/ 80656 w 1526976"/>
                <a:gd name="connsiteY21" fmla="*/ 954735 h 1241226"/>
                <a:gd name="connsiteX22" fmla="*/ 446734 w 1526976"/>
                <a:gd name="connsiteY22" fmla="*/ 954735 h 1241226"/>
                <a:gd name="connsiteX23" fmla="*/ 446734 w 1526976"/>
                <a:gd name="connsiteY23" fmla="*/ 1049985 h 1241226"/>
                <a:gd name="connsiteX24" fmla="*/ 366406 w 1526976"/>
                <a:gd name="connsiteY24" fmla="*/ 1049985 h 1241226"/>
                <a:gd name="connsiteX25" fmla="*/ 287982 w 1526976"/>
                <a:gd name="connsiteY25" fmla="*/ 1113484 h 1241226"/>
                <a:gd name="connsiteX26" fmla="*/ 287982 w 1526976"/>
                <a:gd name="connsiteY26" fmla="*/ 1176983 h 1241226"/>
                <a:gd name="connsiteX27" fmla="*/ 256231 w 1526976"/>
                <a:gd name="connsiteY27" fmla="*/ 1176983 h 1241226"/>
                <a:gd name="connsiteX28" fmla="*/ 256231 w 1526976"/>
                <a:gd name="connsiteY28" fmla="*/ 1240482 h 1241226"/>
                <a:gd name="connsiteX29" fmla="*/ 1272234 w 1526976"/>
                <a:gd name="connsiteY29" fmla="*/ 1240482 h 1241226"/>
                <a:gd name="connsiteX30" fmla="*/ 1272234 w 1526976"/>
                <a:gd name="connsiteY30" fmla="*/ 1176983 h 1241226"/>
                <a:gd name="connsiteX31" fmla="*/ 1240482 w 1526976"/>
                <a:gd name="connsiteY31" fmla="*/ 1176983 h 1241226"/>
                <a:gd name="connsiteX32" fmla="*/ 1240482 w 1526976"/>
                <a:gd name="connsiteY32" fmla="*/ 1113484 h 1241226"/>
                <a:gd name="connsiteX33" fmla="*/ 1163330 w 1526976"/>
                <a:gd name="connsiteY33" fmla="*/ 1049985 h 1241226"/>
                <a:gd name="connsiteX34" fmla="*/ 1081734 w 1526976"/>
                <a:gd name="connsiteY34" fmla="*/ 1049985 h 1241226"/>
                <a:gd name="connsiteX35" fmla="*/ 1081734 w 1526976"/>
                <a:gd name="connsiteY35" fmla="*/ 954735 h 1241226"/>
                <a:gd name="connsiteX36" fmla="*/ 1447812 w 1526976"/>
                <a:gd name="connsiteY36" fmla="*/ 954735 h 1241226"/>
                <a:gd name="connsiteX37" fmla="*/ 1526236 w 1526976"/>
                <a:gd name="connsiteY37" fmla="*/ 876312 h 1241226"/>
                <a:gd name="connsiteX38" fmla="*/ 1526236 w 1526976"/>
                <a:gd name="connsiteY38" fmla="*/ 80656 h 1241226"/>
                <a:gd name="connsiteX39" fmla="*/ 1447809 w 1526976"/>
                <a:gd name="connsiteY39" fmla="*/ 2232 h 1241226"/>
                <a:gd name="connsiteX40" fmla="*/ 510233 w 1526976"/>
                <a:gd name="connsiteY40" fmla="*/ 954732 h 1241226"/>
                <a:gd name="connsiteX41" fmla="*/ 1018234 w 1526976"/>
                <a:gd name="connsiteY41" fmla="*/ 954732 h 1241226"/>
                <a:gd name="connsiteX42" fmla="*/ 1018234 w 1526976"/>
                <a:gd name="connsiteY42" fmla="*/ 1049983 h 1241226"/>
                <a:gd name="connsiteX43" fmla="*/ 510233 w 1526976"/>
                <a:gd name="connsiteY43" fmla="*/ 1049983 h 1241226"/>
                <a:gd name="connsiteX44" fmla="*/ 510233 w 1526976"/>
                <a:gd name="connsiteY44" fmla="*/ 954732 h 1241226"/>
                <a:gd name="connsiteX45" fmla="*/ 1162059 w 1526976"/>
                <a:gd name="connsiteY45" fmla="*/ 1113484 h 1241226"/>
                <a:gd name="connsiteX46" fmla="*/ 1176981 w 1526976"/>
                <a:gd name="connsiteY46" fmla="*/ 1128406 h 1241226"/>
                <a:gd name="connsiteX47" fmla="*/ 1176981 w 1526976"/>
                <a:gd name="connsiteY47" fmla="*/ 1176983 h 1241226"/>
                <a:gd name="connsiteX48" fmla="*/ 351481 w 1526976"/>
                <a:gd name="connsiteY48" fmla="*/ 1176983 h 1241226"/>
                <a:gd name="connsiteX49" fmla="*/ 351481 w 1526976"/>
                <a:gd name="connsiteY49" fmla="*/ 1128406 h 1241226"/>
                <a:gd name="connsiteX50" fmla="*/ 366403 w 1526976"/>
                <a:gd name="connsiteY50" fmla="*/ 1113484 h 1241226"/>
                <a:gd name="connsiteX51" fmla="*/ 1162059 w 1526976"/>
                <a:gd name="connsiteY51" fmla="*/ 1113484 h 124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526976" h="1241226">
                  <a:moveTo>
                    <a:pt x="1447809" y="2232"/>
                  </a:moveTo>
                  <a:lnTo>
                    <a:pt x="1176984" y="2232"/>
                  </a:lnTo>
                  <a:lnTo>
                    <a:pt x="1176984" y="65731"/>
                  </a:lnTo>
                  <a:lnTo>
                    <a:pt x="1447812" y="65731"/>
                  </a:lnTo>
                  <a:cubicBezTo>
                    <a:pt x="1456054" y="65731"/>
                    <a:pt x="1462734" y="72414"/>
                    <a:pt x="1462734" y="80653"/>
                  </a:cubicBezTo>
                  <a:lnTo>
                    <a:pt x="1462734" y="876312"/>
                  </a:lnTo>
                  <a:cubicBezTo>
                    <a:pt x="1462734" y="884554"/>
                    <a:pt x="1456051" y="891233"/>
                    <a:pt x="1447812" y="891233"/>
                  </a:cubicBezTo>
                  <a:cubicBezTo>
                    <a:pt x="1447812" y="891233"/>
                    <a:pt x="1447812" y="891233"/>
                    <a:pt x="1447812" y="891233"/>
                  </a:cubicBezTo>
                  <a:lnTo>
                    <a:pt x="80656" y="891233"/>
                  </a:lnTo>
                  <a:cubicBezTo>
                    <a:pt x="72414" y="891233"/>
                    <a:pt x="65734" y="884551"/>
                    <a:pt x="65734" y="876312"/>
                  </a:cubicBezTo>
                  <a:lnTo>
                    <a:pt x="65734" y="795983"/>
                  </a:lnTo>
                  <a:lnTo>
                    <a:pt x="1145235" y="795983"/>
                  </a:lnTo>
                  <a:lnTo>
                    <a:pt x="1145235" y="732484"/>
                  </a:lnTo>
                  <a:lnTo>
                    <a:pt x="65731" y="732484"/>
                  </a:lnTo>
                  <a:lnTo>
                    <a:pt x="65731" y="80656"/>
                  </a:lnTo>
                  <a:cubicBezTo>
                    <a:pt x="65731" y="72414"/>
                    <a:pt x="72414" y="65734"/>
                    <a:pt x="80653" y="65734"/>
                  </a:cubicBezTo>
                  <a:lnTo>
                    <a:pt x="351481" y="65734"/>
                  </a:lnTo>
                  <a:lnTo>
                    <a:pt x="351481" y="2232"/>
                  </a:lnTo>
                  <a:lnTo>
                    <a:pt x="80656" y="2232"/>
                  </a:lnTo>
                  <a:cubicBezTo>
                    <a:pt x="37415" y="2405"/>
                    <a:pt x="2408" y="37415"/>
                    <a:pt x="2232" y="80656"/>
                  </a:cubicBezTo>
                  <a:lnTo>
                    <a:pt x="2232" y="876312"/>
                  </a:lnTo>
                  <a:cubicBezTo>
                    <a:pt x="2405" y="919553"/>
                    <a:pt x="37415" y="954560"/>
                    <a:pt x="80656" y="954735"/>
                  </a:cubicBezTo>
                  <a:lnTo>
                    <a:pt x="446734" y="954735"/>
                  </a:lnTo>
                  <a:lnTo>
                    <a:pt x="446734" y="1049985"/>
                  </a:lnTo>
                  <a:lnTo>
                    <a:pt x="366406" y="1049985"/>
                  </a:lnTo>
                  <a:cubicBezTo>
                    <a:pt x="328354" y="1049420"/>
                    <a:pt x="295343" y="1076149"/>
                    <a:pt x="287982" y="1113484"/>
                  </a:cubicBezTo>
                  <a:lnTo>
                    <a:pt x="287982" y="1176983"/>
                  </a:lnTo>
                  <a:lnTo>
                    <a:pt x="256231" y="1176983"/>
                  </a:lnTo>
                  <a:lnTo>
                    <a:pt x="256231" y="1240482"/>
                  </a:lnTo>
                  <a:lnTo>
                    <a:pt x="1272234" y="1240482"/>
                  </a:lnTo>
                  <a:lnTo>
                    <a:pt x="1272234" y="1176983"/>
                  </a:lnTo>
                  <a:lnTo>
                    <a:pt x="1240482" y="1176983"/>
                  </a:lnTo>
                  <a:lnTo>
                    <a:pt x="1240482" y="1113484"/>
                  </a:lnTo>
                  <a:cubicBezTo>
                    <a:pt x="1233211" y="1076620"/>
                    <a:pt x="1200903" y="1050030"/>
                    <a:pt x="1163330" y="1049985"/>
                  </a:cubicBezTo>
                  <a:lnTo>
                    <a:pt x="1081734" y="1049985"/>
                  </a:lnTo>
                  <a:lnTo>
                    <a:pt x="1081734" y="954735"/>
                  </a:lnTo>
                  <a:lnTo>
                    <a:pt x="1447812" y="954735"/>
                  </a:lnTo>
                  <a:cubicBezTo>
                    <a:pt x="1491052" y="954563"/>
                    <a:pt x="1526060" y="919553"/>
                    <a:pt x="1526236" y="876312"/>
                  </a:cubicBezTo>
                  <a:lnTo>
                    <a:pt x="1526236" y="80656"/>
                  </a:lnTo>
                  <a:cubicBezTo>
                    <a:pt x="1526060" y="37415"/>
                    <a:pt x="1491050" y="2408"/>
                    <a:pt x="1447809" y="2232"/>
                  </a:cubicBezTo>
                  <a:close/>
                  <a:moveTo>
                    <a:pt x="510233" y="954732"/>
                  </a:moveTo>
                  <a:lnTo>
                    <a:pt x="1018234" y="954732"/>
                  </a:lnTo>
                  <a:lnTo>
                    <a:pt x="1018234" y="1049983"/>
                  </a:lnTo>
                  <a:lnTo>
                    <a:pt x="510233" y="1049983"/>
                  </a:lnTo>
                  <a:lnTo>
                    <a:pt x="510233" y="954732"/>
                  </a:lnTo>
                  <a:close/>
                  <a:moveTo>
                    <a:pt x="1162059" y="1113484"/>
                  </a:moveTo>
                  <a:cubicBezTo>
                    <a:pt x="1170301" y="1113484"/>
                    <a:pt x="1176981" y="1120167"/>
                    <a:pt x="1176981" y="1128406"/>
                  </a:cubicBezTo>
                  <a:lnTo>
                    <a:pt x="1176981" y="1176983"/>
                  </a:lnTo>
                  <a:lnTo>
                    <a:pt x="351481" y="1176983"/>
                  </a:lnTo>
                  <a:lnTo>
                    <a:pt x="351481" y="1128406"/>
                  </a:lnTo>
                  <a:cubicBezTo>
                    <a:pt x="351481" y="1120164"/>
                    <a:pt x="358164" y="1113484"/>
                    <a:pt x="366403" y="1113484"/>
                  </a:cubicBezTo>
                  <a:lnTo>
                    <a:pt x="1162059" y="1113484"/>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PA-任意多边形: 形状 1639"/>
            <p:cNvSpPr/>
            <p:nvPr>
              <p:custDataLst>
                <p:tags r:id="rId3"/>
              </p:custDataLst>
            </p:nvPr>
          </p:nvSpPr>
          <p:spPr>
            <a:xfrm>
              <a:off x="3490258" y="3522018"/>
              <a:ext cx="636984" cy="922734"/>
            </a:xfrm>
            <a:custGeom>
              <a:avLst/>
              <a:gdLst>
                <a:gd name="connsiteX0" fmla="*/ 129251 w 636984"/>
                <a:gd name="connsiteY0" fmla="*/ 573750 h 922734"/>
                <a:gd name="connsiteX1" fmla="*/ 129251 w 636984"/>
                <a:gd name="connsiteY1" fmla="*/ 669000 h 922734"/>
                <a:gd name="connsiteX2" fmla="*/ 97500 w 636984"/>
                <a:gd name="connsiteY2" fmla="*/ 669000 h 922734"/>
                <a:gd name="connsiteX3" fmla="*/ 97500 w 636984"/>
                <a:gd name="connsiteY3" fmla="*/ 732499 h 922734"/>
                <a:gd name="connsiteX4" fmla="*/ 129251 w 636984"/>
                <a:gd name="connsiteY4" fmla="*/ 732499 h 922734"/>
                <a:gd name="connsiteX5" fmla="*/ 129251 w 636984"/>
                <a:gd name="connsiteY5" fmla="*/ 774409 h 922734"/>
                <a:gd name="connsiteX6" fmla="*/ 213065 w 636984"/>
                <a:gd name="connsiteY6" fmla="*/ 859500 h 922734"/>
                <a:gd name="connsiteX7" fmla="*/ 213071 w 636984"/>
                <a:gd name="connsiteY7" fmla="*/ 859500 h 922734"/>
                <a:gd name="connsiteX8" fmla="*/ 288000 w 636984"/>
                <a:gd name="connsiteY8" fmla="*/ 859500 h 922734"/>
                <a:gd name="connsiteX9" fmla="*/ 288000 w 636984"/>
                <a:gd name="connsiteY9" fmla="*/ 922999 h 922734"/>
                <a:gd name="connsiteX10" fmla="*/ 351499 w 636984"/>
                <a:gd name="connsiteY10" fmla="*/ 922999 h 922734"/>
                <a:gd name="connsiteX11" fmla="*/ 351499 w 636984"/>
                <a:gd name="connsiteY11" fmla="*/ 859500 h 922734"/>
                <a:gd name="connsiteX12" fmla="*/ 426428 w 636984"/>
                <a:gd name="connsiteY12" fmla="*/ 859500 h 922734"/>
                <a:gd name="connsiteX13" fmla="*/ 510248 w 636984"/>
                <a:gd name="connsiteY13" fmla="*/ 774415 h 922734"/>
                <a:gd name="connsiteX14" fmla="*/ 510248 w 636984"/>
                <a:gd name="connsiteY14" fmla="*/ 774409 h 922734"/>
                <a:gd name="connsiteX15" fmla="*/ 510248 w 636984"/>
                <a:gd name="connsiteY15" fmla="*/ 732499 h 922734"/>
                <a:gd name="connsiteX16" fmla="*/ 541999 w 636984"/>
                <a:gd name="connsiteY16" fmla="*/ 732499 h 922734"/>
                <a:gd name="connsiteX17" fmla="*/ 541999 w 636984"/>
                <a:gd name="connsiteY17" fmla="*/ 669000 h 922734"/>
                <a:gd name="connsiteX18" fmla="*/ 510248 w 636984"/>
                <a:gd name="connsiteY18" fmla="*/ 669000 h 922734"/>
                <a:gd name="connsiteX19" fmla="*/ 510248 w 636984"/>
                <a:gd name="connsiteY19" fmla="*/ 573750 h 922734"/>
                <a:gd name="connsiteX20" fmla="*/ 573747 w 636984"/>
                <a:gd name="connsiteY20" fmla="*/ 129251 h 922734"/>
                <a:gd name="connsiteX21" fmla="*/ 129251 w 636984"/>
                <a:gd name="connsiteY21" fmla="*/ 65752 h 922734"/>
                <a:gd name="connsiteX22" fmla="*/ 65752 w 636984"/>
                <a:gd name="connsiteY22" fmla="*/ 510251 h 922734"/>
                <a:gd name="connsiteX23" fmla="*/ 129251 w 636984"/>
                <a:gd name="connsiteY23" fmla="*/ 573750 h 922734"/>
                <a:gd name="connsiteX24" fmla="*/ 446752 w 636984"/>
                <a:gd name="connsiteY24" fmla="*/ 774412 h 922734"/>
                <a:gd name="connsiteX25" fmla="*/ 426452 w 636984"/>
                <a:gd name="connsiteY25" fmla="*/ 796001 h 922734"/>
                <a:gd name="connsiteX26" fmla="*/ 426434 w 636984"/>
                <a:gd name="connsiteY26" fmla="*/ 796001 h 922734"/>
                <a:gd name="connsiteX27" fmla="*/ 213074 w 636984"/>
                <a:gd name="connsiteY27" fmla="*/ 796001 h 922734"/>
                <a:gd name="connsiteX28" fmla="*/ 192753 w 636984"/>
                <a:gd name="connsiteY28" fmla="*/ 774430 h 922734"/>
                <a:gd name="connsiteX29" fmla="*/ 192753 w 636984"/>
                <a:gd name="connsiteY29" fmla="*/ 774412 h 922734"/>
                <a:gd name="connsiteX30" fmla="*/ 192753 w 636984"/>
                <a:gd name="connsiteY30" fmla="*/ 732502 h 922734"/>
                <a:gd name="connsiteX31" fmla="*/ 446752 w 636984"/>
                <a:gd name="connsiteY31" fmla="*/ 732502 h 922734"/>
                <a:gd name="connsiteX32" fmla="*/ 446752 w 636984"/>
                <a:gd name="connsiteY32" fmla="*/ 774412 h 922734"/>
                <a:gd name="connsiteX33" fmla="*/ 446752 w 636984"/>
                <a:gd name="connsiteY33" fmla="*/ 669000 h 922734"/>
                <a:gd name="connsiteX34" fmla="*/ 192753 w 636984"/>
                <a:gd name="connsiteY34" fmla="*/ 669000 h 922734"/>
                <a:gd name="connsiteX35" fmla="*/ 192753 w 636984"/>
                <a:gd name="connsiteY35" fmla="*/ 610582 h 922734"/>
                <a:gd name="connsiteX36" fmla="*/ 446752 w 636984"/>
                <a:gd name="connsiteY36" fmla="*/ 610582 h 922734"/>
                <a:gd name="connsiteX37" fmla="*/ 446752 w 636984"/>
                <a:gd name="connsiteY37" fmla="*/ 669000 h 922734"/>
                <a:gd name="connsiteX38" fmla="*/ 69702 w 636984"/>
                <a:gd name="connsiteY38" fmla="*/ 286262 h 922734"/>
                <a:gd name="connsiteX39" fmla="*/ 319751 w 636984"/>
                <a:gd name="connsiteY39" fmla="*/ 65749 h 922734"/>
                <a:gd name="connsiteX40" fmla="*/ 572012 w 636984"/>
                <a:gd name="connsiteY40" fmla="*/ 321478 h 922734"/>
                <a:gd name="connsiteX41" fmla="*/ 351502 w 636984"/>
                <a:gd name="connsiteY41" fmla="*/ 571527 h 922734"/>
                <a:gd name="connsiteX42" fmla="*/ 351502 w 636984"/>
                <a:gd name="connsiteY42" fmla="*/ 351499 h 922734"/>
                <a:gd name="connsiteX43" fmla="*/ 383253 w 636984"/>
                <a:gd name="connsiteY43" fmla="*/ 351499 h 922734"/>
                <a:gd name="connsiteX44" fmla="*/ 415004 w 636984"/>
                <a:gd name="connsiteY44" fmla="*/ 319748 h 922734"/>
                <a:gd name="connsiteX45" fmla="*/ 415004 w 636984"/>
                <a:gd name="connsiteY45" fmla="*/ 256252 h 922734"/>
                <a:gd name="connsiteX46" fmla="*/ 351502 w 636984"/>
                <a:gd name="connsiteY46" fmla="*/ 256252 h 922734"/>
                <a:gd name="connsiteX47" fmla="*/ 351502 w 636984"/>
                <a:gd name="connsiteY47" fmla="*/ 288003 h 922734"/>
                <a:gd name="connsiteX48" fmla="*/ 288003 w 636984"/>
                <a:gd name="connsiteY48" fmla="*/ 288003 h 922734"/>
                <a:gd name="connsiteX49" fmla="*/ 288003 w 636984"/>
                <a:gd name="connsiteY49" fmla="*/ 256252 h 922734"/>
                <a:gd name="connsiteX50" fmla="*/ 224504 w 636984"/>
                <a:gd name="connsiteY50" fmla="*/ 256252 h 922734"/>
                <a:gd name="connsiteX51" fmla="*/ 224504 w 636984"/>
                <a:gd name="connsiteY51" fmla="*/ 319751 h 922734"/>
                <a:gd name="connsiteX52" fmla="*/ 256255 w 636984"/>
                <a:gd name="connsiteY52" fmla="*/ 351502 h 922734"/>
                <a:gd name="connsiteX53" fmla="*/ 288006 w 636984"/>
                <a:gd name="connsiteY53" fmla="*/ 351502 h 922734"/>
                <a:gd name="connsiteX54" fmla="*/ 288006 w 636984"/>
                <a:gd name="connsiteY54" fmla="*/ 571530 h 922734"/>
                <a:gd name="connsiteX55" fmla="*/ 69702 w 636984"/>
                <a:gd name="connsiteY55" fmla="*/ 286262 h 922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36984" h="922734">
                  <a:moveTo>
                    <a:pt x="129251" y="573750"/>
                  </a:moveTo>
                  <a:lnTo>
                    <a:pt x="129251" y="669000"/>
                  </a:lnTo>
                  <a:lnTo>
                    <a:pt x="97500" y="669000"/>
                  </a:lnTo>
                  <a:lnTo>
                    <a:pt x="97500" y="732499"/>
                  </a:lnTo>
                  <a:lnTo>
                    <a:pt x="129251" y="732499"/>
                  </a:lnTo>
                  <a:lnTo>
                    <a:pt x="129251" y="774409"/>
                  </a:lnTo>
                  <a:cubicBezTo>
                    <a:pt x="128900" y="821052"/>
                    <a:pt x="166426" y="859146"/>
                    <a:pt x="213065" y="859500"/>
                  </a:cubicBezTo>
                  <a:cubicBezTo>
                    <a:pt x="213068" y="859500"/>
                    <a:pt x="213068" y="859500"/>
                    <a:pt x="213071" y="859500"/>
                  </a:cubicBezTo>
                  <a:lnTo>
                    <a:pt x="288000" y="859500"/>
                  </a:lnTo>
                  <a:lnTo>
                    <a:pt x="288000" y="922999"/>
                  </a:lnTo>
                  <a:lnTo>
                    <a:pt x="351499" y="922999"/>
                  </a:lnTo>
                  <a:lnTo>
                    <a:pt x="351499" y="859500"/>
                  </a:lnTo>
                  <a:lnTo>
                    <a:pt x="426428" y="859500"/>
                  </a:lnTo>
                  <a:cubicBezTo>
                    <a:pt x="473071" y="859152"/>
                    <a:pt x="510596" y="821058"/>
                    <a:pt x="510248" y="774415"/>
                  </a:cubicBezTo>
                  <a:cubicBezTo>
                    <a:pt x="510248" y="774412"/>
                    <a:pt x="510248" y="774412"/>
                    <a:pt x="510248" y="774409"/>
                  </a:cubicBezTo>
                  <a:lnTo>
                    <a:pt x="510248" y="732499"/>
                  </a:lnTo>
                  <a:lnTo>
                    <a:pt x="541999" y="732499"/>
                  </a:lnTo>
                  <a:lnTo>
                    <a:pt x="541999" y="669000"/>
                  </a:lnTo>
                  <a:lnTo>
                    <a:pt x="510248" y="669000"/>
                  </a:lnTo>
                  <a:lnTo>
                    <a:pt x="510248" y="573750"/>
                  </a:lnTo>
                  <a:cubicBezTo>
                    <a:pt x="650528" y="468541"/>
                    <a:pt x="678960" y="269531"/>
                    <a:pt x="573747" y="129251"/>
                  </a:cubicBezTo>
                  <a:cubicBezTo>
                    <a:pt x="468541" y="-11028"/>
                    <a:pt x="269531" y="-39460"/>
                    <a:pt x="129251" y="65752"/>
                  </a:cubicBezTo>
                  <a:cubicBezTo>
                    <a:pt x="-11028" y="170962"/>
                    <a:pt x="-39460" y="369972"/>
                    <a:pt x="65752" y="510251"/>
                  </a:cubicBezTo>
                  <a:cubicBezTo>
                    <a:pt x="83802" y="534320"/>
                    <a:pt x="105183" y="555700"/>
                    <a:pt x="129251" y="573750"/>
                  </a:cubicBezTo>
                  <a:close/>
                  <a:moveTo>
                    <a:pt x="446752" y="774412"/>
                  </a:moveTo>
                  <a:cubicBezTo>
                    <a:pt x="447109" y="785979"/>
                    <a:pt x="438019" y="795647"/>
                    <a:pt x="426452" y="796001"/>
                  </a:cubicBezTo>
                  <a:cubicBezTo>
                    <a:pt x="426446" y="796001"/>
                    <a:pt x="426440" y="796001"/>
                    <a:pt x="426434" y="796001"/>
                  </a:cubicBezTo>
                  <a:lnTo>
                    <a:pt x="213074" y="796001"/>
                  </a:lnTo>
                  <a:cubicBezTo>
                    <a:pt x="201507" y="795656"/>
                    <a:pt x="192408" y="785997"/>
                    <a:pt x="192753" y="774430"/>
                  </a:cubicBezTo>
                  <a:cubicBezTo>
                    <a:pt x="192753" y="774424"/>
                    <a:pt x="192753" y="774418"/>
                    <a:pt x="192753" y="774412"/>
                  </a:cubicBezTo>
                  <a:lnTo>
                    <a:pt x="192753" y="732502"/>
                  </a:lnTo>
                  <a:lnTo>
                    <a:pt x="446752" y="732502"/>
                  </a:lnTo>
                  <a:lnTo>
                    <a:pt x="446752" y="774412"/>
                  </a:lnTo>
                  <a:close/>
                  <a:moveTo>
                    <a:pt x="446752" y="669000"/>
                  </a:moveTo>
                  <a:lnTo>
                    <a:pt x="192753" y="669000"/>
                  </a:lnTo>
                  <a:lnTo>
                    <a:pt x="192753" y="610582"/>
                  </a:lnTo>
                  <a:cubicBezTo>
                    <a:pt x="273674" y="646197"/>
                    <a:pt x="365831" y="646197"/>
                    <a:pt x="446752" y="610582"/>
                  </a:cubicBezTo>
                  <a:lnTo>
                    <a:pt x="446752" y="669000"/>
                  </a:lnTo>
                  <a:close/>
                  <a:moveTo>
                    <a:pt x="69702" y="286262"/>
                  </a:moveTo>
                  <a:cubicBezTo>
                    <a:pt x="86401" y="160687"/>
                    <a:pt x="193075" y="66615"/>
                    <a:pt x="319751" y="65749"/>
                  </a:cubicBezTo>
                  <a:cubicBezTo>
                    <a:pt x="460028" y="66708"/>
                    <a:pt x="572970" y="181198"/>
                    <a:pt x="572012" y="321478"/>
                  </a:cubicBezTo>
                  <a:cubicBezTo>
                    <a:pt x="571149" y="448154"/>
                    <a:pt x="477074" y="554828"/>
                    <a:pt x="351502" y="571527"/>
                  </a:cubicBezTo>
                  <a:lnTo>
                    <a:pt x="351502" y="351499"/>
                  </a:lnTo>
                  <a:lnTo>
                    <a:pt x="383253" y="351499"/>
                  </a:lnTo>
                  <a:cubicBezTo>
                    <a:pt x="400788" y="351499"/>
                    <a:pt x="415004" y="337283"/>
                    <a:pt x="415004" y="319748"/>
                  </a:cubicBezTo>
                  <a:lnTo>
                    <a:pt x="415004" y="256252"/>
                  </a:lnTo>
                  <a:lnTo>
                    <a:pt x="351502" y="256252"/>
                  </a:lnTo>
                  <a:lnTo>
                    <a:pt x="351502" y="288003"/>
                  </a:lnTo>
                  <a:lnTo>
                    <a:pt x="288003" y="288003"/>
                  </a:lnTo>
                  <a:lnTo>
                    <a:pt x="288003" y="256252"/>
                  </a:lnTo>
                  <a:lnTo>
                    <a:pt x="224504" y="256252"/>
                  </a:lnTo>
                  <a:lnTo>
                    <a:pt x="224504" y="319751"/>
                  </a:lnTo>
                  <a:cubicBezTo>
                    <a:pt x="224504" y="337286"/>
                    <a:pt x="238720" y="351502"/>
                    <a:pt x="256255" y="351502"/>
                  </a:cubicBezTo>
                  <a:lnTo>
                    <a:pt x="288006" y="351502"/>
                  </a:lnTo>
                  <a:lnTo>
                    <a:pt x="288006" y="571530"/>
                  </a:lnTo>
                  <a:cubicBezTo>
                    <a:pt x="148944" y="553036"/>
                    <a:pt x="51209" y="425318"/>
                    <a:pt x="69702" y="286262"/>
                  </a:cubicBez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PA-任意多边形: 形状 1640"/>
            <p:cNvSpPr/>
            <p:nvPr>
              <p:custDataLst>
                <p:tags r:id="rId4"/>
              </p:custDataLst>
            </p:nvPr>
          </p:nvSpPr>
          <p:spPr>
            <a:xfrm>
              <a:off x="3172778" y="4411036"/>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PA-任意多边形: 形状 1641"/>
            <p:cNvSpPr/>
            <p:nvPr>
              <p:custDataLst>
                <p:tags r:id="rId5"/>
              </p:custDataLst>
            </p:nvPr>
          </p:nvSpPr>
          <p:spPr>
            <a:xfrm>
              <a:off x="3172778" y="4284035"/>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PA-任意多边形: 形状 1642"/>
            <p:cNvSpPr/>
            <p:nvPr>
              <p:custDataLst>
                <p:tags r:id="rId6"/>
              </p:custDataLst>
            </p:nvPr>
          </p:nvSpPr>
          <p:spPr>
            <a:xfrm>
              <a:off x="3299776" y="4411036"/>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PA-任意多边形: 形状 1643"/>
            <p:cNvSpPr/>
            <p:nvPr>
              <p:custDataLst>
                <p:tags r:id="rId7"/>
              </p:custDataLst>
            </p:nvPr>
          </p:nvSpPr>
          <p:spPr>
            <a:xfrm>
              <a:off x="4379277" y="3934786"/>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PA-任意多边形: 形状 1644"/>
            <p:cNvSpPr/>
            <p:nvPr>
              <p:custDataLst>
                <p:tags r:id="rId8"/>
              </p:custDataLst>
            </p:nvPr>
          </p:nvSpPr>
          <p:spPr>
            <a:xfrm>
              <a:off x="4379277" y="406178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PA-任意多边形: 形状 1645"/>
            <p:cNvSpPr/>
            <p:nvPr>
              <p:custDataLst>
                <p:tags r:id="rId9"/>
              </p:custDataLst>
            </p:nvPr>
          </p:nvSpPr>
          <p:spPr>
            <a:xfrm>
              <a:off x="4252278" y="3934786"/>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PA-任意多边形: 形状 1646"/>
            <p:cNvSpPr/>
            <p:nvPr>
              <p:custDataLst>
                <p:tags r:id="rId10"/>
              </p:custDataLst>
            </p:nvPr>
          </p:nvSpPr>
          <p:spPr>
            <a:xfrm>
              <a:off x="4379277" y="453803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PA-任意多边形: 形状 1647"/>
            <p:cNvSpPr/>
            <p:nvPr>
              <p:custDataLst>
                <p:tags r:id="rId11"/>
              </p:custDataLst>
            </p:nvPr>
          </p:nvSpPr>
          <p:spPr>
            <a:xfrm>
              <a:off x="4252278" y="4538037"/>
              <a:ext cx="65484" cy="65484"/>
            </a:xfrm>
            <a:custGeom>
              <a:avLst/>
              <a:gdLst>
                <a:gd name="connsiteX0" fmla="*/ 2232 w 65484"/>
                <a:gd name="connsiteY0" fmla="*/ 2232 h 65484"/>
                <a:gd name="connsiteX1" fmla="*/ 65731 w 65484"/>
                <a:gd name="connsiteY1" fmla="*/ 2232 h 65484"/>
                <a:gd name="connsiteX2" fmla="*/ 65731 w 65484"/>
                <a:gd name="connsiteY2" fmla="*/ 65731 h 65484"/>
                <a:gd name="connsiteX3" fmla="*/ 2232 w 65484"/>
                <a:gd name="connsiteY3" fmla="*/ 65731 h 65484"/>
              </a:gdLst>
              <a:ahLst/>
              <a:cxnLst>
                <a:cxn ang="0">
                  <a:pos x="connsiteX0" y="connsiteY0"/>
                </a:cxn>
                <a:cxn ang="0">
                  <a:pos x="connsiteX1" y="connsiteY1"/>
                </a:cxn>
                <a:cxn ang="0">
                  <a:pos x="connsiteX2" y="connsiteY2"/>
                </a:cxn>
                <a:cxn ang="0">
                  <a:pos x="connsiteX3" y="connsiteY3"/>
                </a:cxn>
              </a:cxnLst>
              <a:rect l="l" t="t" r="r" b="b"/>
              <a:pathLst>
                <a:path w="65484" h="65484">
                  <a:moveTo>
                    <a:pt x="2232" y="2232"/>
                  </a:moveTo>
                  <a:lnTo>
                    <a:pt x="65731" y="2232"/>
                  </a:lnTo>
                  <a:lnTo>
                    <a:pt x="65731" y="65731"/>
                  </a:lnTo>
                  <a:lnTo>
                    <a:pt x="2232" y="65731"/>
                  </a:lnTo>
                  <a:close/>
                </a:path>
              </a:pathLst>
            </a:custGeom>
            <a:grpFill/>
            <a:ln w="9525"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243564"/>
            <a:ext cx="11048586" cy="280794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）提高用户活跃度。</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在运营过程中，需要重视优质用户，也就是活跃度较高的用户，因为这类用户在后期更容易转化为消费者。</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提高用户活跃度，有两种常用方法：</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椭圆 3"/>
          <p:cNvSpPr/>
          <p:nvPr/>
        </p:nvSpPr>
        <p:spPr>
          <a:xfrm>
            <a:off x="2715491" y="4210462"/>
            <a:ext cx="1870281" cy="187028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添加话题互动</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6954982" y="4210462"/>
            <a:ext cx="1870281" cy="1870281"/>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利用社群促活</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154168"/>
            <a:ext cx="11048586" cy="280794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成熟期：实现内容的商业化 短视频账号在运营到成熟阶段时，已经拥有大量稳定的用户，此时内容与用户运营的工作需要以流量变现为主，将用户转化为消费者。</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短视频内容商业化的方式多样， 主要有以下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任意多边形: 形状 3"/>
          <p:cNvSpPr/>
          <p:nvPr/>
        </p:nvSpPr>
        <p:spPr>
          <a:xfrm>
            <a:off x="664442" y="3826004"/>
            <a:ext cx="1876743" cy="114777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内容付费</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任意多边形: 形状 5"/>
          <p:cNvSpPr/>
          <p:nvPr/>
        </p:nvSpPr>
        <p:spPr>
          <a:xfrm>
            <a:off x="3448571" y="3826003"/>
            <a:ext cx="1876743" cy="114777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内容付费</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任意多边形: 形状 6"/>
          <p:cNvSpPr/>
          <p:nvPr/>
        </p:nvSpPr>
        <p:spPr>
          <a:xfrm>
            <a:off x="6232700" y="3826002"/>
            <a:ext cx="1876743" cy="114777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直播带货</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任意多边形: 形状 7"/>
          <p:cNvSpPr/>
          <p:nvPr/>
        </p:nvSpPr>
        <p:spPr>
          <a:xfrm>
            <a:off x="9016829" y="3826001"/>
            <a:ext cx="1876743" cy="114777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开发 </a:t>
            </a:r>
            <a:r>
              <a:rPr kumimoji="0" lang="en-US" altLang="zh-CN"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IP </a:t>
            </a: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衍生品</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787459"/>
            <a:ext cx="11048586" cy="234628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）内容付费</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高质量的短视频内容在发展成熟后可以开启付费专栏，解决部分用户的专业问题。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）广告植入。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广告植入是将产品或品牌融入短视频内容中，一般有以下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种表现形式。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椭圆 3"/>
          <p:cNvSpPr/>
          <p:nvPr/>
        </p:nvSpPr>
        <p:spPr>
          <a:xfrm>
            <a:off x="774577" y="3772436"/>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台词植入</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3358738" y="3772436"/>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道具植入</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5942899" y="3772436"/>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场景植入</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a:xfrm>
            <a:off x="8527060" y="3772436"/>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奖品植入</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1" y="1154168"/>
            <a:ext cx="11075719" cy="14229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）直播带货</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当短视频内容能够维持较高的创作水平，且能吸引稳定的垂直用户时，可以根据受众需求策划直播带货活动，从而获得不错的变现效果。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PA-A000320150714B88PPSH-4053"/>
          <p:cNvSpPr/>
          <p:nvPr>
            <p:custDataLst>
              <p:tags r:id="rId1"/>
            </p:custDataLst>
          </p:nvPr>
        </p:nvSpPr>
        <p:spPr bwMode="auto">
          <a:xfrm>
            <a:off x="4932653" y="3292010"/>
            <a:ext cx="2539979" cy="2204003"/>
          </a:xfrm>
          <a:custGeom>
            <a:avLst/>
            <a:gdLst>
              <a:gd name="T0" fmla="*/ 545634 w 2775"/>
              <a:gd name="T1" fmla="*/ 950811 h 2403"/>
              <a:gd name="T2" fmla="*/ 560556 w 2775"/>
              <a:gd name="T3" fmla="*/ 1020953 h 2403"/>
              <a:gd name="T4" fmla="*/ 1734220 w 2775"/>
              <a:gd name="T5" fmla="*/ 1130062 h 2403"/>
              <a:gd name="T6" fmla="*/ 480106 w 2775"/>
              <a:gd name="T7" fmla="*/ 880669 h 2403"/>
              <a:gd name="T8" fmla="*/ 184257 w 2775"/>
              <a:gd name="T9" fmla="*/ 138335 h 2403"/>
              <a:gd name="T10" fmla="*/ 97968 w 2775"/>
              <a:gd name="T11" fmla="*/ 0 h 2403"/>
              <a:gd name="T12" fmla="*/ 302337 w 2775"/>
              <a:gd name="T13" fmla="*/ 64946 h 2403"/>
              <a:gd name="T14" fmla="*/ 1719947 w 2775"/>
              <a:gd name="T15" fmla="*/ 250043 h 2403"/>
              <a:gd name="T16" fmla="*/ 1727084 w 2775"/>
              <a:gd name="T17" fmla="*/ 348111 h 2403"/>
              <a:gd name="T18" fmla="*/ 1726435 w 2775"/>
              <a:gd name="T19" fmla="*/ 316288 h 2403"/>
              <a:gd name="T20" fmla="*/ 1727084 w 2775"/>
              <a:gd name="T21" fmla="*/ 366946 h 2403"/>
              <a:gd name="T22" fmla="*/ 1799748 w 2775"/>
              <a:gd name="T23" fmla="*/ 348111 h 2403"/>
              <a:gd name="T24" fmla="*/ 1800397 w 2775"/>
              <a:gd name="T25" fmla="*/ 817672 h 2403"/>
              <a:gd name="T26" fmla="*/ 685773 w 2775"/>
              <a:gd name="T27" fmla="*/ 876123 h 2403"/>
              <a:gd name="T28" fmla="*/ 558610 w 2775"/>
              <a:gd name="T29" fmla="*/ 879370 h 2403"/>
              <a:gd name="T30" fmla="*/ 648792 w 2775"/>
              <a:gd name="T31" fmla="*/ 654007 h 2403"/>
              <a:gd name="T32" fmla="*/ 585859 w 2775"/>
              <a:gd name="T33" fmla="*/ 276021 h 2403"/>
              <a:gd name="T34" fmla="*/ 600781 w 2775"/>
              <a:gd name="T35" fmla="*/ 366946 h 2403"/>
              <a:gd name="T36" fmla="*/ 424310 w 2775"/>
              <a:gd name="T37" fmla="*/ 421500 h 2403"/>
              <a:gd name="T38" fmla="*/ 609864 w 2775"/>
              <a:gd name="T39" fmla="*/ 421500 h 2403"/>
              <a:gd name="T40" fmla="*/ 479457 w 2775"/>
              <a:gd name="T41" fmla="*/ 595556 h 2403"/>
              <a:gd name="T42" fmla="*/ 868083 w 2775"/>
              <a:gd name="T43" fmla="*/ 285763 h 2403"/>
              <a:gd name="T44" fmla="*/ 872625 w 2775"/>
              <a:gd name="T45" fmla="*/ 366946 h 2403"/>
              <a:gd name="T46" fmla="*/ 666309 w 2775"/>
              <a:gd name="T47" fmla="*/ 421500 h 2403"/>
              <a:gd name="T48" fmla="*/ 875220 w 2775"/>
              <a:gd name="T49" fmla="*/ 421500 h 2403"/>
              <a:gd name="T50" fmla="*/ 695505 w 2775"/>
              <a:gd name="T51" fmla="*/ 595556 h 2403"/>
              <a:gd name="T52" fmla="*/ 888196 w 2775"/>
              <a:gd name="T53" fmla="*/ 654007 h 2403"/>
              <a:gd name="T54" fmla="*/ 890791 w 2775"/>
              <a:gd name="T55" fmla="*/ 710510 h 2403"/>
              <a:gd name="T56" fmla="*/ 724052 w 2775"/>
              <a:gd name="T57" fmla="*/ 765715 h 2403"/>
              <a:gd name="T58" fmla="*/ 894035 w 2775"/>
              <a:gd name="T59" fmla="*/ 765715 h 2403"/>
              <a:gd name="T60" fmla="*/ 929070 w 2775"/>
              <a:gd name="T61" fmla="*/ 366946 h 2403"/>
              <a:gd name="T62" fmla="*/ 1163284 w 2775"/>
              <a:gd name="T63" fmla="*/ 421500 h 2403"/>
              <a:gd name="T64" fmla="*/ 1166527 w 2775"/>
              <a:gd name="T65" fmla="*/ 481251 h 2403"/>
              <a:gd name="T66" fmla="*/ 938153 w 2775"/>
              <a:gd name="T67" fmla="*/ 535805 h 2403"/>
              <a:gd name="T68" fmla="*/ 1168474 w 2775"/>
              <a:gd name="T69" fmla="*/ 535805 h 2403"/>
              <a:gd name="T70" fmla="*/ 947236 w 2775"/>
              <a:gd name="T71" fmla="*/ 710510 h 2403"/>
              <a:gd name="T72" fmla="*/ 1178855 w 2775"/>
              <a:gd name="T73" fmla="*/ 765715 h 2403"/>
              <a:gd name="T74" fmla="*/ 1183396 w 2775"/>
              <a:gd name="T75" fmla="*/ 863783 h 2403"/>
              <a:gd name="T76" fmla="*/ 1214538 w 2775"/>
              <a:gd name="T77" fmla="*/ 298103 h 2403"/>
              <a:gd name="T78" fmla="*/ 1468864 w 2775"/>
              <a:gd name="T79" fmla="*/ 307195 h 2403"/>
              <a:gd name="T80" fmla="*/ 1222324 w 2775"/>
              <a:gd name="T81" fmla="*/ 481251 h 2403"/>
              <a:gd name="T82" fmla="*/ 1468864 w 2775"/>
              <a:gd name="T83" fmla="*/ 535805 h 2403"/>
              <a:gd name="T84" fmla="*/ 1468864 w 2775"/>
              <a:gd name="T85" fmla="*/ 595556 h 2403"/>
              <a:gd name="T86" fmla="*/ 1230758 w 2775"/>
              <a:gd name="T87" fmla="*/ 654007 h 2403"/>
              <a:gd name="T88" fmla="*/ 1468864 w 2775"/>
              <a:gd name="T89" fmla="*/ 654007 h 2403"/>
              <a:gd name="T90" fmla="*/ 1239841 w 2775"/>
              <a:gd name="T91" fmla="*/ 862484 h 2403"/>
              <a:gd name="T92" fmla="*/ 1727084 w 2775"/>
              <a:gd name="T93" fmla="*/ 421500 h 2403"/>
              <a:gd name="T94" fmla="*/ 1727084 w 2775"/>
              <a:gd name="T95" fmla="*/ 481251 h 2403"/>
              <a:gd name="T96" fmla="*/ 1525309 w 2775"/>
              <a:gd name="T97" fmla="*/ 535805 h 2403"/>
              <a:gd name="T98" fmla="*/ 1727084 w 2775"/>
              <a:gd name="T99" fmla="*/ 535805 h 2403"/>
              <a:gd name="T100" fmla="*/ 1525309 w 2775"/>
              <a:gd name="T101" fmla="*/ 710510 h 2403"/>
              <a:gd name="T102" fmla="*/ 1727084 w 2775"/>
              <a:gd name="T103" fmla="*/ 765715 h 2403"/>
              <a:gd name="T104" fmla="*/ 1726435 w 2775"/>
              <a:gd name="T105" fmla="*/ 850145 h 2403"/>
              <a:gd name="T106" fmla="*/ 1727084 w 2775"/>
              <a:gd name="T107" fmla="*/ 765715 h 2403"/>
              <a:gd name="T108" fmla="*/ 771413 w 2775"/>
              <a:gd name="T109" fmla="*/ 1560655 h 2403"/>
              <a:gd name="T110" fmla="*/ 771413 w 2775"/>
              <a:gd name="T111" fmla="*/ 1459989 h 2403"/>
              <a:gd name="T112" fmla="*/ 687070 w 2775"/>
              <a:gd name="T113" fmla="*/ 1375559 h 2403"/>
              <a:gd name="T114" fmla="*/ 1724488 w 2775"/>
              <a:gd name="T115" fmla="*/ 1375559 h 2403"/>
              <a:gd name="T116" fmla="*/ 1539583 w 2775"/>
              <a:gd name="T117" fmla="*/ 1190462 h 2403"/>
              <a:gd name="T118" fmla="*/ 1539583 w 2775"/>
              <a:gd name="T119" fmla="*/ 1291129 h 240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775" h="2403">
                <a:moveTo>
                  <a:pt x="2651" y="1410"/>
                </a:moveTo>
                <a:cubicBezTo>
                  <a:pt x="2651" y="1412"/>
                  <a:pt x="2651" y="1412"/>
                  <a:pt x="2651" y="1412"/>
                </a:cubicBezTo>
                <a:cubicBezTo>
                  <a:pt x="841" y="1464"/>
                  <a:pt x="841" y="1464"/>
                  <a:pt x="841" y="1464"/>
                </a:cubicBezTo>
                <a:cubicBezTo>
                  <a:pt x="840" y="1465"/>
                  <a:pt x="839" y="1465"/>
                  <a:pt x="837" y="1466"/>
                </a:cubicBezTo>
                <a:cubicBezTo>
                  <a:pt x="754" y="1460"/>
                  <a:pt x="748" y="1577"/>
                  <a:pt x="850" y="1574"/>
                </a:cubicBezTo>
                <a:cubicBezTo>
                  <a:pt x="855" y="1573"/>
                  <a:pt x="859" y="1572"/>
                  <a:pt x="864" y="1572"/>
                </a:cubicBezTo>
                <a:cubicBezTo>
                  <a:pt x="2673" y="1572"/>
                  <a:pt x="2673" y="1572"/>
                  <a:pt x="2673" y="1572"/>
                </a:cubicBezTo>
                <a:cubicBezTo>
                  <a:pt x="2711" y="1572"/>
                  <a:pt x="2742" y="1598"/>
                  <a:pt x="2742" y="1635"/>
                </a:cubicBezTo>
                <a:cubicBezTo>
                  <a:pt x="2742" y="1673"/>
                  <a:pt x="2711" y="1740"/>
                  <a:pt x="2673" y="1740"/>
                </a:cubicBezTo>
                <a:cubicBezTo>
                  <a:pt x="864" y="1740"/>
                  <a:pt x="864" y="1740"/>
                  <a:pt x="864" y="1740"/>
                </a:cubicBezTo>
                <a:cubicBezTo>
                  <a:pt x="859" y="1740"/>
                  <a:pt x="855" y="1739"/>
                  <a:pt x="850" y="1738"/>
                </a:cubicBezTo>
                <a:cubicBezTo>
                  <a:pt x="563" y="1735"/>
                  <a:pt x="592" y="1356"/>
                  <a:pt x="740" y="1356"/>
                </a:cubicBezTo>
                <a:cubicBezTo>
                  <a:pt x="743" y="1353"/>
                  <a:pt x="748" y="1354"/>
                  <a:pt x="754" y="1357"/>
                </a:cubicBezTo>
                <a:cubicBezTo>
                  <a:pt x="407" y="213"/>
                  <a:pt x="407" y="213"/>
                  <a:pt x="407" y="213"/>
                </a:cubicBezTo>
                <a:cubicBezTo>
                  <a:pt x="284" y="213"/>
                  <a:pt x="284" y="213"/>
                  <a:pt x="284" y="213"/>
                </a:cubicBezTo>
                <a:cubicBezTo>
                  <a:pt x="259" y="261"/>
                  <a:pt x="209" y="301"/>
                  <a:pt x="151" y="301"/>
                </a:cubicBezTo>
                <a:cubicBezTo>
                  <a:pt x="67" y="301"/>
                  <a:pt x="0" y="234"/>
                  <a:pt x="0" y="150"/>
                </a:cubicBezTo>
                <a:cubicBezTo>
                  <a:pt x="0" y="67"/>
                  <a:pt x="67" y="0"/>
                  <a:pt x="151" y="0"/>
                </a:cubicBezTo>
                <a:cubicBezTo>
                  <a:pt x="212" y="0"/>
                  <a:pt x="264" y="46"/>
                  <a:pt x="288" y="99"/>
                </a:cubicBezTo>
                <a:cubicBezTo>
                  <a:pt x="466" y="99"/>
                  <a:pt x="466" y="99"/>
                  <a:pt x="466" y="99"/>
                </a:cubicBezTo>
                <a:cubicBezTo>
                  <a:pt x="466" y="100"/>
                  <a:pt x="466" y="100"/>
                  <a:pt x="466" y="100"/>
                </a:cubicBezTo>
                <a:cubicBezTo>
                  <a:pt x="486" y="100"/>
                  <a:pt x="486" y="100"/>
                  <a:pt x="486" y="100"/>
                </a:cubicBezTo>
                <a:cubicBezTo>
                  <a:pt x="558" y="304"/>
                  <a:pt x="558" y="304"/>
                  <a:pt x="558" y="304"/>
                </a:cubicBezTo>
                <a:cubicBezTo>
                  <a:pt x="2651" y="385"/>
                  <a:pt x="2651" y="385"/>
                  <a:pt x="2651" y="385"/>
                </a:cubicBezTo>
                <a:cubicBezTo>
                  <a:pt x="2651" y="385"/>
                  <a:pt x="2651" y="385"/>
                  <a:pt x="2651" y="385"/>
                </a:cubicBezTo>
                <a:cubicBezTo>
                  <a:pt x="2657" y="385"/>
                  <a:pt x="2774" y="390"/>
                  <a:pt x="2774" y="536"/>
                </a:cubicBezTo>
                <a:cubicBezTo>
                  <a:pt x="2662" y="536"/>
                  <a:pt x="2662" y="536"/>
                  <a:pt x="2662" y="536"/>
                </a:cubicBezTo>
                <a:cubicBezTo>
                  <a:pt x="2662" y="537"/>
                  <a:pt x="2662" y="537"/>
                  <a:pt x="2662" y="537"/>
                </a:cubicBezTo>
                <a:cubicBezTo>
                  <a:pt x="2661" y="489"/>
                  <a:pt x="2661" y="489"/>
                  <a:pt x="2661" y="489"/>
                </a:cubicBezTo>
                <a:cubicBezTo>
                  <a:pt x="2661" y="487"/>
                  <a:pt x="2661" y="487"/>
                  <a:pt x="2661" y="487"/>
                </a:cubicBezTo>
                <a:cubicBezTo>
                  <a:pt x="2351" y="476"/>
                  <a:pt x="2351" y="476"/>
                  <a:pt x="2351" y="476"/>
                </a:cubicBezTo>
                <a:cubicBezTo>
                  <a:pt x="2351" y="565"/>
                  <a:pt x="2351" y="565"/>
                  <a:pt x="2351" y="565"/>
                </a:cubicBezTo>
                <a:cubicBezTo>
                  <a:pt x="2662" y="565"/>
                  <a:pt x="2662" y="565"/>
                  <a:pt x="2662" y="565"/>
                </a:cubicBezTo>
                <a:cubicBezTo>
                  <a:pt x="2662" y="537"/>
                  <a:pt x="2662" y="537"/>
                  <a:pt x="2662" y="537"/>
                </a:cubicBezTo>
                <a:cubicBezTo>
                  <a:pt x="2662" y="537"/>
                  <a:pt x="2766" y="537"/>
                  <a:pt x="2774" y="537"/>
                </a:cubicBezTo>
                <a:cubicBezTo>
                  <a:pt x="2774" y="536"/>
                  <a:pt x="2774" y="536"/>
                  <a:pt x="2774" y="536"/>
                </a:cubicBezTo>
                <a:cubicBezTo>
                  <a:pt x="2774" y="536"/>
                  <a:pt x="2774" y="536"/>
                  <a:pt x="2774" y="536"/>
                </a:cubicBezTo>
                <a:cubicBezTo>
                  <a:pt x="2774" y="1259"/>
                  <a:pt x="2774" y="1259"/>
                  <a:pt x="2774" y="1259"/>
                </a:cubicBezTo>
                <a:cubicBezTo>
                  <a:pt x="2775" y="1259"/>
                  <a:pt x="2775" y="1259"/>
                  <a:pt x="2775" y="1259"/>
                </a:cubicBezTo>
                <a:cubicBezTo>
                  <a:pt x="2775" y="1406"/>
                  <a:pt x="2657" y="1410"/>
                  <a:pt x="2651" y="1410"/>
                </a:cubicBezTo>
                <a:close/>
                <a:moveTo>
                  <a:pt x="861" y="1354"/>
                </a:moveTo>
                <a:cubicBezTo>
                  <a:pt x="1057" y="1349"/>
                  <a:pt x="1057" y="1349"/>
                  <a:pt x="1057" y="1349"/>
                </a:cubicBezTo>
                <a:cubicBezTo>
                  <a:pt x="1029" y="1179"/>
                  <a:pt x="1029" y="1179"/>
                  <a:pt x="1029" y="1179"/>
                </a:cubicBezTo>
                <a:cubicBezTo>
                  <a:pt x="812" y="1179"/>
                  <a:pt x="812" y="1179"/>
                  <a:pt x="812" y="1179"/>
                </a:cubicBezTo>
                <a:lnTo>
                  <a:pt x="861" y="1354"/>
                </a:lnTo>
                <a:close/>
                <a:moveTo>
                  <a:pt x="795" y="1094"/>
                </a:moveTo>
                <a:cubicBezTo>
                  <a:pt x="1015" y="1094"/>
                  <a:pt x="1015" y="1094"/>
                  <a:pt x="1015" y="1094"/>
                </a:cubicBezTo>
                <a:cubicBezTo>
                  <a:pt x="1000" y="1007"/>
                  <a:pt x="1000" y="1007"/>
                  <a:pt x="1000" y="1007"/>
                </a:cubicBezTo>
                <a:cubicBezTo>
                  <a:pt x="756" y="1007"/>
                  <a:pt x="756" y="1007"/>
                  <a:pt x="756" y="1007"/>
                </a:cubicBezTo>
                <a:lnTo>
                  <a:pt x="795" y="1094"/>
                </a:lnTo>
                <a:close/>
                <a:moveTo>
                  <a:pt x="903" y="425"/>
                </a:moveTo>
                <a:cubicBezTo>
                  <a:pt x="589" y="414"/>
                  <a:pt x="589" y="414"/>
                  <a:pt x="589" y="414"/>
                </a:cubicBezTo>
                <a:cubicBezTo>
                  <a:pt x="638" y="565"/>
                  <a:pt x="638" y="565"/>
                  <a:pt x="638" y="565"/>
                </a:cubicBezTo>
                <a:cubicBezTo>
                  <a:pt x="926" y="565"/>
                  <a:pt x="926" y="565"/>
                  <a:pt x="926" y="565"/>
                </a:cubicBezTo>
                <a:lnTo>
                  <a:pt x="903" y="425"/>
                </a:lnTo>
                <a:close/>
                <a:moveTo>
                  <a:pt x="940" y="649"/>
                </a:moveTo>
                <a:cubicBezTo>
                  <a:pt x="654" y="649"/>
                  <a:pt x="654" y="649"/>
                  <a:pt x="654" y="649"/>
                </a:cubicBezTo>
                <a:cubicBezTo>
                  <a:pt x="690" y="741"/>
                  <a:pt x="690" y="741"/>
                  <a:pt x="690" y="741"/>
                </a:cubicBezTo>
                <a:cubicBezTo>
                  <a:pt x="956" y="741"/>
                  <a:pt x="956" y="741"/>
                  <a:pt x="956" y="741"/>
                </a:cubicBezTo>
                <a:lnTo>
                  <a:pt x="940" y="649"/>
                </a:lnTo>
                <a:close/>
                <a:moveTo>
                  <a:pt x="970" y="825"/>
                </a:moveTo>
                <a:cubicBezTo>
                  <a:pt x="707" y="825"/>
                  <a:pt x="707" y="825"/>
                  <a:pt x="707" y="825"/>
                </a:cubicBezTo>
                <a:cubicBezTo>
                  <a:pt x="739" y="917"/>
                  <a:pt x="739" y="917"/>
                  <a:pt x="739" y="917"/>
                </a:cubicBezTo>
                <a:cubicBezTo>
                  <a:pt x="985" y="917"/>
                  <a:pt x="985" y="917"/>
                  <a:pt x="985" y="917"/>
                </a:cubicBezTo>
                <a:lnTo>
                  <a:pt x="970" y="825"/>
                </a:lnTo>
                <a:close/>
                <a:moveTo>
                  <a:pt x="1338" y="440"/>
                </a:moveTo>
                <a:cubicBezTo>
                  <a:pt x="990" y="428"/>
                  <a:pt x="990" y="428"/>
                  <a:pt x="990" y="428"/>
                </a:cubicBezTo>
                <a:cubicBezTo>
                  <a:pt x="1013" y="565"/>
                  <a:pt x="1013" y="565"/>
                  <a:pt x="1013" y="565"/>
                </a:cubicBezTo>
                <a:cubicBezTo>
                  <a:pt x="1345" y="565"/>
                  <a:pt x="1345" y="565"/>
                  <a:pt x="1345" y="565"/>
                </a:cubicBezTo>
                <a:lnTo>
                  <a:pt x="1338" y="440"/>
                </a:lnTo>
                <a:close/>
                <a:moveTo>
                  <a:pt x="1349" y="649"/>
                </a:moveTo>
                <a:cubicBezTo>
                  <a:pt x="1027" y="649"/>
                  <a:pt x="1027" y="649"/>
                  <a:pt x="1027" y="649"/>
                </a:cubicBezTo>
                <a:cubicBezTo>
                  <a:pt x="1043" y="741"/>
                  <a:pt x="1043" y="741"/>
                  <a:pt x="1043" y="741"/>
                </a:cubicBezTo>
                <a:cubicBezTo>
                  <a:pt x="1354" y="741"/>
                  <a:pt x="1354" y="741"/>
                  <a:pt x="1354" y="741"/>
                </a:cubicBezTo>
                <a:lnTo>
                  <a:pt x="1349" y="649"/>
                </a:lnTo>
                <a:close/>
                <a:moveTo>
                  <a:pt x="1359" y="825"/>
                </a:moveTo>
                <a:cubicBezTo>
                  <a:pt x="1057" y="825"/>
                  <a:pt x="1057" y="825"/>
                  <a:pt x="1057" y="825"/>
                </a:cubicBezTo>
                <a:cubicBezTo>
                  <a:pt x="1072" y="917"/>
                  <a:pt x="1072" y="917"/>
                  <a:pt x="1072" y="917"/>
                </a:cubicBezTo>
                <a:cubicBezTo>
                  <a:pt x="1364" y="917"/>
                  <a:pt x="1364" y="917"/>
                  <a:pt x="1364" y="917"/>
                </a:cubicBezTo>
                <a:lnTo>
                  <a:pt x="1359" y="825"/>
                </a:lnTo>
                <a:close/>
                <a:moveTo>
                  <a:pt x="1369" y="1007"/>
                </a:moveTo>
                <a:cubicBezTo>
                  <a:pt x="1087" y="1007"/>
                  <a:pt x="1087" y="1007"/>
                  <a:pt x="1087" y="1007"/>
                </a:cubicBezTo>
                <a:cubicBezTo>
                  <a:pt x="1102" y="1094"/>
                  <a:pt x="1102" y="1094"/>
                  <a:pt x="1102" y="1094"/>
                </a:cubicBezTo>
                <a:cubicBezTo>
                  <a:pt x="1373" y="1094"/>
                  <a:pt x="1373" y="1094"/>
                  <a:pt x="1373" y="1094"/>
                </a:cubicBezTo>
                <a:lnTo>
                  <a:pt x="1369" y="1007"/>
                </a:lnTo>
                <a:close/>
                <a:moveTo>
                  <a:pt x="1378" y="1179"/>
                </a:moveTo>
                <a:cubicBezTo>
                  <a:pt x="1116" y="1179"/>
                  <a:pt x="1116" y="1179"/>
                  <a:pt x="1116" y="1179"/>
                </a:cubicBezTo>
                <a:cubicBezTo>
                  <a:pt x="1144" y="1347"/>
                  <a:pt x="1144" y="1347"/>
                  <a:pt x="1144" y="1347"/>
                </a:cubicBezTo>
                <a:cubicBezTo>
                  <a:pt x="1386" y="1341"/>
                  <a:pt x="1386" y="1341"/>
                  <a:pt x="1386" y="1341"/>
                </a:cubicBezTo>
                <a:lnTo>
                  <a:pt x="1378" y="1179"/>
                </a:lnTo>
                <a:close/>
                <a:moveTo>
                  <a:pt x="1785" y="456"/>
                </a:moveTo>
                <a:cubicBezTo>
                  <a:pt x="1426" y="443"/>
                  <a:pt x="1426" y="443"/>
                  <a:pt x="1426" y="443"/>
                </a:cubicBezTo>
                <a:cubicBezTo>
                  <a:pt x="1432" y="565"/>
                  <a:pt x="1432" y="565"/>
                  <a:pt x="1432" y="565"/>
                </a:cubicBezTo>
                <a:cubicBezTo>
                  <a:pt x="1790" y="565"/>
                  <a:pt x="1790" y="565"/>
                  <a:pt x="1790" y="565"/>
                </a:cubicBezTo>
                <a:lnTo>
                  <a:pt x="1785" y="456"/>
                </a:lnTo>
                <a:close/>
                <a:moveTo>
                  <a:pt x="1793" y="649"/>
                </a:moveTo>
                <a:cubicBezTo>
                  <a:pt x="1437" y="649"/>
                  <a:pt x="1437" y="649"/>
                  <a:pt x="1437" y="649"/>
                </a:cubicBezTo>
                <a:cubicBezTo>
                  <a:pt x="1441" y="741"/>
                  <a:pt x="1441" y="741"/>
                  <a:pt x="1441" y="741"/>
                </a:cubicBezTo>
                <a:cubicBezTo>
                  <a:pt x="1798" y="741"/>
                  <a:pt x="1798" y="741"/>
                  <a:pt x="1798" y="741"/>
                </a:cubicBezTo>
                <a:lnTo>
                  <a:pt x="1793" y="649"/>
                </a:lnTo>
                <a:close/>
                <a:moveTo>
                  <a:pt x="1801" y="825"/>
                </a:moveTo>
                <a:cubicBezTo>
                  <a:pt x="1446" y="825"/>
                  <a:pt x="1446" y="825"/>
                  <a:pt x="1446" y="825"/>
                </a:cubicBezTo>
                <a:cubicBezTo>
                  <a:pt x="1451" y="917"/>
                  <a:pt x="1451" y="917"/>
                  <a:pt x="1451" y="917"/>
                </a:cubicBezTo>
                <a:cubicBezTo>
                  <a:pt x="1805" y="917"/>
                  <a:pt x="1805" y="917"/>
                  <a:pt x="1805" y="917"/>
                </a:cubicBezTo>
                <a:lnTo>
                  <a:pt x="1801" y="825"/>
                </a:lnTo>
                <a:close/>
                <a:moveTo>
                  <a:pt x="1810" y="1007"/>
                </a:moveTo>
                <a:cubicBezTo>
                  <a:pt x="1455" y="1007"/>
                  <a:pt x="1455" y="1007"/>
                  <a:pt x="1455" y="1007"/>
                </a:cubicBezTo>
                <a:cubicBezTo>
                  <a:pt x="1460" y="1094"/>
                  <a:pt x="1460" y="1094"/>
                  <a:pt x="1460" y="1094"/>
                </a:cubicBezTo>
                <a:cubicBezTo>
                  <a:pt x="1814" y="1094"/>
                  <a:pt x="1814" y="1094"/>
                  <a:pt x="1814" y="1094"/>
                </a:cubicBezTo>
                <a:lnTo>
                  <a:pt x="1810" y="1007"/>
                </a:lnTo>
                <a:close/>
                <a:moveTo>
                  <a:pt x="1817" y="1179"/>
                </a:moveTo>
                <a:cubicBezTo>
                  <a:pt x="1465" y="1179"/>
                  <a:pt x="1465" y="1179"/>
                  <a:pt x="1465" y="1179"/>
                </a:cubicBezTo>
                <a:cubicBezTo>
                  <a:pt x="1473" y="1339"/>
                  <a:pt x="1473" y="1339"/>
                  <a:pt x="1473" y="1339"/>
                </a:cubicBezTo>
                <a:cubicBezTo>
                  <a:pt x="1824" y="1330"/>
                  <a:pt x="1824" y="1330"/>
                  <a:pt x="1824" y="1330"/>
                </a:cubicBezTo>
                <a:lnTo>
                  <a:pt x="1817" y="1179"/>
                </a:lnTo>
                <a:close/>
                <a:moveTo>
                  <a:pt x="2264" y="473"/>
                </a:moveTo>
                <a:cubicBezTo>
                  <a:pt x="1872" y="459"/>
                  <a:pt x="1872" y="459"/>
                  <a:pt x="1872" y="459"/>
                </a:cubicBezTo>
                <a:cubicBezTo>
                  <a:pt x="1877" y="565"/>
                  <a:pt x="1877" y="565"/>
                  <a:pt x="1877" y="565"/>
                </a:cubicBezTo>
                <a:cubicBezTo>
                  <a:pt x="2264" y="565"/>
                  <a:pt x="2264" y="565"/>
                  <a:pt x="2264" y="565"/>
                </a:cubicBezTo>
                <a:lnTo>
                  <a:pt x="2264" y="473"/>
                </a:lnTo>
                <a:close/>
                <a:moveTo>
                  <a:pt x="2264" y="649"/>
                </a:moveTo>
                <a:cubicBezTo>
                  <a:pt x="1880" y="649"/>
                  <a:pt x="1880" y="649"/>
                  <a:pt x="1880" y="649"/>
                </a:cubicBezTo>
                <a:cubicBezTo>
                  <a:pt x="1884" y="741"/>
                  <a:pt x="1884" y="741"/>
                  <a:pt x="1884" y="741"/>
                </a:cubicBezTo>
                <a:cubicBezTo>
                  <a:pt x="2264" y="741"/>
                  <a:pt x="2264" y="741"/>
                  <a:pt x="2264" y="741"/>
                </a:cubicBezTo>
                <a:lnTo>
                  <a:pt x="2264" y="649"/>
                </a:lnTo>
                <a:close/>
                <a:moveTo>
                  <a:pt x="2264" y="825"/>
                </a:moveTo>
                <a:cubicBezTo>
                  <a:pt x="1888" y="825"/>
                  <a:pt x="1888" y="825"/>
                  <a:pt x="1888" y="825"/>
                </a:cubicBezTo>
                <a:cubicBezTo>
                  <a:pt x="1893" y="917"/>
                  <a:pt x="1893" y="917"/>
                  <a:pt x="1893" y="917"/>
                </a:cubicBezTo>
                <a:cubicBezTo>
                  <a:pt x="2264" y="917"/>
                  <a:pt x="2264" y="917"/>
                  <a:pt x="2264" y="917"/>
                </a:cubicBezTo>
                <a:lnTo>
                  <a:pt x="2264" y="825"/>
                </a:lnTo>
                <a:close/>
                <a:moveTo>
                  <a:pt x="2264" y="1007"/>
                </a:moveTo>
                <a:cubicBezTo>
                  <a:pt x="1897" y="1007"/>
                  <a:pt x="1897" y="1007"/>
                  <a:pt x="1897" y="1007"/>
                </a:cubicBezTo>
                <a:cubicBezTo>
                  <a:pt x="1901" y="1094"/>
                  <a:pt x="1901" y="1094"/>
                  <a:pt x="1901" y="1094"/>
                </a:cubicBezTo>
                <a:cubicBezTo>
                  <a:pt x="2264" y="1094"/>
                  <a:pt x="2264" y="1094"/>
                  <a:pt x="2264" y="1094"/>
                </a:cubicBezTo>
                <a:lnTo>
                  <a:pt x="2264" y="1007"/>
                </a:lnTo>
                <a:close/>
                <a:moveTo>
                  <a:pt x="2264" y="1179"/>
                </a:moveTo>
                <a:cubicBezTo>
                  <a:pt x="1904" y="1179"/>
                  <a:pt x="1904" y="1179"/>
                  <a:pt x="1904" y="1179"/>
                </a:cubicBezTo>
                <a:cubicBezTo>
                  <a:pt x="1911" y="1328"/>
                  <a:pt x="1911" y="1328"/>
                  <a:pt x="1911" y="1328"/>
                </a:cubicBezTo>
                <a:cubicBezTo>
                  <a:pt x="2264" y="1319"/>
                  <a:pt x="2264" y="1319"/>
                  <a:pt x="2264" y="1319"/>
                </a:cubicBezTo>
                <a:lnTo>
                  <a:pt x="2264" y="1179"/>
                </a:lnTo>
                <a:close/>
                <a:moveTo>
                  <a:pt x="2662" y="649"/>
                </a:moveTo>
                <a:cubicBezTo>
                  <a:pt x="2351" y="649"/>
                  <a:pt x="2351" y="649"/>
                  <a:pt x="2351" y="649"/>
                </a:cubicBezTo>
                <a:cubicBezTo>
                  <a:pt x="2351" y="741"/>
                  <a:pt x="2351" y="741"/>
                  <a:pt x="2351" y="741"/>
                </a:cubicBezTo>
                <a:cubicBezTo>
                  <a:pt x="2662" y="741"/>
                  <a:pt x="2662" y="741"/>
                  <a:pt x="2662" y="741"/>
                </a:cubicBezTo>
                <a:lnTo>
                  <a:pt x="2662" y="649"/>
                </a:lnTo>
                <a:close/>
                <a:moveTo>
                  <a:pt x="2662" y="825"/>
                </a:moveTo>
                <a:cubicBezTo>
                  <a:pt x="2351" y="825"/>
                  <a:pt x="2351" y="825"/>
                  <a:pt x="2351" y="825"/>
                </a:cubicBezTo>
                <a:cubicBezTo>
                  <a:pt x="2351" y="917"/>
                  <a:pt x="2351" y="917"/>
                  <a:pt x="2351" y="917"/>
                </a:cubicBezTo>
                <a:cubicBezTo>
                  <a:pt x="2662" y="917"/>
                  <a:pt x="2662" y="917"/>
                  <a:pt x="2662" y="917"/>
                </a:cubicBezTo>
                <a:lnTo>
                  <a:pt x="2662" y="825"/>
                </a:lnTo>
                <a:close/>
                <a:moveTo>
                  <a:pt x="2662" y="1007"/>
                </a:moveTo>
                <a:cubicBezTo>
                  <a:pt x="2351" y="1007"/>
                  <a:pt x="2351" y="1007"/>
                  <a:pt x="2351" y="1007"/>
                </a:cubicBezTo>
                <a:cubicBezTo>
                  <a:pt x="2351" y="1094"/>
                  <a:pt x="2351" y="1094"/>
                  <a:pt x="2351" y="1094"/>
                </a:cubicBezTo>
                <a:cubicBezTo>
                  <a:pt x="2662" y="1094"/>
                  <a:pt x="2662" y="1094"/>
                  <a:pt x="2662" y="1094"/>
                </a:cubicBezTo>
                <a:lnTo>
                  <a:pt x="2662" y="1007"/>
                </a:lnTo>
                <a:close/>
                <a:moveTo>
                  <a:pt x="2662" y="1179"/>
                </a:moveTo>
                <a:cubicBezTo>
                  <a:pt x="2351" y="1179"/>
                  <a:pt x="2351" y="1179"/>
                  <a:pt x="2351" y="1179"/>
                </a:cubicBezTo>
                <a:cubicBezTo>
                  <a:pt x="2351" y="1317"/>
                  <a:pt x="2351" y="1317"/>
                  <a:pt x="2351" y="1317"/>
                </a:cubicBezTo>
                <a:cubicBezTo>
                  <a:pt x="2661" y="1309"/>
                  <a:pt x="2661" y="1309"/>
                  <a:pt x="2661" y="1309"/>
                </a:cubicBezTo>
                <a:cubicBezTo>
                  <a:pt x="2661" y="1305"/>
                  <a:pt x="2661" y="1305"/>
                  <a:pt x="2661" y="1305"/>
                </a:cubicBezTo>
                <a:cubicBezTo>
                  <a:pt x="2662" y="1259"/>
                  <a:pt x="2662" y="1259"/>
                  <a:pt x="2662" y="1259"/>
                </a:cubicBezTo>
                <a:lnTo>
                  <a:pt x="2662" y="1179"/>
                </a:lnTo>
                <a:close/>
                <a:moveTo>
                  <a:pt x="1189" y="1833"/>
                </a:moveTo>
                <a:cubicBezTo>
                  <a:pt x="1347" y="1833"/>
                  <a:pt x="1474" y="1960"/>
                  <a:pt x="1474" y="2118"/>
                </a:cubicBezTo>
                <a:cubicBezTo>
                  <a:pt x="1474" y="2275"/>
                  <a:pt x="1347" y="2403"/>
                  <a:pt x="1189" y="2403"/>
                </a:cubicBezTo>
                <a:cubicBezTo>
                  <a:pt x="1032" y="2403"/>
                  <a:pt x="904" y="2275"/>
                  <a:pt x="904" y="2118"/>
                </a:cubicBezTo>
                <a:cubicBezTo>
                  <a:pt x="904" y="1960"/>
                  <a:pt x="1032" y="1833"/>
                  <a:pt x="1189" y="1833"/>
                </a:cubicBezTo>
                <a:close/>
                <a:moveTo>
                  <a:pt x="1189" y="2248"/>
                </a:moveTo>
                <a:cubicBezTo>
                  <a:pt x="1261" y="2248"/>
                  <a:pt x="1320" y="2190"/>
                  <a:pt x="1320" y="2118"/>
                </a:cubicBezTo>
                <a:cubicBezTo>
                  <a:pt x="1320" y="2046"/>
                  <a:pt x="1261" y="1988"/>
                  <a:pt x="1189" y="1988"/>
                </a:cubicBezTo>
                <a:cubicBezTo>
                  <a:pt x="1117" y="1988"/>
                  <a:pt x="1059" y="2046"/>
                  <a:pt x="1059" y="2118"/>
                </a:cubicBezTo>
                <a:cubicBezTo>
                  <a:pt x="1059" y="2190"/>
                  <a:pt x="1117" y="2248"/>
                  <a:pt x="1189" y="2248"/>
                </a:cubicBezTo>
                <a:close/>
                <a:moveTo>
                  <a:pt x="2373" y="1833"/>
                </a:moveTo>
                <a:cubicBezTo>
                  <a:pt x="2531" y="1833"/>
                  <a:pt x="2658" y="1960"/>
                  <a:pt x="2658" y="2118"/>
                </a:cubicBezTo>
                <a:cubicBezTo>
                  <a:pt x="2658" y="2275"/>
                  <a:pt x="2531" y="2403"/>
                  <a:pt x="2373" y="2403"/>
                </a:cubicBezTo>
                <a:cubicBezTo>
                  <a:pt x="2216" y="2403"/>
                  <a:pt x="2088" y="2275"/>
                  <a:pt x="2088" y="2118"/>
                </a:cubicBezTo>
                <a:cubicBezTo>
                  <a:pt x="2088" y="1960"/>
                  <a:pt x="2216" y="1833"/>
                  <a:pt x="2373" y="1833"/>
                </a:cubicBezTo>
                <a:close/>
                <a:moveTo>
                  <a:pt x="2373" y="2248"/>
                </a:moveTo>
                <a:cubicBezTo>
                  <a:pt x="2445" y="2248"/>
                  <a:pt x="2504" y="2190"/>
                  <a:pt x="2504" y="2118"/>
                </a:cubicBezTo>
                <a:cubicBezTo>
                  <a:pt x="2504" y="2046"/>
                  <a:pt x="2445" y="1988"/>
                  <a:pt x="2373" y="1988"/>
                </a:cubicBezTo>
                <a:cubicBezTo>
                  <a:pt x="2301" y="1988"/>
                  <a:pt x="2243" y="2046"/>
                  <a:pt x="2243" y="2118"/>
                </a:cubicBezTo>
                <a:cubicBezTo>
                  <a:pt x="2243" y="2190"/>
                  <a:pt x="2301" y="2248"/>
                  <a:pt x="2373" y="224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787459"/>
            <a:ext cx="11186555" cy="216706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例如，快手短视频“达人” “芈姐在广州开服装厂”拥有超过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700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万粉丝，每期短视频内容都以女装穿搭为主题， 向用户展示各类服装的穿搭方式，拥有稳定的垂直领域受众群体。 以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27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日直播带货活动为例，“芈姐在广州开服装厂”当晚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8:00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左右 在快手开播，直播时长达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小时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分钟，直播的“当日礼物收入”为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1166.9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元，直播带货而产生的“当日商品销售”额高达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476.2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万元</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1317124" y="3532524"/>
            <a:ext cx="9204049" cy="2629728"/>
          </a:xfrm>
          <a:prstGeom prst="rect">
            <a:avLst/>
          </a:prstGeom>
        </p:spPr>
      </p:pic>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7.3 </a:t>
            </a:r>
            <a:r>
              <a:rPr lang="zh-CN" altLang="en-US" dirty="0"/>
              <a:t>短视频用户运营</a:t>
            </a:r>
            <a:endParaRPr lang="zh-CN" altLang="en-US" dirty="0"/>
          </a:p>
        </p:txBody>
      </p:sp>
      <p:sp>
        <p:nvSpPr>
          <p:cNvPr id="5" name="矩形 4"/>
          <p:cNvSpPr/>
          <p:nvPr/>
        </p:nvSpPr>
        <p:spPr>
          <a:xfrm>
            <a:off x="478972" y="1274164"/>
            <a:ext cx="6185064"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）开发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衍生品。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在短视频内容和用户群体进入成熟期后，可以将短视频账号名称，或者在短视频 中高频出现的代表性话语、形象等商标化。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例如，如右图，许多宠物短视频运营人员利用其“网 红”宠物，衍生开发了宠物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衍生品和形象。其中，宠物短视频“达人”“花花与三 猫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CatLive</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衍生制作了系列表情包，获得了高下载量和高打赏量。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6919041" y="1917976"/>
            <a:ext cx="4793987" cy="4203595"/>
          </a:xfrm>
          <a:prstGeom prst="rect">
            <a:avLst/>
          </a:prstGeom>
        </p:spPr>
      </p:pic>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en-US" altLang="zh-CN" dirty="0"/>
              <a:t>7.3 </a:t>
            </a:r>
            <a:r>
              <a:rPr lang="zh-CN" altLang="en-US" dirty="0"/>
              <a:t>短视频用户运营</a:t>
            </a:r>
            <a:endParaRPr lang="zh-CN" altLang="en-US" dirty="0"/>
          </a:p>
        </p:txBody>
      </p:sp>
      <p:grpSp>
        <p:nvGrpSpPr>
          <p:cNvPr id="24" name="组合 23"/>
          <p:cNvGrpSpPr/>
          <p:nvPr/>
        </p:nvGrpSpPr>
        <p:grpSpPr>
          <a:xfrm>
            <a:off x="855211" y="2401595"/>
            <a:ext cx="9710054" cy="2054809"/>
            <a:chOff x="1152092" y="3429000"/>
            <a:chExt cx="9710054" cy="2054809"/>
          </a:xfrm>
        </p:grpSpPr>
        <p:grpSp>
          <p:nvGrpSpPr>
            <p:cNvPr id="25" name="组合 24"/>
            <p:cNvGrpSpPr/>
            <p:nvPr/>
          </p:nvGrpSpPr>
          <p:grpSpPr>
            <a:xfrm>
              <a:off x="1152092" y="3429000"/>
              <a:ext cx="9710054" cy="2054809"/>
              <a:chOff x="1159329" y="2645229"/>
              <a:chExt cx="9710054" cy="2054809"/>
            </a:xfrm>
          </p:grpSpPr>
          <p:sp>
            <p:nvSpPr>
              <p:cNvPr id="27" name="矩形 26"/>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文本框 28"/>
              <p:cNvSpPr txBox="1"/>
              <p:nvPr/>
            </p:nvSpPr>
            <p:spPr>
              <a:xfrm>
                <a:off x="1632857" y="2726329"/>
                <a:ext cx="181247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26" name="矩形 25"/>
            <p:cNvSpPr/>
            <p:nvPr/>
          </p:nvSpPr>
          <p:spPr>
            <a:xfrm>
              <a:off x="1668745" y="4378041"/>
              <a:ext cx="8676747" cy="50552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观察你关注的短视频账号，看看它们是怎么与用户互动的。</a:t>
              </a:r>
              <a:endParaRPr kumimoji="0" lang="zh-CN" altLang="en-US" sz="20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5" name="矩形 4"/>
          <p:cNvSpPr/>
          <p:nvPr/>
        </p:nvSpPr>
        <p:spPr>
          <a:xfrm>
            <a:off x="478972" y="1274164"/>
            <a:ext cx="1039684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艾媒咨询发布的</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年中国短视频创新趋势专题研究报告</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显示，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我国短视频行业用户规模已超过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亿，未来用户规模仍将保持稳定增长态势。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由此可见，</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每个短视频平台都是聚集了巨大流量的流量池。</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无论是个人短视频，还是企业短 视频，高效获得流量并将流量充分利用，是短视频流量运营的终极目的。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那么，短视频流量运营的确切含义是什么？</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简单来说，短视频流量运营，主要是指将公域流量转化为私域流量的一系列运营工作。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公域流量和私域流量</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69842"/>
            <a:ext cx="11048586"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公域流量和私域流量，在流量所属权上有着本质区别。</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．公域流量</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公域流量也被称为“平台流量”，它不属于单一个体，而是由集体共有的公共流量。 公域流量的运营核心是按照该平台的既定规则，以满足用户需求的方式来获得流量，如果想要快速获得更多流量则需要支付一定费用。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．私域流量</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私域流量是指个人或品牌能够相对自主地掌控其沉淀的用户，并能够直接触达、 无须付费、可以反复利用、自由运营的流量，如个人社交账号的联系人（好友）、粉丝群等</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公域流量和私域流量</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69842"/>
            <a:ext cx="11048586" cy="442377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．“鱼塘理论”</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公域流量和私域流量的区别 “鱼塘理论”可以很好地解释公域流量与私域流量的不同之处。</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公域流量相当于大海里的鱼，初期捕鱼的人较少，捕鱼很简单，成本也非常低。但是当越来越多的人都 在大海里捕鱼时，每个人能够捕到的鱼越来越少，成本也就逐渐变高。于是，有人意 识到可以在自家建造一个鱼塘，把在大海里捕到的鱼放入鱼塘中，让自家鱼塘中的鱼 不断生产新的鱼。当自己需要鱼时，就可以直接在鱼塘中免费或低成本获取，而这里的自家的鱼塘里的鱼，就是私域流量。</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总而言之，私域流量与公域流量相比，前者的获客成本更低，用户忠诚度更高， 有助于短视频账号长期发展。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7.4</a:t>
            </a:r>
            <a:r>
              <a:rPr lang="zh-CN" altLang="en-US" dirty="0"/>
              <a:t>短视频流量运营</a:t>
            </a:r>
            <a:endParaRPr lang="zh-CN" altLang="en-US" dirty="0"/>
          </a:p>
        </p:txBody>
      </p:sp>
      <p:grpSp>
        <p:nvGrpSpPr>
          <p:cNvPr id="8" name="组合 7"/>
          <p:cNvGrpSpPr/>
          <p:nvPr/>
        </p:nvGrpSpPr>
        <p:grpSpPr>
          <a:xfrm>
            <a:off x="1240973" y="2213658"/>
            <a:ext cx="9710054" cy="2057047"/>
            <a:chOff x="1152092" y="3429000"/>
            <a:chExt cx="9710054" cy="2057047"/>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了解你关注的热门的短视频账号，看看运营人员是如何做私域流量运营的</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如何将公域流量转化为私域流量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84218"/>
            <a:ext cx="11325101" cy="14229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在短视频行业，将公域流量转化为私域流量的核心，是提高短视频的内容质量， 做好用户运营工作，培养用户对短视频内容的价值认同感。目前，将公域流量转化为 私域流量的方式主要有以下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a:xfrm>
            <a:off x="2298577" y="3644657"/>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线上“种草”转化</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4882738" y="3644657"/>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线下场景转化</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7466899" y="3644657"/>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小众聚集转化</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如何将公域流量转化为私域流量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84218"/>
            <a:ext cx="11325101"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．线上“种草”转化：将用户引入粉丝群等 “种草”是网络流行语，表示“分享和推荐某一款商品的优秀品质，以激发他人购买欲望”的行为；或者自己根据外界信息，对某事物产生了想要体验或拥有的欲望的过程； 也表示“将一件事物分享和推荐给他人，让对方喜欢这件事物”的行为；还可以表示某一 件事物让自己从心底里由衷地喜欢。</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PA-任意多边形 141-43958"/>
          <p:cNvSpPr>
            <a:spLocks noEditPoints="1"/>
          </p:cNvSpPr>
          <p:nvPr>
            <p:custDataLst>
              <p:tags r:id="rId1"/>
            </p:custDataLst>
          </p:nvPr>
        </p:nvSpPr>
        <p:spPr bwMode="auto">
          <a:xfrm>
            <a:off x="5266886" y="3979504"/>
            <a:ext cx="1868205" cy="1964336"/>
          </a:xfrm>
          <a:custGeom>
            <a:avLst/>
            <a:gdLst>
              <a:gd name="T0" fmla="*/ 2534 w 2729"/>
              <a:gd name="T1" fmla="*/ 789 h 2868"/>
              <a:gd name="T2" fmla="*/ 2015 w 2729"/>
              <a:gd name="T3" fmla="*/ 789 h 2868"/>
              <a:gd name="T4" fmla="*/ 1950 w 2729"/>
              <a:gd name="T5" fmla="*/ 853 h 2868"/>
              <a:gd name="T6" fmla="*/ 2015 w 2729"/>
              <a:gd name="T7" fmla="*/ 918 h 2868"/>
              <a:gd name="T8" fmla="*/ 2534 w 2729"/>
              <a:gd name="T9" fmla="*/ 918 h 2868"/>
              <a:gd name="T10" fmla="*/ 2599 w 2729"/>
              <a:gd name="T11" fmla="*/ 983 h 2868"/>
              <a:gd name="T12" fmla="*/ 2599 w 2729"/>
              <a:gd name="T13" fmla="*/ 2673 h 2868"/>
              <a:gd name="T14" fmla="*/ 2534 w 2729"/>
              <a:gd name="T15" fmla="*/ 2738 h 2868"/>
              <a:gd name="T16" fmla="*/ 195 w 2729"/>
              <a:gd name="T17" fmla="*/ 2738 h 2868"/>
              <a:gd name="T18" fmla="*/ 130 w 2729"/>
              <a:gd name="T19" fmla="*/ 2673 h 2868"/>
              <a:gd name="T20" fmla="*/ 130 w 2729"/>
              <a:gd name="T21" fmla="*/ 983 h 2868"/>
              <a:gd name="T22" fmla="*/ 195 w 2729"/>
              <a:gd name="T23" fmla="*/ 918 h 2868"/>
              <a:gd name="T24" fmla="*/ 1365 w 2729"/>
              <a:gd name="T25" fmla="*/ 918 h 2868"/>
              <a:gd name="T26" fmla="*/ 1375 w 2729"/>
              <a:gd name="T27" fmla="*/ 918 h 2868"/>
              <a:gd name="T28" fmla="*/ 1449 w 2729"/>
              <a:gd name="T29" fmla="*/ 888 h 2868"/>
              <a:gd name="T30" fmla="*/ 1941 w 2729"/>
              <a:gd name="T31" fmla="*/ 267 h 2868"/>
              <a:gd name="T32" fmla="*/ 1917 w 2729"/>
              <a:gd name="T33" fmla="*/ 181 h 2868"/>
              <a:gd name="T34" fmla="*/ 1827 w 2729"/>
              <a:gd name="T35" fmla="*/ 204 h 2868"/>
              <a:gd name="T36" fmla="*/ 1364 w 2729"/>
              <a:gd name="T37" fmla="*/ 789 h 2868"/>
              <a:gd name="T38" fmla="*/ 1222 w 2729"/>
              <a:gd name="T39" fmla="*/ 789 h 2868"/>
              <a:gd name="T40" fmla="*/ 643 w 2729"/>
              <a:gd name="T41" fmla="*/ 40 h 2868"/>
              <a:gd name="T42" fmla="*/ 553 w 2729"/>
              <a:gd name="T43" fmla="*/ 17 h 2868"/>
              <a:gd name="T44" fmla="*/ 529 w 2729"/>
              <a:gd name="T45" fmla="*/ 103 h 2868"/>
              <a:gd name="T46" fmla="*/ 1059 w 2729"/>
              <a:gd name="T47" fmla="*/ 789 h 2868"/>
              <a:gd name="T48" fmla="*/ 195 w 2729"/>
              <a:gd name="T49" fmla="*/ 789 h 2868"/>
              <a:gd name="T50" fmla="*/ 0 w 2729"/>
              <a:gd name="T51" fmla="*/ 983 h 2868"/>
              <a:gd name="T52" fmla="*/ 0 w 2729"/>
              <a:gd name="T53" fmla="*/ 2673 h 2868"/>
              <a:gd name="T54" fmla="*/ 195 w 2729"/>
              <a:gd name="T55" fmla="*/ 2868 h 2868"/>
              <a:gd name="T56" fmla="*/ 2534 w 2729"/>
              <a:gd name="T57" fmla="*/ 2868 h 2868"/>
              <a:gd name="T58" fmla="*/ 2729 w 2729"/>
              <a:gd name="T59" fmla="*/ 2673 h 2868"/>
              <a:gd name="T60" fmla="*/ 2729 w 2729"/>
              <a:gd name="T61" fmla="*/ 983 h 2868"/>
              <a:gd name="T62" fmla="*/ 2534 w 2729"/>
              <a:gd name="T63" fmla="*/ 789 h 2868"/>
              <a:gd name="T64" fmla="*/ 1179 w 2729"/>
              <a:gd name="T65" fmla="*/ 1317 h 2868"/>
              <a:gd name="T66" fmla="*/ 1105 w 2729"/>
              <a:gd name="T67" fmla="*/ 1373 h 2868"/>
              <a:gd name="T68" fmla="*/ 1105 w 2729"/>
              <a:gd name="T69" fmla="*/ 2412 h 2868"/>
              <a:gd name="T70" fmla="*/ 1180 w 2729"/>
              <a:gd name="T71" fmla="*/ 2468 h 2868"/>
              <a:gd name="T72" fmla="*/ 1859 w 2729"/>
              <a:gd name="T73" fmla="*/ 1949 h 2868"/>
              <a:gd name="T74" fmla="*/ 1859 w 2729"/>
              <a:gd name="T75" fmla="*/ 1837 h 2868"/>
              <a:gd name="T76" fmla="*/ 1179 w 2729"/>
              <a:gd name="T77" fmla="*/ 1317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29" h="2868">
                <a:moveTo>
                  <a:pt x="2534" y="789"/>
                </a:moveTo>
                <a:lnTo>
                  <a:pt x="2015" y="789"/>
                </a:lnTo>
                <a:cubicBezTo>
                  <a:pt x="1979" y="789"/>
                  <a:pt x="1950" y="818"/>
                  <a:pt x="1950" y="853"/>
                </a:cubicBezTo>
                <a:cubicBezTo>
                  <a:pt x="1950" y="889"/>
                  <a:pt x="1979" y="918"/>
                  <a:pt x="2015" y="918"/>
                </a:cubicBezTo>
                <a:lnTo>
                  <a:pt x="2534" y="918"/>
                </a:lnTo>
                <a:cubicBezTo>
                  <a:pt x="2570" y="918"/>
                  <a:pt x="2599" y="948"/>
                  <a:pt x="2599" y="983"/>
                </a:cubicBezTo>
                <a:lnTo>
                  <a:pt x="2599" y="2673"/>
                </a:lnTo>
                <a:cubicBezTo>
                  <a:pt x="2599" y="2709"/>
                  <a:pt x="2570" y="2738"/>
                  <a:pt x="2534" y="2738"/>
                </a:cubicBezTo>
                <a:lnTo>
                  <a:pt x="195" y="2738"/>
                </a:lnTo>
                <a:cubicBezTo>
                  <a:pt x="159" y="2738"/>
                  <a:pt x="130" y="2709"/>
                  <a:pt x="130" y="2673"/>
                </a:cubicBezTo>
                <a:lnTo>
                  <a:pt x="130" y="983"/>
                </a:lnTo>
                <a:cubicBezTo>
                  <a:pt x="130" y="948"/>
                  <a:pt x="159" y="918"/>
                  <a:pt x="195" y="918"/>
                </a:cubicBezTo>
                <a:lnTo>
                  <a:pt x="1365" y="918"/>
                </a:lnTo>
                <a:cubicBezTo>
                  <a:pt x="1368" y="918"/>
                  <a:pt x="1372" y="918"/>
                  <a:pt x="1375" y="918"/>
                </a:cubicBezTo>
                <a:cubicBezTo>
                  <a:pt x="1403" y="925"/>
                  <a:pt x="1434" y="914"/>
                  <a:pt x="1449" y="888"/>
                </a:cubicBezTo>
                <a:lnTo>
                  <a:pt x="1941" y="267"/>
                </a:lnTo>
                <a:cubicBezTo>
                  <a:pt x="1959" y="237"/>
                  <a:pt x="1948" y="199"/>
                  <a:pt x="1917" y="181"/>
                </a:cubicBezTo>
                <a:cubicBezTo>
                  <a:pt x="1885" y="164"/>
                  <a:pt x="1845" y="174"/>
                  <a:pt x="1827" y="204"/>
                </a:cubicBezTo>
                <a:lnTo>
                  <a:pt x="1364" y="789"/>
                </a:lnTo>
                <a:lnTo>
                  <a:pt x="1222" y="789"/>
                </a:lnTo>
                <a:lnTo>
                  <a:pt x="643" y="40"/>
                </a:lnTo>
                <a:cubicBezTo>
                  <a:pt x="625" y="10"/>
                  <a:pt x="585" y="0"/>
                  <a:pt x="553" y="17"/>
                </a:cubicBezTo>
                <a:cubicBezTo>
                  <a:pt x="522" y="35"/>
                  <a:pt x="511" y="73"/>
                  <a:pt x="529" y="103"/>
                </a:cubicBezTo>
                <a:lnTo>
                  <a:pt x="1059" y="789"/>
                </a:lnTo>
                <a:lnTo>
                  <a:pt x="195" y="789"/>
                </a:lnTo>
                <a:cubicBezTo>
                  <a:pt x="88" y="789"/>
                  <a:pt x="0" y="876"/>
                  <a:pt x="0" y="983"/>
                </a:cubicBezTo>
                <a:lnTo>
                  <a:pt x="0" y="2673"/>
                </a:lnTo>
                <a:cubicBezTo>
                  <a:pt x="0" y="2780"/>
                  <a:pt x="88" y="2868"/>
                  <a:pt x="195" y="2868"/>
                </a:cubicBezTo>
                <a:lnTo>
                  <a:pt x="2534" y="2868"/>
                </a:lnTo>
                <a:cubicBezTo>
                  <a:pt x="2642" y="2868"/>
                  <a:pt x="2729" y="2780"/>
                  <a:pt x="2729" y="2673"/>
                </a:cubicBezTo>
                <a:lnTo>
                  <a:pt x="2729" y="983"/>
                </a:lnTo>
                <a:cubicBezTo>
                  <a:pt x="2729" y="876"/>
                  <a:pt x="2642" y="789"/>
                  <a:pt x="2534" y="789"/>
                </a:cubicBezTo>
                <a:close/>
                <a:moveTo>
                  <a:pt x="1179" y="1317"/>
                </a:moveTo>
                <a:cubicBezTo>
                  <a:pt x="1147" y="1294"/>
                  <a:pt x="1105" y="1320"/>
                  <a:pt x="1105" y="1373"/>
                </a:cubicBezTo>
                <a:cubicBezTo>
                  <a:pt x="1105" y="1427"/>
                  <a:pt x="1105" y="2375"/>
                  <a:pt x="1105" y="2412"/>
                </a:cubicBezTo>
                <a:cubicBezTo>
                  <a:pt x="1105" y="2460"/>
                  <a:pt x="1143" y="2496"/>
                  <a:pt x="1180" y="2468"/>
                </a:cubicBezTo>
                <a:cubicBezTo>
                  <a:pt x="1210" y="2445"/>
                  <a:pt x="1808" y="1988"/>
                  <a:pt x="1859" y="1949"/>
                </a:cubicBezTo>
                <a:cubicBezTo>
                  <a:pt x="1893" y="1924"/>
                  <a:pt x="1892" y="1863"/>
                  <a:pt x="1859" y="1837"/>
                </a:cubicBezTo>
                <a:cubicBezTo>
                  <a:pt x="1823" y="1808"/>
                  <a:pt x="1222" y="1349"/>
                  <a:pt x="1179" y="1317"/>
                </a:cubicBezTo>
                <a:close/>
              </a:path>
            </a:pathLst>
          </a:custGeom>
          <a:solidFill>
            <a:srgbClr val="0070C0"/>
          </a:solidFill>
          <a:ln w="0">
            <a:noFill/>
            <a:prstDash val="solid"/>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如何将公域流量转化为私域流量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84218"/>
            <a:ext cx="11325101" cy="14229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．线下场景转化：将用户转化为门店会员等 线下场景转化是指拥有线下实体店的短视频创作者，以拍摄线下实体店相关内容 为短视频主题，并在发布短视频时定位实体店地址，将短视频平台的流量转化至线下门店。</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PA-A000320150714B92PPSH-4057"/>
          <p:cNvSpPr/>
          <p:nvPr>
            <p:custDataLst>
              <p:tags r:id="rId1"/>
            </p:custDataLst>
          </p:nvPr>
        </p:nvSpPr>
        <p:spPr bwMode="auto">
          <a:xfrm>
            <a:off x="5124630" y="3550829"/>
            <a:ext cx="1942740" cy="2036106"/>
          </a:xfrm>
          <a:custGeom>
            <a:avLst/>
            <a:gdLst>
              <a:gd name="T0" fmla="*/ 1098382 w 3753"/>
              <a:gd name="T1" fmla="*/ 199230 h 3931"/>
              <a:gd name="T2" fmla="*/ 1424965 w 3753"/>
              <a:gd name="T3" fmla="*/ 330218 h 3931"/>
              <a:gd name="T4" fmla="*/ 1591234 w 3753"/>
              <a:gd name="T5" fmla="*/ 552348 h 3931"/>
              <a:gd name="T6" fmla="*/ 1599936 w 3753"/>
              <a:gd name="T7" fmla="*/ 910961 h 3931"/>
              <a:gd name="T8" fmla="*/ 1576576 w 3753"/>
              <a:gd name="T9" fmla="*/ 1261789 h 3931"/>
              <a:gd name="T10" fmla="*/ 1416262 w 3753"/>
              <a:gd name="T11" fmla="*/ 1488499 h 3931"/>
              <a:gd name="T12" fmla="*/ 1078228 w 3753"/>
              <a:gd name="T13" fmla="*/ 1607579 h 3931"/>
              <a:gd name="T14" fmla="*/ 736988 w 3753"/>
              <a:gd name="T15" fmla="*/ 1694141 h 3931"/>
              <a:gd name="T16" fmla="*/ 471782 w 3753"/>
              <a:gd name="T17" fmla="*/ 1611701 h 3931"/>
              <a:gd name="T18" fmla="*/ 254213 w 3753"/>
              <a:gd name="T19" fmla="*/ 1327283 h 3931"/>
              <a:gd name="T20" fmla="*/ 66874 w 3753"/>
              <a:gd name="T21" fmla="*/ 1029125 h 3931"/>
              <a:gd name="T22" fmla="*/ 63210 w 3753"/>
              <a:gd name="T23" fmla="*/ 751578 h 3931"/>
              <a:gd name="T24" fmla="*/ 266580 w 3753"/>
              <a:gd name="T25" fmla="*/ 456626 h 3931"/>
              <a:gd name="T26" fmla="*/ 491936 w 3753"/>
              <a:gd name="T27" fmla="*/ 186406 h 3931"/>
              <a:gd name="T28" fmla="*/ 754851 w 3753"/>
              <a:gd name="T29" fmla="*/ 97096 h 3931"/>
              <a:gd name="T30" fmla="*/ 314674 w 3753"/>
              <a:gd name="T31" fmla="*/ 942105 h 3931"/>
              <a:gd name="T32" fmla="*/ 470866 w 3753"/>
              <a:gd name="T33" fmla="*/ 1202249 h 3931"/>
              <a:gd name="T34" fmla="*/ 633012 w 3753"/>
              <a:gd name="T35" fmla="*/ 994775 h 3931"/>
              <a:gd name="T36" fmla="*/ 497890 w 3753"/>
              <a:gd name="T37" fmla="*/ 802874 h 3931"/>
              <a:gd name="T38" fmla="*/ 447964 w 3753"/>
              <a:gd name="T39" fmla="*/ 679672 h 3931"/>
              <a:gd name="T40" fmla="*/ 494226 w 3753"/>
              <a:gd name="T41" fmla="*/ 662726 h 3931"/>
              <a:gd name="T42" fmla="*/ 621103 w 3753"/>
              <a:gd name="T43" fmla="*/ 779058 h 3931"/>
              <a:gd name="T44" fmla="*/ 476820 w 3753"/>
              <a:gd name="T45" fmla="*/ 556928 h 3931"/>
              <a:gd name="T46" fmla="*/ 314674 w 3753"/>
              <a:gd name="T47" fmla="*/ 751120 h 3931"/>
              <a:gd name="T48" fmla="*/ 447506 w 3753"/>
              <a:gd name="T49" fmla="*/ 932029 h 3931"/>
              <a:gd name="T50" fmla="*/ 493310 w 3753"/>
              <a:gd name="T51" fmla="*/ 1088207 h 3931"/>
              <a:gd name="T52" fmla="*/ 442009 w 3753"/>
              <a:gd name="T53" fmla="*/ 1087749 h 3931"/>
              <a:gd name="T54" fmla="*/ 314674 w 3753"/>
              <a:gd name="T55" fmla="*/ 942105 h 3931"/>
              <a:gd name="T56" fmla="*/ 959137 w 3753"/>
              <a:gd name="T57" fmla="*/ 787760 h 3931"/>
              <a:gd name="T58" fmla="*/ 668281 w 3753"/>
              <a:gd name="T59" fmla="*/ 783180 h 3931"/>
              <a:gd name="T60" fmla="*/ 789662 w 3753"/>
              <a:gd name="T61" fmla="*/ 886230 h 3931"/>
              <a:gd name="T62" fmla="*/ 786914 w 3753"/>
              <a:gd name="T63" fmla="*/ 820278 h 3931"/>
              <a:gd name="T64" fmla="*/ 833176 w 3753"/>
              <a:gd name="T65" fmla="*/ 784096 h 3931"/>
              <a:gd name="T66" fmla="*/ 789204 w 3753"/>
              <a:gd name="T67" fmla="*/ 895390 h 3931"/>
              <a:gd name="T68" fmla="*/ 663701 w 3753"/>
              <a:gd name="T69" fmla="*/ 1019965 h 3931"/>
              <a:gd name="T70" fmla="*/ 766760 w 3753"/>
              <a:gd name="T71" fmla="*/ 1204081 h 3931"/>
              <a:gd name="T72" fmla="*/ 847833 w 3753"/>
              <a:gd name="T73" fmla="*/ 1196753 h 3931"/>
              <a:gd name="T74" fmla="*/ 833176 w 3753"/>
              <a:gd name="T75" fmla="*/ 1100573 h 3931"/>
              <a:gd name="T76" fmla="*/ 789662 w 3753"/>
              <a:gd name="T77" fmla="*/ 1007141 h 3931"/>
              <a:gd name="T78" fmla="*/ 812564 w 3753"/>
              <a:gd name="T79" fmla="*/ 1124389 h 3931"/>
              <a:gd name="T80" fmla="*/ 1115787 w 3753"/>
              <a:gd name="T81" fmla="*/ 1196753 h 3931"/>
              <a:gd name="T82" fmla="*/ 989826 w 3753"/>
              <a:gd name="T83" fmla="*/ 561966 h 3931"/>
              <a:gd name="T84" fmla="*/ 1115787 w 3753"/>
              <a:gd name="T85" fmla="*/ 1196753 h 3931"/>
              <a:gd name="T86" fmla="*/ 1439622 w 3753"/>
              <a:gd name="T87" fmla="*/ 783180 h 3931"/>
              <a:gd name="T88" fmla="*/ 1144644 w 3753"/>
              <a:gd name="T89" fmla="*/ 787760 h 3931"/>
              <a:gd name="T90" fmla="*/ 1291675 w 3753"/>
              <a:gd name="T91" fmla="*/ 1204081 h 3931"/>
              <a:gd name="T92" fmla="*/ 1439622 w 3753"/>
              <a:gd name="T93" fmla="*/ 995691 h 3931"/>
              <a:gd name="T94" fmla="*/ 1313661 w 3753"/>
              <a:gd name="T95" fmla="*/ 1098283 h 3931"/>
              <a:gd name="T96" fmla="*/ 1270605 w 3753"/>
              <a:gd name="T97" fmla="*/ 1098283 h 3931"/>
              <a:gd name="T98" fmla="*/ 1439622 w 3753"/>
              <a:gd name="T99" fmla="*/ 979203 h 3931"/>
              <a:gd name="T100" fmla="*/ 1313661 w 3753"/>
              <a:gd name="T101" fmla="*/ 784096 h 3931"/>
              <a:gd name="T102" fmla="*/ 1270605 w 3753"/>
              <a:gd name="T103" fmla="*/ 784096 h 3931"/>
              <a:gd name="T104" fmla="*/ 1313661 w 3753"/>
              <a:gd name="T105" fmla="*/ 902259 h 3931"/>
              <a:gd name="T106" fmla="*/ 170391 w 3753"/>
              <a:gd name="T107" fmla="*/ 695244 h 3931"/>
              <a:gd name="T108" fmla="*/ 99395 w 3753"/>
              <a:gd name="T109" fmla="*/ 637994 h 393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53" h="3931">
                <a:moveTo>
                  <a:pt x="2144" y="233"/>
                </a:moveTo>
                <a:cubicBezTo>
                  <a:pt x="2398" y="435"/>
                  <a:pt x="2398" y="435"/>
                  <a:pt x="2398" y="435"/>
                </a:cubicBezTo>
                <a:cubicBezTo>
                  <a:pt x="2722" y="412"/>
                  <a:pt x="2722" y="412"/>
                  <a:pt x="2722" y="412"/>
                </a:cubicBezTo>
                <a:cubicBezTo>
                  <a:pt x="3051" y="389"/>
                  <a:pt x="3014" y="370"/>
                  <a:pt x="3111" y="721"/>
                </a:cubicBezTo>
                <a:cubicBezTo>
                  <a:pt x="3198" y="1034"/>
                  <a:pt x="3198" y="1034"/>
                  <a:pt x="3198" y="1034"/>
                </a:cubicBezTo>
                <a:cubicBezTo>
                  <a:pt x="3474" y="1206"/>
                  <a:pt x="3474" y="1206"/>
                  <a:pt x="3474" y="1206"/>
                </a:cubicBezTo>
                <a:cubicBezTo>
                  <a:pt x="3753" y="1381"/>
                  <a:pt x="3735" y="1344"/>
                  <a:pt x="3607" y="1685"/>
                </a:cubicBezTo>
                <a:cubicBezTo>
                  <a:pt x="3493" y="1989"/>
                  <a:pt x="3493" y="1989"/>
                  <a:pt x="3493" y="1989"/>
                </a:cubicBezTo>
                <a:cubicBezTo>
                  <a:pt x="3615" y="2290"/>
                  <a:pt x="3615" y="2290"/>
                  <a:pt x="3615" y="2290"/>
                </a:cubicBezTo>
                <a:cubicBezTo>
                  <a:pt x="3739" y="2595"/>
                  <a:pt x="3745" y="2555"/>
                  <a:pt x="3442" y="2755"/>
                </a:cubicBezTo>
                <a:cubicBezTo>
                  <a:pt x="3171" y="2934"/>
                  <a:pt x="3171" y="2934"/>
                  <a:pt x="3171" y="2934"/>
                </a:cubicBezTo>
                <a:cubicBezTo>
                  <a:pt x="3092" y="3250"/>
                  <a:pt x="3092" y="3250"/>
                  <a:pt x="3092" y="3250"/>
                </a:cubicBezTo>
                <a:cubicBezTo>
                  <a:pt x="3013" y="3570"/>
                  <a:pt x="3042" y="3541"/>
                  <a:pt x="2679" y="3525"/>
                </a:cubicBezTo>
                <a:cubicBezTo>
                  <a:pt x="2354" y="3510"/>
                  <a:pt x="2354" y="3510"/>
                  <a:pt x="2354" y="3510"/>
                </a:cubicBezTo>
                <a:cubicBezTo>
                  <a:pt x="2105" y="3720"/>
                  <a:pt x="2105" y="3720"/>
                  <a:pt x="2105" y="3720"/>
                </a:cubicBezTo>
                <a:cubicBezTo>
                  <a:pt x="1853" y="3931"/>
                  <a:pt x="1894" y="3926"/>
                  <a:pt x="1609" y="3699"/>
                </a:cubicBezTo>
                <a:cubicBezTo>
                  <a:pt x="1355" y="3496"/>
                  <a:pt x="1355" y="3496"/>
                  <a:pt x="1355" y="3496"/>
                </a:cubicBezTo>
                <a:cubicBezTo>
                  <a:pt x="1030" y="3519"/>
                  <a:pt x="1030" y="3519"/>
                  <a:pt x="1030" y="3519"/>
                </a:cubicBezTo>
                <a:cubicBezTo>
                  <a:pt x="702" y="3543"/>
                  <a:pt x="739" y="3561"/>
                  <a:pt x="642" y="3211"/>
                </a:cubicBezTo>
                <a:cubicBezTo>
                  <a:pt x="555" y="2898"/>
                  <a:pt x="555" y="2898"/>
                  <a:pt x="555" y="2898"/>
                </a:cubicBezTo>
                <a:cubicBezTo>
                  <a:pt x="279" y="2725"/>
                  <a:pt x="279" y="2725"/>
                  <a:pt x="279" y="2725"/>
                </a:cubicBezTo>
                <a:cubicBezTo>
                  <a:pt x="0" y="2551"/>
                  <a:pt x="18" y="2588"/>
                  <a:pt x="146" y="2247"/>
                </a:cubicBezTo>
                <a:cubicBezTo>
                  <a:pt x="260" y="1943"/>
                  <a:pt x="260" y="1943"/>
                  <a:pt x="260" y="1943"/>
                </a:cubicBezTo>
                <a:cubicBezTo>
                  <a:pt x="138" y="1641"/>
                  <a:pt x="138" y="1641"/>
                  <a:pt x="138" y="1641"/>
                </a:cubicBezTo>
                <a:cubicBezTo>
                  <a:pt x="14" y="1336"/>
                  <a:pt x="7" y="1377"/>
                  <a:pt x="311" y="1176"/>
                </a:cubicBezTo>
                <a:cubicBezTo>
                  <a:pt x="582" y="997"/>
                  <a:pt x="582" y="997"/>
                  <a:pt x="582" y="997"/>
                </a:cubicBezTo>
                <a:cubicBezTo>
                  <a:pt x="661" y="681"/>
                  <a:pt x="661" y="681"/>
                  <a:pt x="661" y="681"/>
                </a:cubicBezTo>
                <a:cubicBezTo>
                  <a:pt x="740" y="361"/>
                  <a:pt x="711" y="391"/>
                  <a:pt x="1074" y="407"/>
                </a:cubicBezTo>
                <a:cubicBezTo>
                  <a:pt x="1398" y="421"/>
                  <a:pt x="1398" y="421"/>
                  <a:pt x="1398" y="421"/>
                </a:cubicBezTo>
                <a:cubicBezTo>
                  <a:pt x="1648" y="212"/>
                  <a:pt x="1648" y="212"/>
                  <a:pt x="1648" y="212"/>
                </a:cubicBezTo>
                <a:cubicBezTo>
                  <a:pt x="1900" y="0"/>
                  <a:pt x="1859" y="6"/>
                  <a:pt x="2144" y="233"/>
                </a:cubicBezTo>
                <a:close/>
                <a:moveTo>
                  <a:pt x="687" y="2057"/>
                </a:moveTo>
                <a:cubicBezTo>
                  <a:pt x="687" y="2373"/>
                  <a:pt x="687" y="2373"/>
                  <a:pt x="687" y="2373"/>
                </a:cubicBezTo>
                <a:cubicBezTo>
                  <a:pt x="687" y="2541"/>
                  <a:pt x="801" y="2625"/>
                  <a:pt x="1028" y="2625"/>
                </a:cubicBezTo>
                <a:cubicBezTo>
                  <a:pt x="1264" y="2625"/>
                  <a:pt x="1382" y="2533"/>
                  <a:pt x="1382" y="2349"/>
                </a:cubicBezTo>
                <a:cubicBezTo>
                  <a:pt x="1382" y="2172"/>
                  <a:pt x="1382" y="2172"/>
                  <a:pt x="1382" y="2172"/>
                </a:cubicBezTo>
                <a:cubicBezTo>
                  <a:pt x="1382" y="2111"/>
                  <a:pt x="1365" y="2056"/>
                  <a:pt x="1330" y="2008"/>
                </a:cubicBezTo>
                <a:cubicBezTo>
                  <a:pt x="1296" y="1960"/>
                  <a:pt x="1215" y="1875"/>
                  <a:pt x="1087" y="1753"/>
                </a:cubicBezTo>
                <a:cubicBezTo>
                  <a:pt x="1019" y="1685"/>
                  <a:pt x="984" y="1625"/>
                  <a:pt x="984" y="1574"/>
                </a:cubicBezTo>
                <a:cubicBezTo>
                  <a:pt x="978" y="1484"/>
                  <a:pt x="978" y="1484"/>
                  <a:pt x="978" y="1484"/>
                </a:cubicBezTo>
                <a:cubicBezTo>
                  <a:pt x="978" y="1432"/>
                  <a:pt x="996" y="1406"/>
                  <a:pt x="1033" y="1406"/>
                </a:cubicBezTo>
                <a:cubicBezTo>
                  <a:pt x="1064" y="1406"/>
                  <a:pt x="1079" y="1419"/>
                  <a:pt x="1079" y="1447"/>
                </a:cubicBezTo>
                <a:cubicBezTo>
                  <a:pt x="1079" y="1701"/>
                  <a:pt x="1079" y="1701"/>
                  <a:pt x="1079" y="1701"/>
                </a:cubicBezTo>
                <a:cubicBezTo>
                  <a:pt x="1356" y="1701"/>
                  <a:pt x="1356" y="1701"/>
                  <a:pt x="1356" y="1701"/>
                </a:cubicBezTo>
                <a:cubicBezTo>
                  <a:pt x="1356" y="1461"/>
                  <a:pt x="1356" y="1461"/>
                  <a:pt x="1356" y="1461"/>
                </a:cubicBezTo>
                <a:cubicBezTo>
                  <a:pt x="1356" y="1298"/>
                  <a:pt x="1251" y="1216"/>
                  <a:pt x="1041" y="1216"/>
                </a:cubicBezTo>
                <a:cubicBezTo>
                  <a:pt x="805" y="1216"/>
                  <a:pt x="687" y="1305"/>
                  <a:pt x="687" y="1485"/>
                </a:cubicBezTo>
                <a:cubicBezTo>
                  <a:pt x="687" y="1640"/>
                  <a:pt x="687" y="1640"/>
                  <a:pt x="687" y="1640"/>
                </a:cubicBezTo>
                <a:cubicBezTo>
                  <a:pt x="687" y="1692"/>
                  <a:pt x="703" y="1739"/>
                  <a:pt x="735" y="1782"/>
                </a:cubicBezTo>
                <a:cubicBezTo>
                  <a:pt x="767" y="1825"/>
                  <a:pt x="847" y="1910"/>
                  <a:pt x="977" y="2035"/>
                </a:cubicBezTo>
                <a:cubicBezTo>
                  <a:pt x="1044" y="2103"/>
                  <a:pt x="1077" y="2162"/>
                  <a:pt x="1077" y="2212"/>
                </a:cubicBezTo>
                <a:cubicBezTo>
                  <a:pt x="1077" y="2376"/>
                  <a:pt x="1077" y="2376"/>
                  <a:pt x="1077" y="2376"/>
                </a:cubicBezTo>
                <a:cubicBezTo>
                  <a:pt x="1077" y="2407"/>
                  <a:pt x="1059" y="2423"/>
                  <a:pt x="1022" y="2423"/>
                </a:cubicBezTo>
                <a:cubicBezTo>
                  <a:pt x="984" y="2423"/>
                  <a:pt x="965" y="2407"/>
                  <a:pt x="965" y="2375"/>
                </a:cubicBezTo>
                <a:cubicBezTo>
                  <a:pt x="965" y="2057"/>
                  <a:pt x="965" y="2057"/>
                  <a:pt x="965" y="2057"/>
                </a:cubicBezTo>
                <a:cubicBezTo>
                  <a:pt x="687" y="2057"/>
                  <a:pt x="687" y="2057"/>
                  <a:pt x="687" y="2057"/>
                </a:cubicBezTo>
                <a:close/>
                <a:moveTo>
                  <a:pt x="2094" y="2613"/>
                </a:moveTo>
                <a:cubicBezTo>
                  <a:pt x="2094" y="1720"/>
                  <a:pt x="2094" y="1720"/>
                  <a:pt x="2094" y="1720"/>
                </a:cubicBezTo>
                <a:cubicBezTo>
                  <a:pt x="2094" y="1562"/>
                  <a:pt x="1992" y="1483"/>
                  <a:pt x="1787" y="1483"/>
                </a:cubicBezTo>
                <a:cubicBezTo>
                  <a:pt x="1568" y="1483"/>
                  <a:pt x="1459" y="1559"/>
                  <a:pt x="1459" y="1710"/>
                </a:cubicBezTo>
                <a:cubicBezTo>
                  <a:pt x="1459" y="1935"/>
                  <a:pt x="1459" y="1935"/>
                  <a:pt x="1459" y="1935"/>
                </a:cubicBezTo>
                <a:cubicBezTo>
                  <a:pt x="1724" y="1935"/>
                  <a:pt x="1724" y="1935"/>
                  <a:pt x="1724" y="1935"/>
                </a:cubicBezTo>
                <a:cubicBezTo>
                  <a:pt x="1724" y="1919"/>
                  <a:pt x="1723" y="1894"/>
                  <a:pt x="1720" y="1863"/>
                </a:cubicBezTo>
                <a:cubicBezTo>
                  <a:pt x="1718" y="1831"/>
                  <a:pt x="1718" y="1807"/>
                  <a:pt x="1718" y="1791"/>
                </a:cubicBezTo>
                <a:cubicBezTo>
                  <a:pt x="1718" y="1702"/>
                  <a:pt x="1736" y="1657"/>
                  <a:pt x="1772" y="1657"/>
                </a:cubicBezTo>
                <a:cubicBezTo>
                  <a:pt x="1803" y="1657"/>
                  <a:pt x="1819" y="1676"/>
                  <a:pt x="1819" y="1712"/>
                </a:cubicBezTo>
                <a:cubicBezTo>
                  <a:pt x="1819" y="1878"/>
                  <a:pt x="1819" y="1878"/>
                  <a:pt x="1819" y="1878"/>
                </a:cubicBezTo>
                <a:cubicBezTo>
                  <a:pt x="1819" y="1897"/>
                  <a:pt x="1787" y="1923"/>
                  <a:pt x="1723" y="1955"/>
                </a:cubicBezTo>
                <a:cubicBezTo>
                  <a:pt x="1613" y="2011"/>
                  <a:pt x="1540" y="2058"/>
                  <a:pt x="1504" y="2096"/>
                </a:cubicBezTo>
                <a:cubicBezTo>
                  <a:pt x="1467" y="2133"/>
                  <a:pt x="1449" y="2177"/>
                  <a:pt x="1449" y="2227"/>
                </a:cubicBezTo>
                <a:cubicBezTo>
                  <a:pt x="1449" y="2453"/>
                  <a:pt x="1449" y="2453"/>
                  <a:pt x="1449" y="2453"/>
                </a:cubicBezTo>
                <a:cubicBezTo>
                  <a:pt x="1449" y="2570"/>
                  <a:pt x="1524" y="2629"/>
                  <a:pt x="1674" y="2629"/>
                </a:cubicBezTo>
                <a:cubicBezTo>
                  <a:pt x="1771" y="2629"/>
                  <a:pt x="1830" y="2609"/>
                  <a:pt x="1851" y="2569"/>
                </a:cubicBezTo>
                <a:cubicBezTo>
                  <a:pt x="1851" y="2613"/>
                  <a:pt x="1851" y="2613"/>
                  <a:pt x="1851" y="2613"/>
                </a:cubicBezTo>
                <a:cubicBezTo>
                  <a:pt x="2094" y="2613"/>
                  <a:pt x="2094" y="2613"/>
                  <a:pt x="2094" y="2613"/>
                </a:cubicBezTo>
                <a:close/>
                <a:moveTo>
                  <a:pt x="1819" y="2403"/>
                </a:moveTo>
                <a:cubicBezTo>
                  <a:pt x="1819" y="2114"/>
                  <a:pt x="1819" y="2114"/>
                  <a:pt x="1819" y="2114"/>
                </a:cubicBezTo>
                <a:cubicBezTo>
                  <a:pt x="1756" y="2130"/>
                  <a:pt x="1724" y="2158"/>
                  <a:pt x="1724" y="2199"/>
                </a:cubicBezTo>
                <a:cubicBezTo>
                  <a:pt x="1724" y="2403"/>
                  <a:pt x="1724" y="2403"/>
                  <a:pt x="1724" y="2403"/>
                </a:cubicBezTo>
                <a:cubicBezTo>
                  <a:pt x="1724" y="2438"/>
                  <a:pt x="1741" y="2455"/>
                  <a:pt x="1774" y="2455"/>
                </a:cubicBezTo>
                <a:cubicBezTo>
                  <a:pt x="1804" y="2455"/>
                  <a:pt x="1819" y="2438"/>
                  <a:pt x="1819" y="2403"/>
                </a:cubicBezTo>
                <a:close/>
                <a:moveTo>
                  <a:pt x="2436" y="2613"/>
                </a:moveTo>
                <a:cubicBezTo>
                  <a:pt x="2436" y="1227"/>
                  <a:pt x="2436" y="1227"/>
                  <a:pt x="2436" y="1227"/>
                </a:cubicBezTo>
                <a:cubicBezTo>
                  <a:pt x="2161" y="1227"/>
                  <a:pt x="2161" y="1227"/>
                  <a:pt x="2161" y="1227"/>
                </a:cubicBezTo>
                <a:cubicBezTo>
                  <a:pt x="2161" y="2613"/>
                  <a:pt x="2161" y="2613"/>
                  <a:pt x="2161" y="2613"/>
                </a:cubicBezTo>
                <a:cubicBezTo>
                  <a:pt x="2436" y="2613"/>
                  <a:pt x="2436" y="2613"/>
                  <a:pt x="2436" y="2613"/>
                </a:cubicBezTo>
                <a:close/>
                <a:moveTo>
                  <a:pt x="3143" y="2138"/>
                </a:moveTo>
                <a:cubicBezTo>
                  <a:pt x="3143" y="1710"/>
                  <a:pt x="3143" y="1710"/>
                  <a:pt x="3143" y="1710"/>
                </a:cubicBezTo>
                <a:cubicBezTo>
                  <a:pt x="3143" y="1559"/>
                  <a:pt x="3035" y="1483"/>
                  <a:pt x="2820" y="1483"/>
                </a:cubicBezTo>
                <a:cubicBezTo>
                  <a:pt x="2606" y="1483"/>
                  <a:pt x="2499" y="1562"/>
                  <a:pt x="2499" y="1720"/>
                </a:cubicBezTo>
                <a:cubicBezTo>
                  <a:pt x="2499" y="2392"/>
                  <a:pt x="2499" y="2392"/>
                  <a:pt x="2499" y="2392"/>
                </a:cubicBezTo>
                <a:cubicBezTo>
                  <a:pt x="2499" y="2550"/>
                  <a:pt x="2606" y="2629"/>
                  <a:pt x="2820" y="2629"/>
                </a:cubicBezTo>
                <a:cubicBezTo>
                  <a:pt x="3035" y="2629"/>
                  <a:pt x="3143" y="2553"/>
                  <a:pt x="3143" y="2402"/>
                </a:cubicBezTo>
                <a:cubicBezTo>
                  <a:pt x="3143" y="2174"/>
                  <a:pt x="3143" y="2174"/>
                  <a:pt x="3143" y="2174"/>
                </a:cubicBezTo>
                <a:cubicBezTo>
                  <a:pt x="2868" y="2174"/>
                  <a:pt x="2868" y="2174"/>
                  <a:pt x="2868" y="2174"/>
                </a:cubicBezTo>
                <a:cubicBezTo>
                  <a:pt x="2868" y="2398"/>
                  <a:pt x="2868" y="2398"/>
                  <a:pt x="2868" y="2398"/>
                </a:cubicBezTo>
                <a:cubicBezTo>
                  <a:pt x="2868" y="2436"/>
                  <a:pt x="2852" y="2455"/>
                  <a:pt x="2821" y="2455"/>
                </a:cubicBezTo>
                <a:cubicBezTo>
                  <a:pt x="2790" y="2455"/>
                  <a:pt x="2774" y="2436"/>
                  <a:pt x="2774" y="2398"/>
                </a:cubicBezTo>
                <a:cubicBezTo>
                  <a:pt x="2774" y="2138"/>
                  <a:pt x="2774" y="2138"/>
                  <a:pt x="2774" y="2138"/>
                </a:cubicBezTo>
                <a:cubicBezTo>
                  <a:pt x="3143" y="2138"/>
                  <a:pt x="3143" y="2138"/>
                  <a:pt x="3143" y="2138"/>
                </a:cubicBezTo>
                <a:close/>
                <a:moveTo>
                  <a:pt x="2868" y="1970"/>
                </a:moveTo>
                <a:cubicBezTo>
                  <a:pt x="2868" y="1712"/>
                  <a:pt x="2868" y="1712"/>
                  <a:pt x="2868" y="1712"/>
                </a:cubicBezTo>
                <a:cubicBezTo>
                  <a:pt x="2868" y="1676"/>
                  <a:pt x="2852" y="1657"/>
                  <a:pt x="2821" y="1657"/>
                </a:cubicBezTo>
                <a:cubicBezTo>
                  <a:pt x="2790" y="1657"/>
                  <a:pt x="2774" y="1676"/>
                  <a:pt x="2774" y="1712"/>
                </a:cubicBezTo>
                <a:cubicBezTo>
                  <a:pt x="2774" y="1970"/>
                  <a:pt x="2774" y="1970"/>
                  <a:pt x="2774" y="1970"/>
                </a:cubicBezTo>
                <a:cubicBezTo>
                  <a:pt x="2868" y="1970"/>
                  <a:pt x="2868" y="1970"/>
                  <a:pt x="2868" y="1970"/>
                </a:cubicBezTo>
                <a:close/>
                <a:moveTo>
                  <a:pt x="334" y="1790"/>
                </a:moveTo>
                <a:cubicBezTo>
                  <a:pt x="334" y="1790"/>
                  <a:pt x="346" y="1662"/>
                  <a:pt x="372" y="1518"/>
                </a:cubicBezTo>
                <a:cubicBezTo>
                  <a:pt x="399" y="1375"/>
                  <a:pt x="664" y="1094"/>
                  <a:pt x="664" y="1094"/>
                </a:cubicBezTo>
                <a:cubicBezTo>
                  <a:pt x="664" y="1094"/>
                  <a:pt x="250" y="1347"/>
                  <a:pt x="217" y="1393"/>
                </a:cubicBezTo>
                <a:cubicBezTo>
                  <a:pt x="184" y="1439"/>
                  <a:pt x="334" y="1790"/>
                  <a:pt x="334" y="179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7.4</a:t>
            </a:r>
            <a:r>
              <a:rPr lang="zh-CN" altLang="en-US" dirty="0"/>
              <a:t>短视频流量运营</a:t>
            </a:r>
            <a:endParaRPr lang="zh-CN" altLang="en-US" dirty="0"/>
          </a:p>
        </p:txBody>
      </p:sp>
      <p:sp>
        <p:nvSpPr>
          <p:cNvPr id="4" name="标题 1"/>
          <p:cNvSpPr txBox="1"/>
          <p:nvPr/>
        </p:nvSpPr>
        <p:spPr>
          <a:xfrm>
            <a:off x="478972" y="1156933"/>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7.4.2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如何将公域流量转化为私域流量 </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84218"/>
            <a:ext cx="11325101"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．小众聚集转化：形成公众号矩阵，邀请用户加入小众聚集转化主要是针对目标受众较少、客单价格较高的行业进行的流量转化方式，适合这类转化方式的行业应具有一定的圈层性</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由于这些行业普遍拥有完善的线下经销和代理体系，因此可在微信公众号等平台积极搭建账号矩阵，由品牌与经销商共同搭建矩阵运营。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一方面，经销商可以在线上 与用户保持稳定长期的互动关系，打破时空的限制，与用户分享品牌动态。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另一方面， 品牌为经销商背书，进一步增强用户对经销商的信任。同时，在品牌举办大型活动的 时候，可以多个公众号联动，充分释放矩阵势能，实现线上线下共同进行流量转化。</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7.4</a:t>
            </a:r>
            <a:r>
              <a:rPr lang="zh-CN" altLang="en-US" dirty="0"/>
              <a:t>短视频流量运营</a:t>
            </a:r>
            <a:endParaRPr lang="zh-CN" altLang="en-US" dirty="0"/>
          </a:p>
        </p:txBody>
      </p:sp>
      <p:grpSp>
        <p:nvGrpSpPr>
          <p:cNvPr id="8" name="组合 7"/>
          <p:cNvGrpSpPr/>
          <p:nvPr/>
        </p:nvGrpSpPr>
        <p:grpSpPr>
          <a:xfrm>
            <a:off x="1240973" y="2213658"/>
            <a:ext cx="9710054" cy="2057047"/>
            <a:chOff x="1152092" y="3429000"/>
            <a:chExt cx="9710054" cy="2057047"/>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找一找现实生活中你成为某个短视频账号的私域流量的案例，分享给大家。</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61832" y="2265184"/>
            <a:ext cx="3246402" cy="1200329"/>
          </a:xfrm>
          <a:prstGeom prst="rect">
            <a:avLst/>
          </a:prstGeom>
        </p:spPr>
        <p:txBody>
          <a:bodyPr wrap="none">
            <a:spAutoFit/>
          </a:bodyPr>
          <a:lstStyle/>
          <a:p>
            <a:pPr marL="666750" marR="0" lvl="0" indent="0" algn="just" defTabSz="914400" rtl="0" eaLnBrk="1" fontAlgn="auto" latinLnBrk="0" hangingPunct="1">
              <a:lnSpc>
                <a:spcPct val="100000"/>
              </a:lnSpc>
              <a:spcBef>
                <a:spcPts val="0"/>
              </a:spcBef>
              <a:spcAft>
                <a:spcPts val="0"/>
              </a:spcAft>
              <a:buClrTx/>
              <a:buSzTx/>
              <a:buFontTx/>
              <a:buNone/>
              <a:defRPr/>
            </a:pP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第</a:t>
            </a:r>
            <a:r>
              <a:rPr kumimoji="0" lang="en-US"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8</a:t>
            </a:r>
            <a:r>
              <a:rPr kumimoji="0" lang="zh-CN" altLang="zh-CN" sz="72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章</a:t>
            </a:r>
            <a:endParaRPr kumimoji="0" lang="zh-CN" altLang="zh-CN" sz="2800" b="1" i="0" u="none" strike="noStrike" kern="1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5223249" y="2365829"/>
            <a:ext cx="5417688" cy="95410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商业变现：</a:t>
            </a:r>
            <a:endParaRPr kumimoji="0" lang="en-US" altLang="zh-CN"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rPr>
              <a:t>揭秘短视频五大变现方式</a:t>
            </a:r>
            <a:endParaRPr kumimoji="0" lang="zh-CN" altLang="en-US" sz="3600" b="0" i="0" u="none" strike="noStrike" kern="1200" cap="none" spc="0" normalizeH="0" baseline="0" noProof="0" dirty="0">
              <a:ln>
                <a:noFill/>
              </a:ln>
              <a:solidFill>
                <a:prstClr val="black">
                  <a:lumMod val="75000"/>
                </a:prstClr>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4579615" y="3349258"/>
            <a:ext cx="4666480" cy="2181751"/>
          </a:xfrm>
          <a:prstGeom prst="rect">
            <a:avLst/>
          </a:prstGeom>
        </p:spPr>
        <p:txBody>
          <a:bodyPr wrap="square">
            <a:spAutoFit/>
          </a:bodyPr>
          <a:lstStyle/>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8.1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广告变现</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8.2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电商变现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8.3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直播变现 </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8.4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知识付费变现</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a:p>
            <a:pPr marL="666750" marR="0" lvl="0" indent="0" algn="just" defTabSz="914400" rtl="0" eaLnBrk="1" fontAlgn="auto" latinLnBrk="0" hangingPunct="1">
              <a:lnSpc>
                <a:spcPct val="200000"/>
              </a:lnSpc>
              <a:spcBef>
                <a:spcPts val="0"/>
              </a:spcBef>
              <a:spcAft>
                <a:spcPts val="0"/>
              </a:spcAft>
              <a:buClrTx/>
              <a:buSzTx/>
              <a:buFontTx/>
              <a:buNone/>
              <a:defRPr/>
            </a:pPr>
            <a:r>
              <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8.5 IP </a:t>
            </a:r>
            <a:r>
              <a:rPr kumimoji="0" lang="zh-CN" altLang="en-US"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变现</a:t>
            </a:r>
            <a:endParaRPr kumimoji="0" lang="en-US" altLang="zh-CN" sz="1400" b="0" i="0" u="none" strike="noStrike" kern="1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grpSp>
        <p:nvGrpSpPr>
          <p:cNvPr id="5" name="组合 4"/>
          <p:cNvGrpSpPr/>
          <p:nvPr/>
        </p:nvGrpSpPr>
        <p:grpSpPr>
          <a:xfrm flipH="1">
            <a:off x="-1672682" y="0"/>
            <a:ext cx="3690168" cy="6972300"/>
            <a:chOff x="8501831" y="0"/>
            <a:chExt cx="3690171" cy="6972300"/>
          </a:xfrm>
        </p:grpSpPr>
        <p:cxnSp>
          <p:nvCxnSpPr>
            <p:cNvPr id="6" name="直接连接符 5"/>
            <p:cNvCxnSpPr>
              <a:stCxn id="61" idx="1"/>
            </p:cNvCxnSpPr>
            <p:nvPr/>
          </p:nvCxnSpPr>
          <p:spPr>
            <a:xfrm flipH="1" flipV="1">
              <a:off x="8543130" y="3109994"/>
              <a:ext cx="38392" cy="680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11116131" y="299356"/>
              <a:ext cx="637852" cy="5424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37" idx="5"/>
            </p:cNvCxnSpPr>
            <p:nvPr/>
          </p:nvCxnSpPr>
          <p:spPr>
            <a:xfrm>
              <a:off x="10601740" y="2701567"/>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9571705" y="2652252"/>
              <a:ext cx="912555" cy="1060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903314" y="2542640"/>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endCxn id="15" idx="0"/>
            </p:cNvCxnSpPr>
            <p:nvPr/>
          </p:nvCxnSpPr>
          <p:spPr>
            <a:xfrm flipH="1">
              <a:off x="8591527" y="2268794"/>
              <a:ext cx="476888" cy="692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endCxn id="17" idx="7"/>
            </p:cNvCxnSpPr>
            <p:nvPr/>
          </p:nvCxnSpPr>
          <p:spPr>
            <a:xfrm flipH="1">
              <a:off x="9613588" y="2618225"/>
              <a:ext cx="292364" cy="1055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8572500" y="2574773"/>
              <a:ext cx="1376903" cy="5303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10600" y="3048000"/>
              <a:ext cx="938784" cy="7277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8501831" y="29614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9793134" y="246195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9491699" y="36532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18" name="直接连接符 17"/>
            <p:cNvCxnSpPr>
              <a:endCxn id="16" idx="1"/>
            </p:cNvCxnSpPr>
            <p:nvPr/>
          </p:nvCxnSpPr>
          <p:spPr>
            <a:xfrm>
              <a:off x="9083163" y="2298290"/>
              <a:ext cx="746588" cy="200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8996722" y="2232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20" name="直接连接符 19"/>
            <p:cNvCxnSpPr>
              <a:endCxn id="17" idx="5"/>
            </p:cNvCxnSpPr>
            <p:nvPr/>
          </p:nvCxnSpPr>
          <p:spPr>
            <a:xfrm flipH="1">
              <a:off x="9613588" y="3419168"/>
              <a:ext cx="1283630" cy="3559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10926195" y="3421143"/>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1000453" y="2032819"/>
              <a:ext cx="235974" cy="1356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9" idx="7"/>
            </p:cNvCxnSpPr>
            <p:nvPr/>
          </p:nvCxnSpPr>
          <p:spPr>
            <a:xfrm flipV="1">
              <a:off x="9128797" y="1524002"/>
              <a:ext cx="929603" cy="7314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6" idx="0"/>
            </p:cNvCxnSpPr>
            <p:nvPr/>
          </p:nvCxnSpPr>
          <p:spPr>
            <a:xfrm flipV="1">
              <a:off x="9918152" y="1504950"/>
              <a:ext cx="140248" cy="9570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10028903" y="971550"/>
              <a:ext cx="296197" cy="6083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10058400" y="1543050"/>
              <a:ext cx="484854" cy="10655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a:endCxn id="36" idx="3"/>
            </p:cNvCxnSpPr>
            <p:nvPr/>
          </p:nvCxnSpPr>
          <p:spPr>
            <a:xfrm flipV="1">
              <a:off x="10295603" y="380847"/>
              <a:ext cx="747099" cy="608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6" idx="7"/>
            </p:cNvCxnSpPr>
            <p:nvPr/>
          </p:nvCxnSpPr>
          <p:spPr>
            <a:xfrm flipV="1">
              <a:off x="11169552" y="0"/>
              <a:ext cx="508098" cy="253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34" idx="0"/>
            </p:cNvCxnSpPr>
            <p:nvPr/>
          </p:nvCxnSpPr>
          <p:spPr>
            <a:xfrm flipH="1" flipV="1">
              <a:off x="11087100" y="342900"/>
              <a:ext cx="34865" cy="7468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10363200" y="952500"/>
              <a:ext cx="800100" cy="190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37" idx="7"/>
            </p:cNvCxnSpPr>
            <p:nvPr/>
          </p:nvCxnSpPr>
          <p:spPr>
            <a:xfrm flipV="1">
              <a:off x="10601740" y="1085850"/>
              <a:ext cx="523460" cy="1488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10134600" y="1143000"/>
              <a:ext cx="95250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0006049" y="14815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11044597" y="10897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10269384" y="87061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11016431" y="22772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10448619" y="2548446"/>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38" name="直接连接符 37"/>
            <p:cNvCxnSpPr/>
            <p:nvPr/>
          </p:nvCxnSpPr>
          <p:spPr>
            <a:xfrm flipH="1" flipV="1">
              <a:off x="11742057" y="0"/>
              <a:ext cx="14514" cy="8418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34" idx="6"/>
            </p:cNvCxnSpPr>
            <p:nvPr/>
          </p:nvCxnSpPr>
          <p:spPr>
            <a:xfrm flipV="1">
              <a:off x="11199333" y="841829"/>
              <a:ext cx="554650" cy="3253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11753983" y="841829"/>
              <a:ext cx="438019" cy="3338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34" idx="6"/>
            </p:cNvCxnSpPr>
            <p:nvPr/>
          </p:nvCxnSpPr>
          <p:spPr>
            <a:xfrm flipH="1" flipV="1">
              <a:off x="11199333" y="1167160"/>
              <a:ext cx="992667" cy="3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4" idx="4"/>
            </p:cNvCxnSpPr>
            <p:nvPr/>
          </p:nvCxnSpPr>
          <p:spPr>
            <a:xfrm flipH="1" flipV="1">
              <a:off x="11121965" y="1244528"/>
              <a:ext cx="141121" cy="8019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1205029" y="1277258"/>
              <a:ext cx="986971" cy="711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219543" y="1988458"/>
              <a:ext cx="566057" cy="377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1829144" y="1901371"/>
              <a:ext cx="362856" cy="4499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1814629" y="2365829"/>
              <a:ext cx="377371" cy="8563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1640457" y="2380343"/>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10972801" y="3077029"/>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11611429" y="3149600"/>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1292114" y="2061029"/>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stCxn id="64" idx="3"/>
              <a:endCxn id="37" idx="7"/>
            </p:cNvCxnSpPr>
            <p:nvPr/>
          </p:nvCxnSpPr>
          <p:spPr>
            <a:xfrm flipH="1">
              <a:off x="10601740" y="2047367"/>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stCxn id="17" idx="3"/>
            </p:cNvCxnSpPr>
            <p:nvPr/>
          </p:nvCxnSpPr>
          <p:spPr>
            <a:xfrm flipH="1">
              <a:off x="8667750" y="3775106"/>
              <a:ext cx="844862" cy="158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62" idx="1"/>
            </p:cNvCxnSpPr>
            <p:nvPr/>
          </p:nvCxnSpPr>
          <p:spPr>
            <a:xfrm flipH="1" flipV="1">
              <a:off x="8610600" y="3790950"/>
              <a:ext cx="311261" cy="9754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endCxn id="17" idx="4"/>
            </p:cNvCxnSpPr>
            <p:nvPr/>
          </p:nvCxnSpPr>
          <p:spPr>
            <a:xfrm flipV="1">
              <a:off x="8991600" y="3796019"/>
              <a:ext cx="571500" cy="10807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endCxn id="17" idx="4"/>
            </p:cNvCxnSpPr>
            <p:nvPr/>
          </p:nvCxnSpPr>
          <p:spPr>
            <a:xfrm flipH="1" flipV="1">
              <a:off x="9563100" y="3796019"/>
              <a:ext cx="609600" cy="6235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0191750" y="3451534"/>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9029700" y="4419600"/>
              <a:ext cx="1143000" cy="4000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65" idx="3"/>
            </p:cNvCxnSpPr>
            <p:nvPr/>
          </p:nvCxnSpPr>
          <p:spPr>
            <a:xfrm flipV="1">
              <a:off x="11089483" y="4133850"/>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10248900" y="4419600"/>
              <a:ext cx="895350" cy="2476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972800" y="3600450"/>
              <a:ext cx="152400" cy="1047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8544905" y="375372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2" name="椭圆 61"/>
            <p:cNvSpPr/>
            <p:nvPr/>
          </p:nvSpPr>
          <p:spPr>
            <a:xfrm>
              <a:off x="8895590" y="4740103"/>
              <a:ext cx="179392" cy="17939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3" name="椭圆 62"/>
            <p:cNvSpPr/>
            <p:nvPr/>
          </p:nvSpPr>
          <p:spPr>
            <a:xfrm>
              <a:off x="11774524" y="228161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4" name="椭圆 63"/>
            <p:cNvSpPr/>
            <p:nvPr/>
          </p:nvSpPr>
          <p:spPr>
            <a:xfrm>
              <a:off x="11193822" y="19152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5" name="椭圆 64"/>
            <p:cNvSpPr/>
            <p:nvPr/>
          </p:nvSpPr>
          <p:spPr>
            <a:xfrm>
              <a:off x="11066822" y="462039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6" name="椭圆 65"/>
            <p:cNvSpPr/>
            <p:nvPr/>
          </p:nvSpPr>
          <p:spPr>
            <a:xfrm>
              <a:off x="11672924" y="4034217"/>
              <a:ext cx="142802" cy="142802"/>
            </a:xfrm>
            <a:prstGeom prst="ellipse">
              <a:avLst/>
            </a:prstGeom>
            <a:solidFill>
              <a:srgbClr val="F7F7F7"/>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7" name="椭圆 66"/>
            <p:cNvSpPr/>
            <p:nvPr/>
          </p:nvSpPr>
          <p:spPr>
            <a:xfrm>
              <a:off x="10121900" y="4351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11503947" y="30076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9" name="椭圆 68"/>
            <p:cNvSpPr/>
            <p:nvPr/>
          </p:nvSpPr>
          <p:spPr>
            <a:xfrm>
              <a:off x="10860401" y="33407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a:endCxn id="65" idx="4"/>
            </p:cNvCxnSpPr>
            <p:nvPr/>
          </p:nvCxnSpPr>
          <p:spPr>
            <a:xfrm flipV="1">
              <a:off x="10553700" y="4775128"/>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endCxn id="67" idx="4"/>
            </p:cNvCxnSpPr>
            <p:nvPr/>
          </p:nvCxnSpPr>
          <p:spPr>
            <a:xfrm flipH="1" flipV="1">
              <a:off x="10209149" y="4525736"/>
              <a:ext cx="325501" cy="8828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2" idx="6"/>
            </p:cNvCxnSpPr>
            <p:nvPr/>
          </p:nvCxnSpPr>
          <p:spPr>
            <a:xfrm>
              <a:off x="9074982" y="4829799"/>
              <a:ext cx="1478718" cy="578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62" idx="4"/>
            </p:cNvCxnSpPr>
            <p:nvPr/>
          </p:nvCxnSpPr>
          <p:spPr>
            <a:xfrm>
              <a:off x="8985286" y="4919495"/>
              <a:ext cx="806414" cy="9669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99" idx="7"/>
            </p:cNvCxnSpPr>
            <p:nvPr/>
          </p:nvCxnSpPr>
          <p:spPr>
            <a:xfrm flipH="1">
              <a:off x="9870763" y="5408613"/>
              <a:ext cx="682937" cy="4924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65" idx="5"/>
            </p:cNvCxnSpPr>
            <p:nvPr/>
          </p:nvCxnSpPr>
          <p:spPr>
            <a:xfrm>
              <a:off x="11198897" y="4752467"/>
              <a:ext cx="231103" cy="1248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648950" y="5408613"/>
              <a:ext cx="762000" cy="6302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stCxn id="65" idx="6"/>
            </p:cNvCxnSpPr>
            <p:nvPr/>
          </p:nvCxnSpPr>
          <p:spPr>
            <a:xfrm>
              <a:off x="11221558" y="4697760"/>
              <a:ext cx="970442" cy="2171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6" idx="5"/>
            </p:cNvCxnSpPr>
            <p:nvPr/>
          </p:nvCxnSpPr>
          <p:spPr>
            <a:xfrm>
              <a:off x="11794813" y="4156106"/>
              <a:ext cx="397187" cy="8159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68" idx="6"/>
            </p:cNvCxnSpPr>
            <p:nvPr/>
          </p:nvCxnSpPr>
          <p:spPr>
            <a:xfrm>
              <a:off x="11753983" y="3132664"/>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stCxn id="66" idx="7"/>
            </p:cNvCxnSpPr>
            <p:nvPr/>
          </p:nvCxnSpPr>
          <p:spPr>
            <a:xfrm flipV="1">
              <a:off x="11794813" y="3352802"/>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5" idx="6"/>
            </p:cNvCxnSpPr>
            <p:nvPr/>
          </p:nvCxnSpPr>
          <p:spPr>
            <a:xfrm>
              <a:off x="11221558" y="4697760"/>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1449050" y="5408613"/>
              <a:ext cx="342900" cy="5730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1791950" y="4895850"/>
              <a:ext cx="400050" cy="5127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10591800" y="5408613"/>
              <a:ext cx="11430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H="1">
              <a:off x="9486900" y="5905500"/>
              <a:ext cx="323850" cy="952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62" idx="3"/>
            </p:cNvCxnSpPr>
            <p:nvPr/>
          </p:nvCxnSpPr>
          <p:spPr>
            <a:xfrm>
              <a:off x="8921861" y="4893224"/>
              <a:ext cx="545989" cy="1964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H="1">
              <a:off x="9525000" y="6457950"/>
              <a:ext cx="11239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H="1" flipV="1">
              <a:off x="9810750" y="5924550"/>
              <a:ext cx="838200" cy="514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H="1">
              <a:off x="10687050" y="6076950"/>
              <a:ext cx="723900" cy="3524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11791950" y="5408613"/>
              <a:ext cx="133350" cy="10493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11468100" y="6115050"/>
              <a:ext cx="400050" cy="4000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10706100" y="6438900"/>
              <a:ext cx="1200150" cy="114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0668000" y="6534150"/>
              <a:ext cx="361950" cy="3238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11144250" y="6572250"/>
              <a:ext cx="742950" cy="2857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1906250" y="6496050"/>
              <a:ext cx="285750" cy="3619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906250" y="5886450"/>
              <a:ext cx="285750" cy="609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10581515" y="637885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8" name="椭圆 97"/>
            <p:cNvSpPr/>
            <p:nvPr/>
          </p:nvSpPr>
          <p:spPr>
            <a:xfrm>
              <a:off x="10422251" y="528359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9" name="椭圆 98"/>
            <p:cNvSpPr/>
            <p:nvPr/>
          </p:nvSpPr>
          <p:spPr>
            <a:xfrm>
              <a:off x="9748874" y="588013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0" name="椭圆 99"/>
            <p:cNvSpPr/>
            <p:nvPr/>
          </p:nvSpPr>
          <p:spPr>
            <a:xfrm>
              <a:off x="11844374" y="6442112"/>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1" name="椭圆 100"/>
            <p:cNvSpPr/>
            <p:nvPr/>
          </p:nvSpPr>
          <p:spPr>
            <a:xfrm>
              <a:off x="11294397" y="5903246"/>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2" name="椭圆 101"/>
            <p:cNvSpPr/>
            <p:nvPr/>
          </p:nvSpPr>
          <p:spPr>
            <a:xfrm>
              <a:off x="9393551" y="6722264"/>
              <a:ext cx="250036" cy="250036"/>
            </a:xfrm>
            <a:prstGeom prst="ellipse">
              <a:avLst/>
            </a:prstGeom>
            <a:solidFill>
              <a:srgbClr val="004D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5" name="矩形 4"/>
          <p:cNvSpPr/>
          <p:nvPr/>
        </p:nvSpPr>
        <p:spPr>
          <a:xfrm>
            <a:off x="433449" y="1260259"/>
            <a:ext cx="1132510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短视频行业异军突起，使传统的广告模式发生了改变，许多广告主越来越偏爱短视频广告。现在，利用短视频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KOL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在某个专业领域做广告“宣推”（宣传推广）成为品 牌营销的首选，这为短视频创作者提供了大量广告变现的机会。</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13" name="PA-金币-286790"/>
          <p:cNvGrpSpPr>
            <a:grpSpLocks noChangeAspect="1"/>
          </p:cNvGrpSpPr>
          <p:nvPr>
            <p:custDataLst>
              <p:tags r:id="rId1"/>
            </p:custDataLst>
          </p:nvPr>
        </p:nvGrpSpPr>
        <p:grpSpPr bwMode="auto">
          <a:xfrm>
            <a:off x="4312579" y="3163515"/>
            <a:ext cx="2895352" cy="2379017"/>
            <a:chOff x="3316" y="1732"/>
            <a:chExt cx="1043" cy="857"/>
          </a:xfrm>
        </p:grpSpPr>
        <p:sp>
          <p:nvSpPr>
            <p:cNvPr id="14" name="PA-任意多边形 45"/>
            <p:cNvSpPr/>
            <p:nvPr>
              <p:custDataLst>
                <p:tags r:id="rId2"/>
              </p:custDataLst>
            </p:nvPr>
          </p:nvSpPr>
          <p:spPr bwMode="auto">
            <a:xfrm>
              <a:off x="3458" y="2104"/>
              <a:ext cx="453" cy="454"/>
            </a:xfrm>
            <a:custGeom>
              <a:avLst/>
              <a:gdLst>
                <a:gd name="T0" fmla="*/ 0 w 1201"/>
                <a:gd name="T1" fmla="*/ 600 h 1201"/>
                <a:gd name="T2" fmla="*/ 601 w 1201"/>
                <a:gd name="T3" fmla="*/ 1201 h 1201"/>
                <a:gd name="T4" fmla="*/ 1201 w 1201"/>
                <a:gd name="T5" fmla="*/ 600 h 1201"/>
                <a:gd name="T6" fmla="*/ 1201 w 1201"/>
                <a:gd name="T7" fmla="*/ 600 h 1201"/>
                <a:gd name="T8" fmla="*/ 601 w 1201"/>
                <a:gd name="T9" fmla="*/ 0 h 1201"/>
                <a:gd name="T10" fmla="*/ 0 w 1201"/>
                <a:gd name="T11" fmla="*/ 600 h 1201"/>
                <a:gd name="T12" fmla="*/ 0 w 1201"/>
                <a:gd name="T13" fmla="*/ 600 h 1201"/>
              </a:gdLst>
              <a:ahLst/>
              <a:cxnLst>
                <a:cxn ang="0">
                  <a:pos x="T0" y="T1"/>
                </a:cxn>
                <a:cxn ang="0">
                  <a:pos x="T2" y="T3"/>
                </a:cxn>
                <a:cxn ang="0">
                  <a:pos x="T4" y="T5"/>
                </a:cxn>
                <a:cxn ang="0">
                  <a:pos x="T6" y="T7"/>
                </a:cxn>
                <a:cxn ang="0">
                  <a:pos x="T8" y="T9"/>
                </a:cxn>
                <a:cxn ang="0">
                  <a:pos x="T10" y="T11"/>
                </a:cxn>
                <a:cxn ang="0">
                  <a:pos x="T12" y="T13"/>
                </a:cxn>
              </a:cxnLst>
              <a:rect l="0" t="0" r="r" b="b"/>
              <a:pathLst>
                <a:path w="1201" h="1201">
                  <a:moveTo>
                    <a:pt x="0" y="600"/>
                  </a:moveTo>
                  <a:cubicBezTo>
                    <a:pt x="0" y="932"/>
                    <a:pt x="269" y="1201"/>
                    <a:pt x="601" y="1201"/>
                  </a:cubicBezTo>
                  <a:cubicBezTo>
                    <a:pt x="932" y="1201"/>
                    <a:pt x="1201" y="932"/>
                    <a:pt x="1201" y="600"/>
                  </a:cubicBezTo>
                  <a:cubicBezTo>
                    <a:pt x="1201" y="600"/>
                    <a:pt x="1201" y="600"/>
                    <a:pt x="1201" y="600"/>
                  </a:cubicBezTo>
                  <a:cubicBezTo>
                    <a:pt x="1201" y="269"/>
                    <a:pt x="932" y="0"/>
                    <a:pt x="601" y="0"/>
                  </a:cubicBezTo>
                  <a:cubicBezTo>
                    <a:pt x="269" y="0"/>
                    <a:pt x="0" y="269"/>
                    <a:pt x="0" y="600"/>
                  </a:cubicBezTo>
                  <a:cubicBezTo>
                    <a:pt x="0" y="600"/>
                    <a:pt x="0" y="600"/>
                    <a:pt x="0" y="600"/>
                  </a:cubicBezTo>
                </a:path>
              </a:pathLst>
            </a:custGeom>
            <a:solidFill>
              <a:srgbClr val="F4C222"/>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PA-任意多边形 46"/>
            <p:cNvSpPr>
              <a:spLocks noEditPoints="1"/>
            </p:cNvSpPr>
            <p:nvPr>
              <p:custDataLst>
                <p:tags r:id="rId3"/>
              </p:custDataLst>
            </p:nvPr>
          </p:nvSpPr>
          <p:spPr bwMode="auto">
            <a:xfrm>
              <a:off x="3316" y="1956"/>
              <a:ext cx="635" cy="633"/>
            </a:xfrm>
            <a:custGeom>
              <a:avLst/>
              <a:gdLst>
                <a:gd name="T0" fmla="*/ 844 w 1682"/>
                <a:gd name="T1" fmla="*/ 1676 h 1676"/>
                <a:gd name="T2" fmla="*/ 269 w 1682"/>
                <a:gd name="T3" fmla="*/ 1444 h 1676"/>
                <a:gd name="T4" fmla="*/ 12 w 1682"/>
                <a:gd name="T5" fmla="*/ 861 h 1676"/>
                <a:gd name="T6" fmla="*/ 824 w 1682"/>
                <a:gd name="T7" fmla="*/ 8 h 1676"/>
                <a:gd name="T8" fmla="*/ 1676 w 1682"/>
                <a:gd name="T9" fmla="*/ 821 h 1676"/>
                <a:gd name="T10" fmla="*/ 1448 w 1682"/>
                <a:gd name="T11" fmla="*/ 1416 h 1676"/>
                <a:gd name="T12" fmla="*/ 864 w 1682"/>
                <a:gd name="T13" fmla="*/ 1673 h 1676"/>
                <a:gd name="T14" fmla="*/ 844 w 1682"/>
                <a:gd name="T15" fmla="*/ 1676 h 1676"/>
                <a:gd name="T16" fmla="*/ 847 w 1682"/>
                <a:gd name="T17" fmla="*/ 123 h 1676"/>
                <a:gd name="T18" fmla="*/ 830 w 1682"/>
                <a:gd name="T19" fmla="*/ 123 h 1676"/>
                <a:gd name="T20" fmla="*/ 126 w 1682"/>
                <a:gd name="T21" fmla="*/ 861 h 1676"/>
                <a:gd name="T22" fmla="*/ 864 w 1682"/>
                <a:gd name="T23" fmla="*/ 1564 h 1676"/>
                <a:gd name="T24" fmla="*/ 1568 w 1682"/>
                <a:gd name="T25" fmla="*/ 826 h 1676"/>
                <a:gd name="T26" fmla="*/ 847 w 1682"/>
                <a:gd name="T27" fmla="*/ 123 h 1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82" h="1676">
                  <a:moveTo>
                    <a:pt x="844" y="1676"/>
                  </a:moveTo>
                  <a:cubicBezTo>
                    <a:pt x="630" y="1676"/>
                    <a:pt x="426" y="1596"/>
                    <a:pt x="269" y="1444"/>
                  </a:cubicBezTo>
                  <a:cubicBezTo>
                    <a:pt x="109" y="1290"/>
                    <a:pt x="17" y="1084"/>
                    <a:pt x="12" y="861"/>
                  </a:cubicBezTo>
                  <a:cubicBezTo>
                    <a:pt x="0" y="403"/>
                    <a:pt x="366" y="20"/>
                    <a:pt x="824" y="8"/>
                  </a:cubicBezTo>
                  <a:cubicBezTo>
                    <a:pt x="1282" y="0"/>
                    <a:pt x="1665" y="363"/>
                    <a:pt x="1676" y="821"/>
                  </a:cubicBezTo>
                  <a:cubicBezTo>
                    <a:pt x="1682" y="1044"/>
                    <a:pt x="1599" y="1253"/>
                    <a:pt x="1448" y="1416"/>
                  </a:cubicBezTo>
                  <a:cubicBezTo>
                    <a:pt x="1293" y="1576"/>
                    <a:pt x="1087" y="1667"/>
                    <a:pt x="864" y="1673"/>
                  </a:cubicBezTo>
                  <a:cubicBezTo>
                    <a:pt x="858" y="1676"/>
                    <a:pt x="853" y="1676"/>
                    <a:pt x="844" y="1676"/>
                  </a:cubicBezTo>
                  <a:close/>
                  <a:moveTo>
                    <a:pt x="847" y="123"/>
                  </a:moveTo>
                  <a:lnTo>
                    <a:pt x="830" y="123"/>
                  </a:lnTo>
                  <a:cubicBezTo>
                    <a:pt x="432" y="131"/>
                    <a:pt x="118" y="463"/>
                    <a:pt x="126" y="861"/>
                  </a:cubicBezTo>
                  <a:cubicBezTo>
                    <a:pt x="135" y="1258"/>
                    <a:pt x="467" y="1576"/>
                    <a:pt x="864" y="1564"/>
                  </a:cubicBezTo>
                  <a:cubicBezTo>
                    <a:pt x="1262" y="1556"/>
                    <a:pt x="1576" y="1224"/>
                    <a:pt x="1568" y="826"/>
                  </a:cubicBezTo>
                  <a:cubicBezTo>
                    <a:pt x="1556" y="438"/>
                    <a:pt x="1236" y="123"/>
                    <a:pt x="847" y="123"/>
                  </a:cubicBezTo>
                  <a:close/>
                </a:path>
              </a:pathLst>
            </a:custGeom>
            <a:solidFill>
              <a:srgbClr val="0070C0"/>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PA-任意多边形 47"/>
            <p:cNvSpPr>
              <a:spLocks noEditPoints="1"/>
            </p:cNvSpPr>
            <p:nvPr>
              <p:custDataLst>
                <p:tags r:id="rId4"/>
              </p:custDataLst>
            </p:nvPr>
          </p:nvSpPr>
          <p:spPr bwMode="auto">
            <a:xfrm>
              <a:off x="3611" y="2092"/>
              <a:ext cx="50" cy="370"/>
            </a:xfrm>
            <a:custGeom>
              <a:avLst/>
              <a:gdLst>
                <a:gd name="T0" fmla="*/ 74 w 132"/>
                <a:gd name="T1" fmla="*/ 981 h 981"/>
                <a:gd name="T2" fmla="*/ 20 w 132"/>
                <a:gd name="T3" fmla="*/ 927 h 981"/>
                <a:gd name="T4" fmla="*/ 20 w 132"/>
                <a:gd name="T5" fmla="*/ 878 h 981"/>
                <a:gd name="T6" fmla="*/ 74 w 132"/>
                <a:gd name="T7" fmla="*/ 821 h 981"/>
                <a:gd name="T8" fmla="*/ 129 w 132"/>
                <a:gd name="T9" fmla="*/ 875 h 981"/>
                <a:gd name="T10" fmla="*/ 129 w 132"/>
                <a:gd name="T11" fmla="*/ 924 h 981"/>
                <a:gd name="T12" fmla="*/ 74 w 132"/>
                <a:gd name="T13" fmla="*/ 981 h 981"/>
                <a:gd name="T14" fmla="*/ 54 w 132"/>
                <a:gd name="T15" fmla="*/ 166 h 981"/>
                <a:gd name="T16" fmla="*/ 0 w 132"/>
                <a:gd name="T17" fmla="*/ 112 h 981"/>
                <a:gd name="T18" fmla="*/ 0 w 132"/>
                <a:gd name="T19" fmla="*/ 57 h 981"/>
                <a:gd name="T20" fmla="*/ 54 w 132"/>
                <a:gd name="T21" fmla="*/ 0 h 981"/>
                <a:gd name="T22" fmla="*/ 112 w 132"/>
                <a:gd name="T23" fmla="*/ 55 h 981"/>
                <a:gd name="T24" fmla="*/ 112 w 132"/>
                <a:gd name="T25" fmla="*/ 109 h 981"/>
                <a:gd name="T26" fmla="*/ 54 w 132"/>
                <a:gd name="T27" fmla="*/ 166 h 981"/>
                <a:gd name="T28" fmla="*/ 54 w 132"/>
                <a:gd name="T29" fmla="*/ 166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2" h="981">
                  <a:moveTo>
                    <a:pt x="74" y="981"/>
                  </a:moveTo>
                  <a:cubicBezTo>
                    <a:pt x="43" y="981"/>
                    <a:pt x="20" y="958"/>
                    <a:pt x="20" y="927"/>
                  </a:cubicBezTo>
                  <a:lnTo>
                    <a:pt x="20" y="878"/>
                  </a:lnTo>
                  <a:cubicBezTo>
                    <a:pt x="20" y="847"/>
                    <a:pt x="43" y="821"/>
                    <a:pt x="74" y="821"/>
                  </a:cubicBezTo>
                  <a:cubicBezTo>
                    <a:pt x="106" y="821"/>
                    <a:pt x="129" y="844"/>
                    <a:pt x="129" y="875"/>
                  </a:cubicBezTo>
                  <a:lnTo>
                    <a:pt x="129" y="924"/>
                  </a:lnTo>
                  <a:cubicBezTo>
                    <a:pt x="132" y="953"/>
                    <a:pt x="106" y="978"/>
                    <a:pt x="74" y="981"/>
                  </a:cubicBezTo>
                  <a:close/>
                  <a:moveTo>
                    <a:pt x="54" y="166"/>
                  </a:moveTo>
                  <a:cubicBezTo>
                    <a:pt x="23" y="166"/>
                    <a:pt x="0" y="143"/>
                    <a:pt x="0" y="112"/>
                  </a:cubicBezTo>
                  <a:lnTo>
                    <a:pt x="0" y="57"/>
                  </a:lnTo>
                  <a:cubicBezTo>
                    <a:pt x="0" y="26"/>
                    <a:pt x="23" y="0"/>
                    <a:pt x="54" y="0"/>
                  </a:cubicBezTo>
                  <a:cubicBezTo>
                    <a:pt x="83" y="0"/>
                    <a:pt x="112" y="23"/>
                    <a:pt x="112" y="55"/>
                  </a:cubicBezTo>
                  <a:lnTo>
                    <a:pt x="112" y="109"/>
                  </a:lnTo>
                  <a:cubicBezTo>
                    <a:pt x="112" y="140"/>
                    <a:pt x="86" y="166"/>
                    <a:pt x="54" y="166"/>
                  </a:cubicBezTo>
                  <a:cubicBezTo>
                    <a:pt x="57" y="166"/>
                    <a:pt x="54" y="166"/>
                    <a:pt x="54" y="166"/>
                  </a:cubicBezTo>
                  <a:close/>
                </a:path>
              </a:pathLst>
            </a:custGeom>
            <a:solidFill>
              <a:srgbClr val="256782"/>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PA-任意多边形 48"/>
            <p:cNvSpPr>
              <a:spLocks noEditPoints="1"/>
            </p:cNvSpPr>
            <p:nvPr>
              <p:custDataLst>
                <p:tags r:id="rId5"/>
              </p:custDataLst>
            </p:nvPr>
          </p:nvSpPr>
          <p:spPr bwMode="auto">
            <a:xfrm>
              <a:off x="3527" y="1923"/>
              <a:ext cx="832" cy="640"/>
            </a:xfrm>
            <a:custGeom>
              <a:avLst/>
              <a:gdLst>
                <a:gd name="T0" fmla="*/ 37 w 2205"/>
                <a:gd name="T1" fmla="*/ 1239 h 1696"/>
                <a:gd name="T2" fmla="*/ 114 w 2205"/>
                <a:gd name="T3" fmla="*/ 1161 h 1696"/>
                <a:gd name="T4" fmla="*/ 443 w 2205"/>
                <a:gd name="T5" fmla="*/ 1144 h 1696"/>
                <a:gd name="T6" fmla="*/ 266 w 2205"/>
                <a:gd name="T7" fmla="*/ 976 h 1696"/>
                <a:gd name="T8" fmla="*/ 29 w 2205"/>
                <a:gd name="T9" fmla="*/ 672 h 1696"/>
                <a:gd name="T10" fmla="*/ 486 w 2205"/>
                <a:gd name="T11" fmla="*/ 635 h 1696"/>
                <a:gd name="T12" fmla="*/ 403 w 2205"/>
                <a:gd name="T13" fmla="*/ 707 h 1696"/>
                <a:gd name="T14" fmla="*/ 134 w 2205"/>
                <a:gd name="T15" fmla="*/ 712 h 1696"/>
                <a:gd name="T16" fmla="*/ 283 w 2205"/>
                <a:gd name="T17" fmla="*/ 864 h 1696"/>
                <a:gd name="T18" fmla="*/ 555 w 2205"/>
                <a:gd name="T19" fmla="*/ 1176 h 1696"/>
                <a:gd name="T20" fmla="*/ 277 w 2205"/>
                <a:gd name="T21" fmla="*/ 1344 h 1696"/>
                <a:gd name="T22" fmla="*/ 1033 w 2205"/>
                <a:gd name="T23" fmla="*/ 1696 h 1696"/>
                <a:gd name="T24" fmla="*/ 1033 w 2205"/>
                <a:gd name="T25" fmla="*/ 1588 h 1696"/>
                <a:gd name="T26" fmla="*/ 2202 w 2205"/>
                <a:gd name="T27" fmla="*/ 1642 h 1696"/>
                <a:gd name="T28" fmla="*/ 2148 w 2205"/>
                <a:gd name="T29" fmla="*/ 1379 h 1696"/>
                <a:gd name="T30" fmla="*/ 1204 w 2205"/>
                <a:gd name="T31" fmla="*/ 1324 h 1696"/>
                <a:gd name="T32" fmla="*/ 2148 w 2205"/>
                <a:gd name="T33" fmla="*/ 1270 h 1696"/>
                <a:gd name="T34" fmla="*/ 2148 w 2205"/>
                <a:gd name="T35" fmla="*/ 1379 h 1696"/>
                <a:gd name="T36" fmla="*/ 1316 w 2205"/>
                <a:gd name="T37" fmla="*/ 1061 h 1696"/>
                <a:gd name="T38" fmla="*/ 1316 w 2205"/>
                <a:gd name="T39" fmla="*/ 953 h 1696"/>
                <a:gd name="T40" fmla="*/ 2202 w 2205"/>
                <a:gd name="T41" fmla="*/ 1007 h 1696"/>
                <a:gd name="T42" fmla="*/ 2148 w 2205"/>
                <a:gd name="T43" fmla="*/ 744 h 1696"/>
                <a:gd name="T44" fmla="*/ 1236 w 2205"/>
                <a:gd name="T45" fmla="*/ 690 h 1696"/>
                <a:gd name="T46" fmla="*/ 2148 w 2205"/>
                <a:gd name="T47" fmla="*/ 635 h 1696"/>
                <a:gd name="T48" fmla="*/ 2148 w 2205"/>
                <a:gd name="T49" fmla="*/ 744 h 1696"/>
                <a:gd name="T50" fmla="*/ 1135 w 2205"/>
                <a:gd name="T51" fmla="*/ 426 h 1696"/>
                <a:gd name="T52" fmla="*/ 1135 w 2205"/>
                <a:gd name="T53" fmla="*/ 318 h 1696"/>
                <a:gd name="T54" fmla="*/ 2202 w 2205"/>
                <a:gd name="T55" fmla="*/ 372 h 1696"/>
                <a:gd name="T56" fmla="*/ 2148 w 2205"/>
                <a:gd name="T57" fmla="*/ 109 h 1696"/>
                <a:gd name="T58" fmla="*/ 1081 w 2205"/>
                <a:gd name="T59" fmla="*/ 55 h 1696"/>
                <a:gd name="T60" fmla="*/ 2148 w 2205"/>
                <a:gd name="T61" fmla="*/ 0 h 1696"/>
                <a:gd name="T62" fmla="*/ 2148 w 2205"/>
                <a:gd name="T63" fmla="*/ 109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05" h="1696">
                  <a:moveTo>
                    <a:pt x="277" y="1344"/>
                  </a:moveTo>
                  <a:cubicBezTo>
                    <a:pt x="149" y="1344"/>
                    <a:pt x="63" y="1264"/>
                    <a:pt x="37" y="1239"/>
                  </a:cubicBezTo>
                  <a:cubicBezTo>
                    <a:pt x="17" y="1216"/>
                    <a:pt x="17" y="1181"/>
                    <a:pt x="37" y="1161"/>
                  </a:cubicBezTo>
                  <a:cubicBezTo>
                    <a:pt x="60" y="1141"/>
                    <a:pt x="94" y="1141"/>
                    <a:pt x="114" y="1161"/>
                  </a:cubicBezTo>
                  <a:cubicBezTo>
                    <a:pt x="129" y="1176"/>
                    <a:pt x="197" y="1242"/>
                    <a:pt x="295" y="1233"/>
                  </a:cubicBezTo>
                  <a:cubicBezTo>
                    <a:pt x="338" y="1230"/>
                    <a:pt x="423" y="1204"/>
                    <a:pt x="443" y="1144"/>
                  </a:cubicBezTo>
                  <a:cubicBezTo>
                    <a:pt x="455" y="1107"/>
                    <a:pt x="440" y="1058"/>
                    <a:pt x="412" y="1027"/>
                  </a:cubicBezTo>
                  <a:cubicBezTo>
                    <a:pt x="378" y="987"/>
                    <a:pt x="326" y="981"/>
                    <a:pt x="266" y="976"/>
                  </a:cubicBezTo>
                  <a:cubicBezTo>
                    <a:pt x="195" y="967"/>
                    <a:pt x="114" y="958"/>
                    <a:pt x="60" y="887"/>
                  </a:cubicBezTo>
                  <a:cubicBezTo>
                    <a:pt x="14" y="827"/>
                    <a:pt x="0" y="741"/>
                    <a:pt x="29" y="672"/>
                  </a:cubicBezTo>
                  <a:cubicBezTo>
                    <a:pt x="69" y="569"/>
                    <a:pt x="186" y="527"/>
                    <a:pt x="280" y="529"/>
                  </a:cubicBezTo>
                  <a:cubicBezTo>
                    <a:pt x="392" y="535"/>
                    <a:pt x="463" y="604"/>
                    <a:pt x="486" y="635"/>
                  </a:cubicBezTo>
                  <a:cubicBezTo>
                    <a:pt x="506" y="658"/>
                    <a:pt x="503" y="692"/>
                    <a:pt x="481" y="712"/>
                  </a:cubicBezTo>
                  <a:cubicBezTo>
                    <a:pt x="458" y="732"/>
                    <a:pt x="423" y="730"/>
                    <a:pt x="403" y="707"/>
                  </a:cubicBezTo>
                  <a:cubicBezTo>
                    <a:pt x="392" y="692"/>
                    <a:pt x="346" y="644"/>
                    <a:pt x="277" y="641"/>
                  </a:cubicBezTo>
                  <a:cubicBezTo>
                    <a:pt x="223" y="638"/>
                    <a:pt x="154" y="664"/>
                    <a:pt x="134" y="712"/>
                  </a:cubicBezTo>
                  <a:cubicBezTo>
                    <a:pt x="123" y="744"/>
                    <a:pt x="129" y="790"/>
                    <a:pt x="152" y="818"/>
                  </a:cubicBezTo>
                  <a:cubicBezTo>
                    <a:pt x="177" y="853"/>
                    <a:pt x="217" y="858"/>
                    <a:pt x="283" y="864"/>
                  </a:cubicBezTo>
                  <a:cubicBezTo>
                    <a:pt x="352" y="873"/>
                    <a:pt x="438" y="881"/>
                    <a:pt x="501" y="953"/>
                  </a:cubicBezTo>
                  <a:cubicBezTo>
                    <a:pt x="555" y="1016"/>
                    <a:pt x="578" y="1104"/>
                    <a:pt x="555" y="1176"/>
                  </a:cubicBezTo>
                  <a:cubicBezTo>
                    <a:pt x="521" y="1284"/>
                    <a:pt x="403" y="1333"/>
                    <a:pt x="312" y="1342"/>
                  </a:cubicBezTo>
                  <a:cubicBezTo>
                    <a:pt x="297" y="1344"/>
                    <a:pt x="286" y="1344"/>
                    <a:pt x="277" y="1344"/>
                  </a:cubicBezTo>
                  <a:close/>
                  <a:moveTo>
                    <a:pt x="2148" y="1696"/>
                  </a:moveTo>
                  <a:lnTo>
                    <a:pt x="1033" y="1696"/>
                  </a:lnTo>
                  <a:cubicBezTo>
                    <a:pt x="1001" y="1696"/>
                    <a:pt x="978" y="1671"/>
                    <a:pt x="978" y="1642"/>
                  </a:cubicBezTo>
                  <a:cubicBezTo>
                    <a:pt x="978" y="1613"/>
                    <a:pt x="1004" y="1588"/>
                    <a:pt x="1033" y="1588"/>
                  </a:cubicBezTo>
                  <a:lnTo>
                    <a:pt x="2148" y="1588"/>
                  </a:lnTo>
                  <a:cubicBezTo>
                    <a:pt x="2179" y="1588"/>
                    <a:pt x="2202" y="1613"/>
                    <a:pt x="2202" y="1642"/>
                  </a:cubicBezTo>
                  <a:cubicBezTo>
                    <a:pt x="2202" y="1671"/>
                    <a:pt x="2179" y="1696"/>
                    <a:pt x="2148" y="1696"/>
                  </a:cubicBezTo>
                  <a:close/>
                  <a:moveTo>
                    <a:pt x="2148" y="1379"/>
                  </a:moveTo>
                  <a:lnTo>
                    <a:pt x="1258" y="1379"/>
                  </a:lnTo>
                  <a:cubicBezTo>
                    <a:pt x="1227" y="1379"/>
                    <a:pt x="1204" y="1353"/>
                    <a:pt x="1204" y="1324"/>
                  </a:cubicBezTo>
                  <a:cubicBezTo>
                    <a:pt x="1204" y="1293"/>
                    <a:pt x="1230" y="1270"/>
                    <a:pt x="1258" y="1270"/>
                  </a:cubicBezTo>
                  <a:lnTo>
                    <a:pt x="2148" y="1270"/>
                  </a:lnTo>
                  <a:cubicBezTo>
                    <a:pt x="2179" y="1270"/>
                    <a:pt x="2202" y="1296"/>
                    <a:pt x="2202" y="1324"/>
                  </a:cubicBezTo>
                  <a:cubicBezTo>
                    <a:pt x="2205" y="1353"/>
                    <a:pt x="2179" y="1379"/>
                    <a:pt x="2148" y="1379"/>
                  </a:cubicBezTo>
                  <a:close/>
                  <a:moveTo>
                    <a:pt x="2148" y="1061"/>
                  </a:moveTo>
                  <a:lnTo>
                    <a:pt x="1316" y="1061"/>
                  </a:lnTo>
                  <a:cubicBezTo>
                    <a:pt x="1284" y="1061"/>
                    <a:pt x="1261" y="1036"/>
                    <a:pt x="1261" y="1007"/>
                  </a:cubicBezTo>
                  <a:cubicBezTo>
                    <a:pt x="1261" y="976"/>
                    <a:pt x="1287" y="953"/>
                    <a:pt x="1316" y="953"/>
                  </a:cubicBezTo>
                  <a:lnTo>
                    <a:pt x="2148" y="953"/>
                  </a:lnTo>
                  <a:cubicBezTo>
                    <a:pt x="2179" y="953"/>
                    <a:pt x="2202" y="978"/>
                    <a:pt x="2202" y="1007"/>
                  </a:cubicBezTo>
                  <a:cubicBezTo>
                    <a:pt x="2205" y="1036"/>
                    <a:pt x="2179" y="1061"/>
                    <a:pt x="2148" y="1061"/>
                  </a:cubicBezTo>
                  <a:close/>
                  <a:moveTo>
                    <a:pt x="2148" y="744"/>
                  </a:moveTo>
                  <a:lnTo>
                    <a:pt x="1290" y="744"/>
                  </a:lnTo>
                  <a:cubicBezTo>
                    <a:pt x="1258" y="744"/>
                    <a:pt x="1236" y="718"/>
                    <a:pt x="1236" y="690"/>
                  </a:cubicBezTo>
                  <a:cubicBezTo>
                    <a:pt x="1236" y="658"/>
                    <a:pt x="1261" y="635"/>
                    <a:pt x="1290" y="635"/>
                  </a:cubicBezTo>
                  <a:lnTo>
                    <a:pt x="2148" y="635"/>
                  </a:lnTo>
                  <a:cubicBezTo>
                    <a:pt x="2179" y="635"/>
                    <a:pt x="2202" y="661"/>
                    <a:pt x="2202" y="690"/>
                  </a:cubicBezTo>
                  <a:cubicBezTo>
                    <a:pt x="2205" y="718"/>
                    <a:pt x="2179" y="744"/>
                    <a:pt x="2148" y="744"/>
                  </a:cubicBezTo>
                  <a:close/>
                  <a:moveTo>
                    <a:pt x="2148" y="426"/>
                  </a:moveTo>
                  <a:lnTo>
                    <a:pt x="1135" y="426"/>
                  </a:lnTo>
                  <a:cubicBezTo>
                    <a:pt x="1104" y="426"/>
                    <a:pt x="1081" y="401"/>
                    <a:pt x="1081" y="372"/>
                  </a:cubicBezTo>
                  <a:cubicBezTo>
                    <a:pt x="1081" y="341"/>
                    <a:pt x="1107" y="318"/>
                    <a:pt x="1135" y="318"/>
                  </a:cubicBezTo>
                  <a:lnTo>
                    <a:pt x="2148" y="318"/>
                  </a:lnTo>
                  <a:cubicBezTo>
                    <a:pt x="2179" y="318"/>
                    <a:pt x="2202" y="343"/>
                    <a:pt x="2202" y="372"/>
                  </a:cubicBezTo>
                  <a:cubicBezTo>
                    <a:pt x="2205" y="401"/>
                    <a:pt x="2179" y="426"/>
                    <a:pt x="2148" y="426"/>
                  </a:cubicBezTo>
                  <a:close/>
                  <a:moveTo>
                    <a:pt x="2148" y="109"/>
                  </a:moveTo>
                  <a:lnTo>
                    <a:pt x="1135" y="109"/>
                  </a:lnTo>
                  <a:cubicBezTo>
                    <a:pt x="1104" y="109"/>
                    <a:pt x="1081" y="83"/>
                    <a:pt x="1081" y="55"/>
                  </a:cubicBezTo>
                  <a:cubicBezTo>
                    <a:pt x="1081" y="23"/>
                    <a:pt x="1107" y="0"/>
                    <a:pt x="1135" y="0"/>
                  </a:cubicBezTo>
                  <a:lnTo>
                    <a:pt x="2148" y="0"/>
                  </a:lnTo>
                  <a:cubicBezTo>
                    <a:pt x="2179" y="0"/>
                    <a:pt x="2202" y="26"/>
                    <a:pt x="2202" y="55"/>
                  </a:cubicBezTo>
                  <a:cubicBezTo>
                    <a:pt x="2205" y="83"/>
                    <a:pt x="2179" y="109"/>
                    <a:pt x="2148" y="109"/>
                  </a:cubicBezTo>
                  <a:close/>
                </a:path>
              </a:pathLst>
            </a:custGeom>
            <a:solidFill>
              <a:srgbClr val="0070C0"/>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PA-任意多边形 49"/>
            <p:cNvSpPr/>
            <p:nvPr>
              <p:custDataLst>
                <p:tags r:id="rId6"/>
              </p:custDataLst>
            </p:nvPr>
          </p:nvSpPr>
          <p:spPr bwMode="auto">
            <a:xfrm>
              <a:off x="3377" y="1852"/>
              <a:ext cx="483" cy="41"/>
            </a:xfrm>
            <a:custGeom>
              <a:avLst/>
              <a:gdLst>
                <a:gd name="T0" fmla="*/ 1225 w 1279"/>
                <a:gd name="T1" fmla="*/ 109 h 109"/>
                <a:gd name="T2" fmla="*/ 55 w 1279"/>
                <a:gd name="T3" fmla="*/ 109 h 109"/>
                <a:gd name="T4" fmla="*/ 0 w 1279"/>
                <a:gd name="T5" fmla="*/ 55 h 109"/>
                <a:gd name="T6" fmla="*/ 55 w 1279"/>
                <a:gd name="T7" fmla="*/ 0 h 109"/>
                <a:gd name="T8" fmla="*/ 1225 w 1279"/>
                <a:gd name="T9" fmla="*/ 0 h 109"/>
                <a:gd name="T10" fmla="*/ 1279 w 1279"/>
                <a:gd name="T11" fmla="*/ 55 h 109"/>
                <a:gd name="T12" fmla="*/ 1225 w 1279"/>
                <a:gd name="T13" fmla="*/ 109 h 109"/>
              </a:gdLst>
              <a:ahLst/>
              <a:cxnLst>
                <a:cxn ang="0">
                  <a:pos x="T0" y="T1"/>
                </a:cxn>
                <a:cxn ang="0">
                  <a:pos x="T2" y="T3"/>
                </a:cxn>
                <a:cxn ang="0">
                  <a:pos x="T4" y="T5"/>
                </a:cxn>
                <a:cxn ang="0">
                  <a:pos x="T6" y="T7"/>
                </a:cxn>
                <a:cxn ang="0">
                  <a:pos x="T8" y="T9"/>
                </a:cxn>
                <a:cxn ang="0">
                  <a:pos x="T10" y="T11"/>
                </a:cxn>
                <a:cxn ang="0">
                  <a:pos x="T12" y="T13"/>
                </a:cxn>
              </a:cxnLst>
              <a:rect l="0" t="0" r="r" b="b"/>
              <a:pathLst>
                <a:path w="1279" h="109">
                  <a:moveTo>
                    <a:pt x="1225" y="109"/>
                  </a:moveTo>
                  <a:lnTo>
                    <a:pt x="55" y="109"/>
                  </a:lnTo>
                  <a:cubicBezTo>
                    <a:pt x="23" y="109"/>
                    <a:pt x="0" y="83"/>
                    <a:pt x="0" y="55"/>
                  </a:cubicBezTo>
                  <a:cubicBezTo>
                    <a:pt x="0" y="23"/>
                    <a:pt x="26" y="0"/>
                    <a:pt x="55" y="0"/>
                  </a:cubicBezTo>
                  <a:lnTo>
                    <a:pt x="1225" y="0"/>
                  </a:lnTo>
                  <a:cubicBezTo>
                    <a:pt x="1256" y="0"/>
                    <a:pt x="1279" y="26"/>
                    <a:pt x="1279" y="55"/>
                  </a:cubicBezTo>
                  <a:cubicBezTo>
                    <a:pt x="1279" y="83"/>
                    <a:pt x="1256" y="109"/>
                    <a:pt x="1225" y="109"/>
                  </a:cubicBezTo>
                  <a:close/>
                </a:path>
              </a:pathLst>
            </a:custGeom>
            <a:solidFill>
              <a:srgbClr val="0070C0"/>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PA-任意多边形 50"/>
            <p:cNvSpPr/>
            <p:nvPr>
              <p:custDataLst>
                <p:tags r:id="rId7"/>
              </p:custDataLst>
            </p:nvPr>
          </p:nvSpPr>
          <p:spPr bwMode="auto">
            <a:xfrm>
              <a:off x="3377" y="1732"/>
              <a:ext cx="483" cy="41"/>
            </a:xfrm>
            <a:custGeom>
              <a:avLst/>
              <a:gdLst>
                <a:gd name="T0" fmla="*/ 1225 w 1279"/>
                <a:gd name="T1" fmla="*/ 109 h 109"/>
                <a:gd name="T2" fmla="*/ 55 w 1279"/>
                <a:gd name="T3" fmla="*/ 109 h 109"/>
                <a:gd name="T4" fmla="*/ 0 w 1279"/>
                <a:gd name="T5" fmla="*/ 54 h 109"/>
                <a:gd name="T6" fmla="*/ 55 w 1279"/>
                <a:gd name="T7" fmla="*/ 0 h 109"/>
                <a:gd name="T8" fmla="*/ 1225 w 1279"/>
                <a:gd name="T9" fmla="*/ 0 h 109"/>
                <a:gd name="T10" fmla="*/ 1279 w 1279"/>
                <a:gd name="T11" fmla="*/ 54 h 109"/>
                <a:gd name="T12" fmla="*/ 1225 w 1279"/>
                <a:gd name="T13" fmla="*/ 109 h 109"/>
              </a:gdLst>
              <a:ahLst/>
              <a:cxnLst>
                <a:cxn ang="0">
                  <a:pos x="T0" y="T1"/>
                </a:cxn>
                <a:cxn ang="0">
                  <a:pos x="T2" y="T3"/>
                </a:cxn>
                <a:cxn ang="0">
                  <a:pos x="T4" y="T5"/>
                </a:cxn>
                <a:cxn ang="0">
                  <a:pos x="T6" y="T7"/>
                </a:cxn>
                <a:cxn ang="0">
                  <a:pos x="T8" y="T9"/>
                </a:cxn>
                <a:cxn ang="0">
                  <a:pos x="T10" y="T11"/>
                </a:cxn>
                <a:cxn ang="0">
                  <a:pos x="T12" y="T13"/>
                </a:cxn>
              </a:cxnLst>
              <a:rect l="0" t="0" r="r" b="b"/>
              <a:pathLst>
                <a:path w="1279" h="109">
                  <a:moveTo>
                    <a:pt x="1225" y="109"/>
                  </a:moveTo>
                  <a:lnTo>
                    <a:pt x="55" y="109"/>
                  </a:lnTo>
                  <a:cubicBezTo>
                    <a:pt x="23" y="109"/>
                    <a:pt x="0" y="83"/>
                    <a:pt x="0" y="54"/>
                  </a:cubicBezTo>
                  <a:cubicBezTo>
                    <a:pt x="0" y="26"/>
                    <a:pt x="26" y="0"/>
                    <a:pt x="55" y="0"/>
                  </a:cubicBezTo>
                  <a:lnTo>
                    <a:pt x="1225" y="0"/>
                  </a:lnTo>
                  <a:cubicBezTo>
                    <a:pt x="1256" y="0"/>
                    <a:pt x="1279" y="26"/>
                    <a:pt x="1279" y="54"/>
                  </a:cubicBezTo>
                  <a:cubicBezTo>
                    <a:pt x="1279" y="83"/>
                    <a:pt x="1256" y="109"/>
                    <a:pt x="1225" y="109"/>
                  </a:cubicBezTo>
                  <a:close/>
                </a:path>
              </a:pathLst>
            </a:custGeom>
            <a:solidFill>
              <a:srgbClr val="0070C0"/>
            </a:solidFill>
            <a:ln w="0">
              <a:noFill/>
              <a:prstDash val="solid"/>
              <a:round/>
            </a:ln>
            <a:extLst>
              <a:ext uri="{91240B29-F687-4F45-9708-019B960494DF}">
                <a14:hiddenLine xmlns:a14="http://schemas.microsoft.com/office/drawing/2010/main" w="0">
                  <a:solidFill>
                    <a:srgbClr val="000000"/>
                  </a:solidFill>
                  <a:prstDash val="solid"/>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4" name="标题 1"/>
          <p:cNvSpPr txBox="1"/>
          <p:nvPr/>
        </p:nvSpPr>
        <p:spPr>
          <a:xfrm>
            <a:off x="493486" y="1248788"/>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8.1.1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广告变现的方式</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978917"/>
            <a:ext cx="11325101" cy="499624"/>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短视频广告变现的方式</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2751781" y="3429000"/>
            <a:ext cx="158634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软性广告</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8" name="文本框 7"/>
          <p:cNvSpPr txBox="1"/>
          <p:nvPr/>
        </p:nvSpPr>
        <p:spPr>
          <a:xfrm>
            <a:off x="7903524" y="3429000"/>
            <a:ext cx="158634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硬性广告</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p:nvSpPr>
        <p:spPr>
          <a:xfrm>
            <a:off x="2197597" y="3834183"/>
            <a:ext cx="2265218" cy="129516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是指广告与内容完美结合，让广告看起来不像广告。</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11"/>
          <p:cNvSpPr txBox="1"/>
          <p:nvPr/>
        </p:nvSpPr>
        <p:spPr>
          <a:xfrm>
            <a:off x="7462485" y="3874999"/>
            <a:ext cx="2265218" cy="129516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是指用户一眼就能识别广告内容的广 告，其宣传方式直接明了。 </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3" name="矩形 2"/>
          <p:cNvSpPr/>
          <p:nvPr/>
        </p:nvSpPr>
        <p:spPr>
          <a:xfrm>
            <a:off x="1842494" y="3874999"/>
            <a:ext cx="2957947" cy="134105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矩形 12"/>
          <p:cNvSpPr/>
          <p:nvPr/>
        </p:nvSpPr>
        <p:spPr>
          <a:xfrm>
            <a:off x="7036456" y="3884516"/>
            <a:ext cx="2957947" cy="134105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5" name="矩形 4"/>
          <p:cNvSpPr/>
          <p:nvPr/>
        </p:nvSpPr>
        <p:spPr>
          <a:xfrm>
            <a:off x="433449" y="1260259"/>
            <a:ext cx="11325101" cy="37312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．软广：不像广告的广告</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软性广告简称软广，因为软广需要与短视频内容相结合，所以软广植入的形式多 种多样，短视频创作者通常会采用内容植入和结尾宣传的方式进行宣传。</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）内容植入：</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产品与短视频内容融为一体。内容植入，是指将广告悄无声息地与剧情结合起来，故事的逻辑线条和情节发展使品牌信息自然地呈现在用户眼前</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）结尾宣传：</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在短视频结尾植入广告结尾宣传类软广的使用率也比较高，短视频创作者可以根据广告产品选择一个与之有联系的话题，然后在短视频内容的结尾处突然话锋一转，对产品进行宣传。</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5" name="矩形 4"/>
          <p:cNvSpPr/>
          <p:nvPr/>
        </p:nvSpPr>
        <p:spPr>
          <a:xfrm>
            <a:off x="433449" y="1260259"/>
            <a:ext cx="11523024"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．硬广：最简单直接的广告，硬性广告简称硬广。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在众多硬广中，短视频创作者常用的硬广是贴片广告，它是一种较为明显、较为外在的广告形式。尽管许多用户会认为硬广的呈现形式比较“生硬”，但它有成本低、不影响内容本身两大优势。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具体表现形式：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①短视频创作者会将贴片广告放 在短视频画面的下方，不影响内容的呈现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②贴片广告也可以在短视频内容播放完毕后，直接呈现在整个画面中，但时间不宜过长，以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秒为宜。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注意：对于广告中出现的产品，短视频创作者需要把控产品质量，严格筛选、亲身试用，对用户负责</a:t>
            </a:r>
            <a:r>
              <a:rPr kumimoji="0" lang="zh-CN" altLang="en-US" sz="2000" b="0"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8.1</a:t>
            </a:r>
            <a:r>
              <a:rPr lang="zh-CN" altLang="en-US" dirty="0"/>
              <a:t>广告变现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9251666"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你看过哪些植入非常巧妙的短视频软广？它最吸引你的地方是什么？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4" name="标题 1"/>
          <p:cNvSpPr txBox="1"/>
          <p:nvPr/>
        </p:nvSpPr>
        <p:spPr>
          <a:xfrm>
            <a:off x="478972" y="1342775"/>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8.1.2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广告的四大来源</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2116446"/>
            <a:ext cx="11325101" cy="50712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短视频创作者想要与商家达成广告合作意向，可以通过以下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种方式。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6" name="组合 5"/>
          <p:cNvGrpSpPr/>
          <p:nvPr/>
        </p:nvGrpSpPr>
        <p:grpSpPr>
          <a:xfrm>
            <a:off x="1510099" y="3522884"/>
            <a:ext cx="8271915" cy="1706880"/>
            <a:chOff x="1318420" y="3429000"/>
            <a:chExt cx="8271915" cy="1706880"/>
          </a:xfrm>
        </p:grpSpPr>
        <p:sp>
          <p:nvSpPr>
            <p:cNvPr id="7" name="椭圆 6"/>
            <p:cNvSpPr/>
            <p:nvPr/>
          </p:nvSpPr>
          <p:spPr>
            <a:xfrm>
              <a:off x="1318420"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等待商家主动联系</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椭圆 7"/>
            <p:cNvSpPr/>
            <p:nvPr/>
          </p:nvSpPr>
          <p:spPr>
            <a:xfrm>
              <a:off x="3506765"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加入官方广告接单平台</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椭圆 8"/>
            <p:cNvSpPr/>
            <p:nvPr/>
          </p:nvSpPr>
          <p:spPr>
            <a:xfrm>
              <a:off x="5695110"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通过信息平台寻求合作</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7883455" y="3429000"/>
              <a:ext cx="1706880" cy="170688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短视频圈互相推荐 </a:t>
              </a:r>
              <a:endParaRPr kumimoji="0" lang="zh-CN" altLang="en-US" sz="1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8.1</a:t>
            </a:r>
            <a:r>
              <a:rPr lang="zh-CN" altLang="en-US" dirty="0"/>
              <a:t>广告变现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163241"/>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想一想，你关注的短视频账号里是否有广告，这些短视频账号又是如何推出广 告的？</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8.1</a:t>
            </a:r>
            <a:r>
              <a:rPr lang="zh-CN" altLang="en-US" dirty="0"/>
              <a:t>广告变现</a:t>
            </a:r>
            <a:endParaRPr lang="zh-CN" altLang="en-US" dirty="0"/>
          </a:p>
        </p:txBody>
      </p:sp>
      <p:sp>
        <p:nvSpPr>
          <p:cNvPr id="4" name="标题 1"/>
          <p:cNvSpPr txBox="1"/>
          <p:nvPr/>
        </p:nvSpPr>
        <p:spPr>
          <a:xfrm>
            <a:off x="478972" y="116860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8.1.3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广告变现的注意事项</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859392"/>
            <a:ext cx="11325101"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广告变现对希望用内容来吸引用户的短视频账号而言是有风险的。在进行广告合作时，短视频创作者要遵循一些原则，才能尽可能地把控合作风险</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．不与禁止宣传、禁止出售的品类合作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．不与虚假宣传的品牌合作</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．慎选消费者体验感差的产品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．切勿频繁发广告 短视频的核心始终是“内容”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8.1</a:t>
            </a:r>
            <a:r>
              <a:rPr lang="zh-CN" altLang="en-US" dirty="0"/>
              <a:t>广告变现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163241"/>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讨论一下，你和你的朋友愿意在观看短视频时看到过什么广告？你们不愿意看到什么广告？</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4" name="标题 1"/>
          <p:cNvSpPr txBox="1"/>
          <p:nvPr/>
        </p:nvSpPr>
        <p:spPr>
          <a:xfrm>
            <a:off x="377370" y="3040946"/>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8.2.1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第三方自营店铺变现</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362856" y="3771075"/>
            <a:ext cx="11325101"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主要是指将在短视频平台中获取的流量转化至第三方电商 平台（淘宝、天猫等）的自营线上店铺，通过售卖短视频内容中的同款产品实现流量变现。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矩形 4"/>
          <p:cNvSpPr/>
          <p:nvPr/>
        </p:nvSpPr>
        <p:spPr>
          <a:xfrm>
            <a:off x="433449" y="1260259"/>
            <a:ext cx="11325101" cy="14304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电商变现即通过短视频内容实现产品的推荐介绍及销售转化的商业模式。是诸多短视频平台都积极推荐的主要变现方式。目前，短视频电商变现的方式主要有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种：第三方自营店铺变现、短视频平台自 营变现、佣金变现。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5" name="矩形 4"/>
          <p:cNvSpPr/>
          <p:nvPr/>
        </p:nvSpPr>
        <p:spPr>
          <a:xfrm>
            <a:off x="433449" y="1260259"/>
            <a:ext cx="11325101"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短视频创作者如果要实现第三方自营店铺变现，需要做好以下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个方面的准备。 </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．找准利基市场。</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利基市场是指被市场中的统治者或者占有绝对优势的企业忽略的某些细分市场或 者小众市场。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．内容迎合用户心理。</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迎合用户心理，即迎合用户的情感需求。</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3</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．直击人心的引导。</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直击人心的引导，即利用短视频中的文字、声音、画面、音乐等元素，来展示一 种需求得到满足后的状态，从而引导用户追求心理满足</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8.2</a:t>
            </a:r>
            <a:r>
              <a:rPr lang="zh-CN" altLang="en-US" dirty="0"/>
              <a:t>电商变现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8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你还知道哪些成功通过第三方自营店铺变现的短视频创作者？</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4" name="标题 1"/>
          <p:cNvSpPr txBox="1"/>
          <p:nvPr/>
        </p:nvSpPr>
        <p:spPr>
          <a:xfrm>
            <a:off x="362856" y="115409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短视频平台自营变现</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1786821"/>
            <a:ext cx="10840192" cy="142295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短视频平台自营变现，主要是指短视频创作者在短视频平台开设线上店铺，进行流量变现。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下面以抖音平台推出的抖音小店为例，介绍短视频平台的自营变现方式。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3074"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16055" t="1589" r="13450" b="27916"/>
          <a:stretch>
            <a:fillRect/>
          </a:stretch>
        </p:blipFill>
        <p:spPr bwMode="auto">
          <a:xfrm>
            <a:off x="4827154" y="3560080"/>
            <a:ext cx="2143828" cy="2143828"/>
          </a:xfrm>
          <a:prstGeom prst="round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4" name="标题 1"/>
          <p:cNvSpPr txBox="1"/>
          <p:nvPr/>
        </p:nvSpPr>
        <p:spPr>
          <a:xfrm>
            <a:off x="362856" y="115409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8.2.2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短视频平台自营变现</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1714" y="1814531"/>
            <a:ext cx="7315199"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．抖音小店优势</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抖音小店作为抖音平台内的线上平台，主要具有两大优势特征：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一是用户在购买 商品时无须跳转至第三方平台，可以直接在抖音小店中完成消费，提高用户购买率；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二是短视频创作者可以在短视频中添加商品链接。 短视频创作者开通抖音小店以后，用户进入账号页面将会看到黄色字样的“商品 橱窗”，点击该字样即可进入“商品橱窗”页。</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7637021" y="1391458"/>
            <a:ext cx="4192123" cy="5104796"/>
          </a:xfrm>
          <a:prstGeom prst="rect">
            <a:avLst/>
          </a:prstGeom>
        </p:spPr>
      </p:pic>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5" name="矩形 4"/>
          <p:cNvSpPr/>
          <p:nvPr/>
        </p:nvSpPr>
        <p:spPr>
          <a:xfrm>
            <a:off x="433450" y="1260259"/>
            <a:ext cx="6978732"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．抖音小店的开通步骤 抖音小店的开通步骤。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① 打开抖音，点击右下角“我”，然后点击右上角“三横线”按钮，在弹出的页 面中选择“创作者服务中心”。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② 在新出现的页面中选择“商品橱窗”。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③ 在新出现的页面中选择“开通小店”。</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④ 在新出现的页面中点击“去认证”，按照步骤认证完毕后，点击页面下方“立 即开通”，提交申请。 短视频工作团队在开通实名认证的过程中，只需按照系统提示操作即可，其他相关内容可在抖音客服中具体查询和询问。</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6" name="图片 5"/>
          <p:cNvPicPr>
            <a:picLocks noChangeAspect="1"/>
          </p:cNvPicPr>
          <p:nvPr/>
        </p:nvPicPr>
        <p:blipFill>
          <a:blip r:embed="rId1"/>
          <a:stretch>
            <a:fillRect/>
          </a:stretch>
        </p:blipFill>
        <p:spPr>
          <a:xfrm>
            <a:off x="7675399" y="2117581"/>
            <a:ext cx="4226315" cy="3936856"/>
          </a:xfrm>
          <a:prstGeom prst="rect">
            <a:avLst/>
          </a:prstGeom>
        </p:spPr>
      </p:pic>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5" name="矩形 4"/>
          <p:cNvSpPr/>
          <p:nvPr/>
        </p:nvSpPr>
        <p:spPr>
          <a:xfrm>
            <a:off x="433450" y="1260259"/>
            <a:ext cx="5565568" cy="281884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．开通抖音小店所需的材料 开通抖音小店所需的材料要视入驻体来准备，具体信息如右图所示。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右图是抖音官方在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 </a:t>
            </a: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日发布的开通抖音小店所需的材料及具体说明， 后续可能还会进行调整和更新。想要在短视频平台开设店铺、实现流量变现的短视频创作者， 需要多关注平台的信息。 </a:t>
            </a:r>
            <a:r>
              <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6096000" y="542925"/>
            <a:ext cx="5953125" cy="2076450"/>
          </a:xfrm>
          <a:prstGeom prst="rect">
            <a:avLst/>
          </a:prstGeom>
        </p:spPr>
      </p:pic>
      <p:pic>
        <p:nvPicPr>
          <p:cNvPr id="8" name="图片 7"/>
          <p:cNvPicPr>
            <a:picLocks noChangeAspect="1"/>
          </p:cNvPicPr>
          <p:nvPr/>
        </p:nvPicPr>
        <p:blipFill>
          <a:blip r:embed="rId2"/>
          <a:stretch>
            <a:fillRect/>
          </a:stretch>
        </p:blipFill>
        <p:spPr>
          <a:xfrm>
            <a:off x="6096000" y="2619375"/>
            <a:ext cx="5953125" cy="4238625"/>
          </a:xfrm>
          <a:prstGeom prst="rect">
            <a:avLst/>
          </a:prstGeom>
        </p:spPr>
      </p:pic>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5" name="矩形 4"/>
          <p:cNvSpPr/>
          <p:nvPr/>
        </p:nvSpPr>
        <p:spPr>
          <a:xfrm>
            <a:off x="433450" y="1260259"/>
            <a:ext cx="5778664"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．抖音小店主要类目商品保证金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6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月，抖音官方为适应个人店铺在平台开展经营，对</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保证金标准</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进行 更新，个体工商户、企业、个人在保证金标准上有所不同，具体内容如右图所示。</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8" name="图片 7"/>
          <p:cNvPicPr>
            <a:picLocks noChangeAspect="1"/>
          </p:cNvPicPr>
          <p:nvPr/>
        </p:nvPicPr>
        <p:blipFill>
          <a:blip r:embed="rId1"/>
          <a:stretch>
            <a:fillRect/>
          </a:stretch>
        </p:blipFill>
        <p:spPr>
          <a:xfrm>
            <a:off x="6683147" y="2112746"/>
            <a:ext cx="4533900" cy="4337483"/>
          </a:xfrm>
          <a:prstGeom prst="rect">
            <a:avLst/>
          </a:prstGeom>
        </p:spPr>
      </p:pic>
      <p:pic>
        <p:nvPicPr>
          <p:cNvPr id="10" name="图片 9"/>
          <p:cNvPicPr>
            <a:picLocks noChangeAspect="1"/>
          </p:cNvPicPr>
          <p:nvPr/>
        </p:nvPicPr>
        <p:blipFill>
          <a:blip r:embed="rId2"/>
          <a:stretch>
            <a:fillRect/>
          </a:stretch>
        </p:blipFill>
        <p:spPr>
          <a:xfrm>
            <a:off x="6683147" y="407771"/>
            <a:ext cx="4533900" cy="1704975"/>
          </a:xfrm>
          <a:prstGeom prst="rect">
            <a:avLst/>
          </a:prstGeom>
        </p:spPr>
      </p:pic>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8.2</a:t>
            </a:r>
            <a:r>
              <a:rPr lang="zh-CN" altLang="en-US" dirty="0"/>
              <a:t>电商变现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了解一下其他短视频平台的开店条件，并分享给大家。</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4" name="标题 1"/>
          <p:cNvSpPr txBox="1"/>
          <p:nvPr/>
        </p:nvSpPr>
        <p:spPr>
          <a:xfrm>
            <a:off x="362856" y="1154092"/>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8.2.3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佣金变现</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786821"/>
            <a:ext cx="11241973" cy="234628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佣金变现主要是指短视频创作者不开设任何自营店铺，而是通过推荐他人商品赚取佣金变现。这种变现方式的优势在于无须存货，无须进行店铺运营、店铺管理。</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简单来说，赚取佣金是一种低成本（或许只需要缴纳一定的平台保证金）的电商变现方式，在目前的短视频市场中十分常见。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5" name="PA-792-792079-Money-511401"/>
          <p:cNvGrpSpPr/>
          <p:nvPr>
            <p:custDataLst>
              <p:tags r:id="rId1"/>
            </p:custDataLst>
          </p:nvPr>
        </p:nvGrpSpPr>
        <p:grpSpPr>
          <a:xfrm>
            <a:off x="5470922" y="4537066"/>
            <a:ext cx="1250156" cy="1524596"/>
            <a:chOff x="136781" y="10381552"/>
            <a:chExt cx="1250156" cy="1524596"/>
          </a:xfrm>
          <a:solidFill>
            <a:srgbClr val="0070C0"/>
          </a:solidFill>
        </p:grpSpPr>
        <p:sp>
          <p:nvSpPr>
            <p:cNvPr id="6" name="PA-任意多边形 2178"/>
            <p:cNvSpPr/>
            <p:nvPr>
              <p:custDataLst>
                <p:tags r:id="rId2"/>
              </p:custDataLst>
            </p:nvPr>
          </p:nvSpPr>
          <p:spPr>
            <a:xfrm>
              <a:off x="289432" y="11074040"/>
              <a:ext cx="59531" cy="92273"/>
            </a:xfrm>
            <a:custGeom>
              <a:avLst/>
              <a:gdLst>
                <a:gd name="connsiteX0" fmla="*/ 17788 w 59531"/>
                <a:gd name="connsiteY0" fmla="*/ 94023 h 92273"/>
                <a:gd name="connsiteX1" fmla="*/ 24931 w 59531"/>
                <a:gd name="connsiteY1" fmla="*/ 94023 h 92273"/>
                <a:gd name="connsiteX2" fmla="*/ 48744 w 59531"/>
                <a:gd name="connsiteY2" fmla="*/ 77354 h 92273"/>
                <a:gd name="connsiteX3" fmla="*/ 60650 w 59531"/>
                <a:gd name="connsiteY3" fmla="*/ 29729 h 92273"/>
                <a:gd name="connsiteX4" fmla="*/ 43981 w 59531"/>
                <a:gd name="connsiteY4" fmla="*/ 1154 h 92273"/>
                <a:gd name="connsiteX5" fmla="*/ 15406 w 59531"/>
                <a:gd name="connsiteY5" fmla="*/ 17823 h 92273"/>
                <a:gd name="connsiteX6" fmla="*/ 3500 w 59531"/>
                <a:gd name="connsiteY6" fmla="*/ 65448 h 92273"/>
                <a:gd name="connsiteX7" fmla="*/ 17788 w 59531"/>
                <a:gd name="connsiteY7" fmla="*/ 94023 h 9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531" h="92273">
                  <a:moveTo>
                    <a:pt x="17788" y="94023"/>
                  </a:moveTo>
                  <a:cubicBezTo>
                    <a:pt x="20169" y="94023"/>
                    <a:pt x="22550" y="94023"/>
                    <a:pt x="24931" y="94023"/>
                  </a:cubicBezTo>
                  <a:cubicBezTo>
                    <a:pt x="34456" y="94023"/>
                    <a:pt x="43981" y="86879"/>
                    <a:pt x="48744" y="77354"/>
                  </a:cubicBezTo>
                  <a:lnTo>
                    <a:pt x="60650" y="29729"/>
                  </a:lnTo>
                  <a:cubicBezTo>
                    <a:pt x="63031" y="17823"/>
                    <a:pt x="55888" y="3535"/>
                    <a:pt x="43981" y="1154"/>
                  </a:cubicBezTo>
                  <a:cubicBezTo>
                    <a:pt x="32075" y="-1227"/>
                    <a:pt x="17788" y="5916"/>
                    <a:pt x="15406" y="17823"/>
                  </a:cubicBezTo>
                  <a:lnTo>
                    <a:pt x="3500" y="65448"/>
                  </a:lnTo>
                  <a:cubicBezTo>
                    <a:pt x="-3644" y="77354"/>
                    <a:pt x="3500" y="89260"/>
                    <a:pt x="17788" y="94023"/>
                  </a:cubicBez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PA-任意多边形 2179"/>
            <p:cNvSpPr/>
            <p:nvPr>
              <p:custDataLst>
                <p:tags r:id="rId3"/>
              </p:custDataLst>
            </p:nvPr>
          </p:nvSpPr>
          <p:spPr>
            <a:xfrm>
              <a:off x="136781" y="10855421"/>
              <a:ext cx="1250156" cy="1050727"/>
            </a:xfrm>
            <a:custGeom>
              <a:avLst/>
              <a:gdLst>
                <a:gd name="connsiteX0" fmla="*/ 1244382 w 1250156"/>
                <a:gd name="connsiteY0" fmla="*/ 781748 h 1050726"/>
                <a:gd name="connsiteX1" fmla="*/ 1068170 w 1250156"/>
                <a:gd name="connsiteY1" fmla="*/ 162623 h 1050726"/>
                <a:gd name="connsiteX2" fmla="*/ 861001 w 1250156"/>
                <a:gd name="connsiteY2" fmla="*/ 698 h 1050726"/>
                <a:gd name="connsiteX3" fmla="*/ 391895 w 1250156"/>
                <a:gd name="connsiteY3" fmla="*/ 698 h 1050726"/>
                <a:gd name="connsiteX4" fmla="*/ 184726 w 1250156"/>
                <a:gd name="connsiteY4" fmla="*/ 160241 h 1050726"/>
                <a:gd name="connsiteX5" fmla="*/ 201395 w 1250156"/>
                <a:gd name="connsiteY5" fmla="*/ 188816 h 1050726"/>
                <a:gd name="connsiteX6" fmla="*/ 229970 w 1250156"/>
                <a:gd name="connsiteY6" fmla="*/ 172148 h 1050726"/>
                <a:gd name="connsiteX7" fmla="*/ 391895 w 1250156"/>
                <a:gd name="connsiteY7" fmla="*/ 48323 h 1050726"/>
                <a:gd name="connsiteX8" fmla="*/ 427614 w 1250156"/>
                <a:gd name="connsiteY8" fmla="*/ 48323 h 1050726"/>
                <a:gd name="connsiteX9" fmla="*/ 410945 w 1250156"/>
                <a:gd name="connsiteY9" fmla="*/ 117379 h 1050726"/>
                <a:gd name="connsiteX10" fmla="*/ 427614 w 1250156"/>
                <a:gd name="connsiteY10" fmla="*/ 145954 h 1050726"/>
                <a:gd name="connsiteX11" fmla="*/ 432376 w 1250156"/>
                <a:gd name="connsiteY11" fmla="*/ 145954 h 1050726"/>
                <a:gd name="connsiteX12" fmla="*/ 456189 w 1250156"/>
                <a:gd name="connsiteY12" fmla="*/ 126904 h 1050726"/>
                <a:gd name="connsiteX13" fmla="*/ 475239 w 1250156"/>
                <a:gd name="connsiteY13" fmla="*/ 50704 h 1050726"/>
                <a:gd name="connsiteX14" fmla="*/ 770514 w 1250156"/>
                <a:gd name="connsiteY14" fmla="*/ 50704 h 1050726"/>
                <a:gd name="connsiteX15" fmla="*/ 789564 w 1250156"/>
                <a:gd name="connsiteY15" fmla="*/ 126904 h 1050726"/>
                <a:gd name="connsiteX16" fmla="*/ 813376 w 1250156"/>
                <a:gd name="connsiteY16" fmla="*/ 145954 h 1050726"/>
                <a:gd name="connsiteX17" fmla="*/ 818139 w 1250156"/>
                <a:gd name="connsiteY17" fmla="*/ 145954 h 1050726"/>
                <a:gd name="connsiteX18" fmla="*/ 834807 w 1250156"/>
                <a:gd name="connsiteY18" fmla="*/ 117379 h 1050726"/>
                <a:gd name="connsiteX19" fmla="*/ 822901 w 1250156"/>
                <a:gd name="connsiteY19" fmla="*/ 50704 h 1050726"/>
                <a:gd name="connsiteX20" fmla="*/ 858620 w 1250156"/>
                <a:gd name="connsiteY20" fmla="*/ 50704 h 1050726"/>
                <a:gd name="connsiteX21" fmla="*/ 1020545 w 1250156"/>
                <a:gd name="connsiteY21" fmla="*/ 176910 h 1050726"/>
                <a:gd name="connsiteX22" fmla="*/ 1196757 w 1250156"/>
                <a:gd name="connsiteY22" fmla="*/ 796035 h 1050726"/>
                <a:gd name="connsiteX23" fmla="*/ 1165801 w 1250156"/>
                <a:gd name="connsiteY23" fmla="*/ 929385 h 1050726"/>
                <a:gd name="connsiteX24" fmla="*/ 1018164 w 1250156"/>
                <a:gd name="connsiteY24" fmla="*/ 1003204 h 1050726"/>
                <a:gd name="connsiteX25" fmla="*/ 229970 w 1250156"/>
                <a:gd name="connsiteY25" fmla="*/ 1003204 h 1050726"/>
                <a:gd name="connsiteX26" fmla="*/ 84714 w 1250156"/>
                <a:gd name="connsiteY26" fmla="*/ 929385 h 1050726"/>
                <a:gd name="connsiteX27" fmla="*/ 53757 w 1250156"/>
                <a:gd name="connsiteY27" fmla="*/ 793654 h 1050726"/>
                <a:gd name="connsiteX28" fmla="*/ 175201 w 1250156"/>
                <a:gd name="connsiteY28" fmla="*/ 388841 h 1050726"/>
                <a:gd name="connsiteX29" fmla="*/ 158532 w 1250156"/>
                <a:gd name="connsiteY29" fmla="*/ 360266 h 1050726"/>
                <a:gd name="connsiteX30" fmla="*/ 129957 w 1250156"/>
                <a:gd name="connsiteY30" fmla="*/ 376935 h 1050726"/>
                <a:gd name="connsiteX31" fmla="*/ 6132 w 1250156"/>
                <a:gd name="connsiteY31" fmla="*/ 781748 h 1050726"/>
                <a:gd name="connsiteX32" fmla="*/ 44232 w 1250156"/>
                <a:gd name="connsiteY32" fmla="*/ 960341 h 1050726"/>
                <a:gd name="connsiteX33" fmla="*/ 227589 w 1250156"/>
                <a:gd name="connsiteY33" fmla="*/ 1050829 h 1050726"/>
                <a:gd name="connsiteX34" fmla="*/ 1015782 w 1250156"/>
                <a:gd name="connsiteY34" fmla="*/ 1050829 h 1050726"/>
                <a:gd name="connsiteX35" fmla="*/ 1201520 w 1250156"/>
                <a:gd name="connsiteY35" fmla="*/ 957960 h 1050726"/>
                <a:gd name="connsiteX36" fmla="*/ 1244382 w 1250156"/>
                <a:gd name="connsiteY36" fmla="*/ 781748 h 1050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50156" h="1050726">
                  <a:moveTo>
                    <a:pt x="1244382" y="781748"/>
                  </a:moveTo>
                  <a:lnTo>
                    <a:pt x="1068170" y="162623"/>
                  </a:lnTo>
                  <a:cubicBezTo>
                    <a:pt x="1044357" y="67373"/>
                    <a:pt x="958632" y="698"/>
                    <a:pt x="861001" y="698"/>
                  </a:cubicBezTo>
                  <a:lnTo>
                    <a:pt x="391895" y="698"/>
                  </a:lnTo>
                  <a:cubicBezTo>
                    <a:pt x="294264" y="698"/>
                    <a:pt x="208539" y="67373"/>
                    <a:pt x="184726" y="160241"/>
                  </a:cubicBezTo>
                  <a:cubicBezTo>
                    <a:pt x="182345" y="172148"/>
                    <a:pt x="189489" y="186435"/>
                    <a:pt x="201395" y="188816"/>
                  </a:cubicBezTo>
                  <a:cubicBezTo>
                    <a:pt x="213301" y="191198"/>
                    <a:pt x="227589" y="184054"/>
                    <a:pt x="229970" y="172148"/>
                  </a:cubicBezTo>
                  <a:cubicBezTo>
                    <a:pt x="249020" y="98329"/>
                    <a:pt x="315695" y="48323"/>
                    <a:pt x="391895" y="48323"/>
                  </a:cubicBezTo>
                  <a:lnTo>
                    <a:pt x="427614" y="48323"/>
                  </a:lnTo>
                  <a:lnTo>
                    <a:pt x="410945" y="117379"/>
                  </a:lnTo>
                  <a:cubicBezTo>
                    <a:pt x="408564" y="129285"/>
                    <a:pt x="415707" y="143573"/>
                    <a:pt x="427614" y="145954"/>
                  </a:cubicBezTo>
                  <a:cubicBezTo>
                    <a:pt x="429995" y="145954"/>
                    <a:pt x="432376" y="145954"/>
                    <a:pt x="432376" y="145954"/>
                  </a:cubicBezTo>
                  <a:cubicBezTo>
                    <a:pt x="441901" y="145954"/>
                    <a:pt x="453807" y="138810"/>
                    <a:pt x="456189" y="126904"/>
                  </a:cubicBezTo>
                  <a:lnTo>
                    <a:pt x="475239" y="50704"/>
                  </a:lnTo>
                  <a:lnTo>
                    <a:pt x="770514" y="50704"/>
                  </a:lnTo>
                  <a:lnTo>
                    <a:pt x="789564" y="126904"/>
                  </a:lnTo>
                  <a:cubicBezTo>
                    <a:pt x="791945" y="138810"/>
                    <a:pt x="801470" y="145954"/>
                    <a:pt x="813376" y="145954"/>
                  </a:cubicBezTo>
                  <a:cubicBezTo>
                    <a:pt x="815757" y="145954"/>
                    <a:pt x="818139" y="145954"/>
                    <a:pt x="818139" y="145954"/>
                  </a:cubicBezTo>
                  <a:cubicBezTo>
                    <a:pt x="830045" y="143573"/>
                    <a:pt x="839570" y="129285"/>
                    <a:pt x="834807" y="117379"/>
                  </a:cubicBezTo>
                  <a:lnTo>
                    <a:pt x="822901" y="50704"/>
                  </a:lnTo>
                  <a:lnTo>
                    <a:pt x="858620" y="50704"/>
                  </a:lnTo>
                  <a:cubicBezTo>
                    <a:pt x="934820" y="50704"/>
                    <a:pt x="1001495" y="103091"/>
                    <a:pt x="1020545" y="176910"/>
                  </a:cubicBezTo>
                  <a:lnTo>
                    <a:pt x="1196757" y="796035"/>
                  </a:lnTo>
                  <a:cubicBezTo>
                    <a:pt x="1208664" y="841279"/>
                    <a:pt x="1196757" y="888904"/>
                    <a:pt x="1165801" y="929385"/>
                  </a:cubicBezTo>
                  <a:cubicBezTo>
                    <a:pt x="1130082" y="977010"/>
                    <a:pt x="1075314" y="1003204"/>
                    <a:pt x="1018164" y="1003204"/>
                  </a:cubicBezTo>
                  <a:lnTo>
                    <a:pt x="229970" y="1003204"/>
                  </a:lnTo>
                  <a:cubicBezTo>
                    <a:pt x="172820" y="1003204"/>
                    <a:pt x="118051" y="977010"/>
                    <a:pt x="84714" y="929385"/>
                  </a:cubicBezTo>
                  <a:cubicBezTo>
                    <a:pt x="53757" y="888904"/>
                    <a:pt x="41851" y="841279"/>
                    <a:pt x="53757" y="793654"/>
                  </a:cubicBezTo>
                  <a:lnTo>
                    <a:pt x="175201" y="388841"/>
                  </a:lnTo>
                  <a:cubicBezTo>
                    <a:pt x="179964" y="376935"/>
                    <a:pt x="172820" y="362648"/>
                    <a:pt x="158532" y="360266"/>
                  </a:cubicBezTo>
                  <a:cubicBezTo>
                    <a:pt x="146626" y="355504"/>
                    <a:pt x="132339" y="362648"/>
                    <a:pt x="129957" y="376935"/>
                  </a:cubicBezTo>
                  <a:lnTo>
                    <a:pt x="6132" y="781748"/>
                  </a:lnTo>
                  <a:cubicBezTo>
                    <a:pt x="-8155" y="843660"/>
                    <a:pt x="6132" y="907954"/>
                    <a:pt x="44232" y="960341"/>
                  </a:cubicBezTo>
                  <a:cubicBezTo>
                    <a:pt x="89476" y="1017491"/>
                    <a:pt x="156151" y="1050829"/>
                    <a:pt x="227589" y="1050829"/>
                  </a:cubicBezTo>
                  <a:lnTo>
                    <a:pt x="1015782" y="1050829"/>
                  </a:lnTo>
                  <a:cubicBezTo>
                    <a:pt x="1087220" y="1050829"/>
                    <a:pt x="1156276" y="1015110"/>
                    <a:pt x="1201520" y="957960"/>
                  </a:cubicBezTo>
                  <a:cubicBezTo>
                    <a:pt x="1244382" y="905573"/>
                    <a:pt x="1258670" y="841279"/>
                    <a:pt x="1244382" y="781748"/>
                  </a:cubicBez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 name="PA-任意多边形 2180"/>
            <p:cNvSpPr/>
            <p:nvPr>
              <p:custDataLst>
                <p:tags r:id="rId4"/>
              </p:custDataLst>
            </p:nvPr>
          </p:nvSpPr>
          <p:spPr>
            <a:xfrm>
              <a:off x="516072" y="10381552"/>
              <a:ext cx="511969" cy="381000"/>
            </a:xfrm>
            <a:custGeom>
              <a:avLst/>
              <a:gdLst>
                <a:gd name="connsiteX0" fmla="*/ 698 w 511968"/>
                <a:gd name="connsiteY0" fmla="*/ 698 h 381000"/>
                <a:gd name="connsiteX1" fmla="*/ 110235 w 511968"/>
                <a:gd name="connsiteY1" fmla="*/ 381698 h 381000"/>
                <a:gd name="connsiteX2" fmla="*/ 384079 w 511968"/>
                <a:gd name="connsiteY2" fmla="*/ 381698 h 381000"/>
                <a:gd name="connsiteX3" fmla="*/ 512666 w 511968"/>
                <a:gd name="connsiteY3" fmla="*/ 698 h 381000"/>
                <a:gd name="connsiteX4" fmla="*/ 698 w 511968"/>
                <a:gd name="connsiteY4" fmla="*/ 698 h 381000"/>
                <a:gd name="connsiteX5" fmla="*/ 348360 w 511968"/>
                <a:gd name="connsiteY5" fmla="*/ 334073 h 381000"/>
                <a:gd name="connsiteX6" fmla="*/ 279304 w 511968"/>
                <a:gd name="connsiteY6" fmla="*/ 334073 h 381000"/>
                <a:gd name="connsiteX7" fmla="*/ 341216 w 511968"/>
                <a:gd name="connsiteY7" fmla="*/ 150716 h 381000"/>
                <a:gd name="connsiteX8" fmla="*/ 326929 w 511968"/>
                <a:gd name="connsiteY8" fmla="*/ 119760 h 381000"/>
                <a:gd name="connsiteX9" fmla="*/ 295973 w 511968"/>
                <a:gd name="connsiteY9" fmla="*/ 134048 h 381000"/>
                <a:gd name="connsiteX10" fmla="*/ 245966 w 511968"/>
                <a:gd name="connsiteY10" fmla="*/ 281685 h 381000"/>
                <a:gd name="connsiteX11" fmla="*/ 195960 w 511968"/>
                <a:gd name="connsiteY11" fmla="*/ 134048 h 381000"/>
                <a:gd name="connsiteX12" fmla="*/ 165004 w 511968"/>
                <a:gd name="connsiteY12" fmla="*/ 119760 h 381000"/>
                <a:gd name="connsiteX13" fmla="*/ 150716 w 511968"/>
                <a:gd name="connsiteY13" fmla="*/ 150716 h 381000"/>
                <a:gd name="connsiteX14" fmla="*/ 212629 w 511968"/>
                <a:gd name="connsiteY14" fmla="*/ 334073 h 381000"/>
                <a:gd name="connsiteX15" fmla="*/ 143573 w 511968"/>
                <a:gd name="connsiteY15" fmla="*/ 334073 h 381000"/>
                <a:gd name="connsiteX16" fmla="*/ 62610 w 511968"/>
                <a:gd name="connsiteY16" fmla="*/ 48323 h 381000"/>
                <a:gd name="connsiteX17" fmla="*/ 443610 w 511968"/>
                <a:gd name="connsiteY17" fmla="*/ 48323 h 381000"/>
                <a:gd name="connsiteX18" fmla="*/ 348360 w 511968"/>
                <a:gd name="connsiteY18" fmla="*/ 334073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1968" h="381000">
                  <a:moveTo>
                    <a:pt x="698" y="698"/>
                  </a:moveTo>
                  <a:lnTo>
                    <a:pt x="110235" y="381698"/>
                  </a:lnTo>
                  <a:lnTo>
                    <a:pt x="384079" y="381698"/>
                  </a:lnTo>
                  <a:lnTo>
                    <a:pt x="512666" y="698"/>
                  </a:lnTo>
                  <a:lnTo>
                    <a:pt x="698" y="698"/>
                  </a:lnTo>
                  <a:close/>
                  <a:moveTo>
                    <a:pt x="348360" y="334073"/>
                  </a:moveTo>
                  <a:lnTo>
                    <a:pt x="279304" y="334073"/>
                  </a:lnTo>
                  <a:lnTo>
                    <a:pt x="341216" y="150716"/>
                  </a:lnTo>
                  <a:cubicBezTo>
                    <a:pt x="345979" y="138810"/>
                    <a:pt x="338835" y="124523"/>
                    <a:pt x="326929" y="119760"/>
                  </a:cubicBezTo>
                  <a:cubicBezTo>
                    <a:pt x="315023" y="114998"/>
                    <a:pt x="300735" y="122141"/>
                    <a:pt x="295973" y="134048"/>
                  </a:cubicBezTo>
                  <a:lnTo>
                    <a:pt x="245966" y="281685"/>
                  </a:lnTo>
                  <a:lnTo>
                    <a:pt x="195960" y="134048"/>
                  </a:lnTo>
                  <a:cubicBezTo>
                    <a:pt x="191198" y="122141"/>
                    <a:pt x="179291" y="114998"/>
                    <a:pt x="165004" y="119760"/>
                  </a:cubicBezTo>
                  <a:cubicBezTo>
                    <a:pt x="153098" y="124523"/>
                    <a:pt x="145954" y="136429"/>
                    <a:pt x="150716" y="150716"/>
                  </a:cubicBezTo>
                  <a:lnTo>
                    <a:pt x="212629" y="334073"/>
                  </a:lnTo>
                  <a:lnTo>
                    <a:pt x="143573" y="334073"/>
                  </a:lnTo>
                  <a:lnTo>
                    <a:pt x="62610" y="48323"/>
                  </a:lnTo>
                  <a:lnTo>
                    <a:pt x="443610" y="48323"/>
                  </a:lnTo>
                  <a:lnTo>
                    <a:pt x="348360" y="334073"/>
                  </a:ln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PA-任意多边形 2181"/>
            <p:cNvSpPr/>
            <p:nvPr>
              <p:custDataLst>
                <p:tags r:id="rId5"/>
              </p:custDataLst>
            </p:nvPr>
          </p:nvSpPr>
          <p:spPr>
            <a:xfrm>
              <a:off x="618466" y="10786365"/>
              <a:ext cx="285750" cy="47625"/>
            </a:xfrm>
            <a:custGeom>
              <a:avLst/>
              <a:gdLst>
                <a:gd name="connsiteX0" fmla="*/ 262635 w 285750"/>
                <a:gd name="connsiteY0" fmla="*/ 698 h 47625"/>
                <a:gd name="connsiteX1" fmla="*/ 24510 w 285750"/>
                <a:gd name="connsiteY1" fmla="*/ 698 h 47625"/>
                <a:gd name="connsiteX2" fmla="*/ 698 w 285750"/>
                <a:gd name="connsiteY2" fmla="*/ 24510 h 47625"/>
                <a:gd name="connsiteX3" fmla="*/ 24510 w 285750"/>
                <a:gd name="connsiteY3" fmla="*/ 48323 h 47625"/>
                <a:gd name="connsiteX4" fmla="*/ 262635 w 285750"/>
                <a:gd name="connsiteY4" fmla="*/ 48323 h 47625"/>
                <a:gd name="connsiteX5" fmla="*/ 286448 w 285750"/>
                <a:gd name="connsiteY5" fmla="*/ 24510 h 47625"/>
                <a:gd name="connsiteX6" fmla="*/ 262635 w 285750"/>
                <a:gd name="connsiteY6" fmla="*/ 698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750" h="47625">
                  <a:moveTo>
                    <a:pt x="262635" y="698"/>
                  </a:moveTo>
                  <a:lnTo>
                    <a:pt x="24510" y="698"/>
                  </a:lnTo>
                  <a:cubicBezTo>
                    <a:pt x="10223" y="698"/>
                    <a:pt x="698" y="10223"/>
                    <a:pt x="698" y="24510"/>
                  </a:cubicBezTo>
                  <a:cubicBezTo>
                    <a:pt x="698" y="38798"/>
                    <a:pt x="10223" y="48323"/>
                    <a:pt x="24510" y="48323"/>
                  </a:cubicBezTo>
                  <a:lnTo>
                    <a:pt x="262635" y="48323"/>
                  </a:lnTo>
                  <a:cubicBezTo>
                    <a:pt x="276923" y="48323"/>
                    <a:pt x="286448" y="38798"/>
                    <a:pt x="286448" y="24510"/>
                  </a:cubicBezTo>
                  <a:cubicBezTo>
                    <a:pt x="286448" y="10223"/>
                    <a:pt x="276923" y="698"/>
                    <a:pt x="262635" y="698"/>
                  </a:cubicBez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 name="PA-任意多边形 2182"/>
            <p:cNvSpPr/>
            <p:nvPr>
              <p:custDataLst>
                <p:tags r:id="rId6"/>
              </p:custDataLst>
            </p:nvPr>
          </p:nvSpPr>
          <p:spPr>
            <a:xfrm>
              <a:off x="642279" y="11095927"/>
              <a:ext cx="238125" cy="523875"/>
            </a:xfrm>
            <a:custGeom>
              <a:avLst/>
              <a:gdLst>
                <a:gd name="connsiteX0" fmla="*/ 24510 w 238125"/>
                <a:gd name="connsiteY0" fmla="*/ 310260 h 523875"/>
                <a:gd name="connsiteX1" fmla="*/ 698 w 238125"/>
                <a:gd name="connsiteY1" fmla="*/ 334073 h 523875"/>
                <a:gd name="connsiteX2" fmla="*/ 698 w 238125"/>
                <a:gd name="connsiteY2" fmla="*/ 367410 h 523875"/>
                <a:gd name="connsiteX3" fmla="*/ 86423 w 238125"/>
                <a:gd name="connsiteY3" fmla="*/ 453135 h 523875"/>
                <a:gd name="connsiteX4" fmla="*/ 95948 w 238125"/>
                <a:gd name="connsiteY4" fmla="*/ 453135 h 523875"/>
                <a:gd name="connsiteX5" fmla="*/ 95948 w 238125"/>
                <a:gd name="connsiteY5" fmla="*/ 500760 h 523875"/>
                <a:gd name="connsiteX6" fmla="*/ 119760 w 238125"/>
                <a:gd name="connsiteY6" fmla="*/ 524573 h 523875"/>
                <a:gd name="connsiteX7" fmla="*/ 143573 w 238125"/>
                <a:gd name="connsiteY7" fmla="*/ 500760 h 523875"/>
                <a:gd name="connsiteX8" fmla="*/ 143573 w 238125"/>
                <a:gd name="connsiteY8" fmla="*/ 453135 h 523875"/>
                <a:gd name="connsiteX9" fmla="*/ 238823 w 238125"/>
                <a:gd name="connsiteY9" fmla="*/ 367410 h 523875"/>
                <a:gd name="connsiteX10" fmla="*/ 238823 w 238125"/>
                <a:gd name="connsiteY10" fmla="*/ 343598 h 523875"/>
                <a:gd name="connsiteX11" fmla="*/ 195960 w 238125"/>
                <a:gd name="connsiteY11" fmla="*/ 272160 h 523875"/>
                <a:gd name="connsiteX12" fmla="*/ 67373 w 238125"/>
                <a:gd name="connsiteY12" fmla="*/ 191198 h 523875"/>
                <a:gd name="connsiteX13" fmla="*/ 50704 w 238125"/>
                <a:gd name="connsiteY13" fmla="*/ 160241 h 523875"/>
                <a:gd name="connsiteX14" fmla="*/ 88804 w 238125"/>
                <a:gd name="connsiteY14" fmla="*/ 122141 h 523875"/>
                <a:gd name="connsiteX15" fmla="*/ 143573 w 238125"/>
                <a:gd name="connsiteY15" fmla="*/ 122141 h 523875"/>
                <a:gd name="connsiteX16" fmla="*/ 191198 w 238125"/>
                <a:gd name="connsiteY16" fmla="*/ 160241 h 523875"/>
                <a:gd name="connsiteX17" fmla="*/ 191198 w 238125"/>
                <a:gd name="connsiteY17" fmla="*/ 167385 h 523875"/>
                <a:gd name="connsiteX18" fmla="*/ 215010 w 238125"/>
                <a:gd name="connsiteY18" fmla="*/ 191198 h 523875"/>
                <a:gd name="connsiteX19" fmla="*/ 238823 w 238125"/>
                <a:gd name="connsiteY19" fmla="*/ 167385 h 523875"/>
                <a:gd name="connsiteX20" fmla="*/ 238823 w 238125"/>
                <a:gd name="connsiteY20" fmla="*/ 157860 h 523875"/>
                <a:gd name="connsiteX21" fmla="*/ 143573 w 238125"/>
                <a:gd name="connsiteY21" fmla="*/ 72135 h 523875"/>
                <a:gd name="connsiteX22" fmla="*/ 143573 w 238125"/>
                <a:gd name="connsiteY22" fmla="*/ 24510 h 523875"/>
                <a:gd name="connsiteX23" fmla="*/ 119760 w 238125"/>
                <a:gd name="connsiteY23" fmla="*/ 698 h 523875"/>
                <a:gd name="connsiteX24" fmla="*/ 95948 w 238125"/>
                <a:gd name="connsiteY24" fmla="*/ 24510 h 523875"/>
                <a:gd name="connsiteX25" fmla="*/ 95948 w 238125"/>
                <a:gd name="connsiteY25" fmla="*/ 72135 h 523875"/>
                <a:gd name="connsiteX26" fmla="*/ 86423 w 238125"/>
                <a:gd name="connsiteY26" fmla="*/ 72135 h 523875"/>
                <a:gd name="connsiteX27" fmla="*/ 698 w 238125"/>
                <a:gd name="connsiteY27" fmla="*/ 157860 h 523875"/>
                <a:gd name="connsiteX28" fmla="*/ 38798 w 238125"/>
                <a:gd name="connsiteY28" fmla="*/ 229298 h 523875"/>
                <a:gd name="connsiteX29" fmla="*/ 172148 w 238125"/>
                <a:gd name="connsiteY29" fmla="*/ 310260 h 523875"/>
                <a:gd name="connsiteX30" fmla="*/ 193579 w 238125"/>
                <a:gd name="connsiteY30" fmla="*/ 341216 h 523875"/>
                <a:gd name="connsiteX31" fmla="*/ 193579 w 238125"/>
                <a:gd name="connsiteY31" fmla="*/ 365029 h 523875"/>
                <a:gd name="connsiteX32" fmla="*/ 145954 w 238125"/>
                <a:gd name="connsiteY32" fmla="*/ 403129 h 523875"/>
                <a:gd name="connsiteX33" fmla="*/ 88804 w 238125"/>
                <a:gd name="connsiteY33" fmla="*/ 403129 h 523875"/>
                <a:gd name="connsiteX34" fmla="*/ 50704 w 238125"/>
                <a:gd name="connsiteY34" fmla="*/ 365029 h 523875"/>
                <a:gd name="connsiteX35" fmla="*/ 50704 w 238125"/>
                <a:gd name="connsiteY35" fmla="*/ 334073 h 523875"/>
                <a:gd name="connsiteX36" fmla="*/ 24510 w 238125"/>
                <a:gd name="connsiteY36" fmla="*/ 310260 h 523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8125" h="523875">
                  <a:moveTo>
                    <a:pt x="24510" y="310260"/>
                  </a:moveTo>
                  <a:cubicBezTo>
                    <a:pt x="10223" y="310260"/>
                    <a:pt x="698" y="319785"/>
                    <a:pt x="698" y="334073"/>
                  </a:cubicBezTo>
                  <a:lnTo>
                    <a:pt x="698" y="367410"/>
                  </a:lnTo>
                  <a:cubicBezTo>
                    <a:pt x="698" y="415035"/>
                    <a:pt x="38798" y="453135"/>
                    <a:pt x="86423" y="453135"/>
                  </a:cubicBezTo>
                  <a:lnTo>
                    <a:pt x="95948" y="453135"/>
                  </a:lnTo>
                  <a:lnTo>
                    <a:pt x="95948" y="500760"/>
                  </a:lnTo>
                  <a:cubicBezTo>
                    <a:pt x="95948" y="515048"/>
                    <a:pt x="105473" y="524573"/>
                    <a:pt x="119760" y="524573"/>
                  </a:cubicBezTo>
                  <a:cubicBezTo>
                    <a:pt x="134048" y="524573"/>
                    <a:pt x="143573" y="515048"/>
                    <a:pt x="143573" y="500760"/>
                  </a:cubicBezTo>
                  <a:lnTo>
                    <a:pt x="143573" y="453135"/>
                  </a:lnTo>
                  <a:cubicBezTo>
                    <a:pt x="191198" y="453135"/>
                    <a:pt x="238823" y="415035"/>
                    <a:pt x="238823" y="367410"/>
                  </a:cubicBezTo>
                  <a:lnTo>
                    <a:pt x="238823" y="343598"/>
                  </a:lnTo>
                  <a:cubicBezTo>
                    <a:pt x="238823" y="315023"/>
                    <a:pt x="222154" y="288829"/>
                    <a:pt x="195960" y="272160"/>
                  </a:cubicBezTo>
                  <a:lnTo>
                    <a:pt x="67373" y="191198"/>
                  </a:lnTo>
                  <a:cubicBezTo>
                    <a:pt x="57848" y="184054"/>
                    <a:pt x="50704" y="172148"/>
                    <a:pt x="50704" y="160241"/>
                  </a:cubicBezTo>
                  <a:cubicBezTo>
                    <a:pt x="50704" y="138810"/>
                    <a:pt x="67373" y="122141"/>
                    <a:pt x="88804" y="122141"/>
                  </a:cubicBezTo>
                  <a:lnTo>
                    <a:pt x="143573" y="122141"/>
                  </a:lnTo>
                  <a:cubicBezTo>
                    <a:pt x="165004" y="122141"/>
                    <a:pt x="191198" y="138810"/>
                    <a:pt x="191198" y="160241"/>
                  </a:cubicBezTo>
                  <a:lnTo>
                    <a:pt x="191198" y="167385"/>
                  </a:lnTo>
                  <a:cubicBezTo>
                    <a:pt x="191198" y="181673"/>
                    <a:pt x="200723" y="191198"/>
                    <a:pt x="215010" y="191198"/>
                  </a:cubicBezTo>
                  <a:cubicBezTo>
                    <a:pt x="229298" y="191198"/>
                    <a:pt x="238823" y="181673"/>
                    <a:pt x="238823" y="167385"/>
                  </a:cubicBezTo>
                  <a:lnTo>
                    <a:pt x="238823" y="157860"/>
                  </a:lnTo>
                  <a:cubicBezTo>
                    <a:pt x="238823" y="110235"/>
                    <a:pt x="191198" y="72135"/>
                    <a:pt x="143573" y="72135"/>
                  </a:cubicBezTo>
                  <a:lnTo>
                    <a:pt x="143573" y="24510"/>
                  </a:lnTo>
                  <a:cubicBezTo>
                    <a:pt x="143573" y="10223"/>
                    <a:pt x="134048" y="698"/>
                    <a:pt x="119760" y="698"/>
                  </a:cubicBezTo>
                  <a:cubicBezTo>
                    <a:pt x="105473" y="698"/>
                    <a:pt x="95948" y="10223"/>
                    <a:pt x="95948" y="24510"/>
                  </a:cubicBezTo>
                  <a:lnTo>
                    <a:pt x="95948" y="72135"/>
                  </a:lnTo>
                  <a:lnTo>
                    <a:pt x="86423" y="72135"/>
                  </a:lnTo>
                  <a:cubicBezTo>
                    <a:pt x="38798" y="72135"/>
                    <a:pt x="698" y="110235"/>
                    <a:pt x="698" y="157860"/>
                  </a:cubicBezTo>
                  <a:cubicBezTo>
                    <a:pt x="698" y="186435"/>
                    <a:pt x="14985" y="212629"/>
                    <a:pt x="38798" y="229298"/>
                  </a:cubicBezTo>
                  <a:lnTo>
                    <a:pt x="172148" y="310260"/>
                  </a:lnTo>
                  <a:cubicBezTo>
                    <a:pt x="181673" y="317404"/>
                    <a:pt x="193579" y="329310"/>
                    <a:pt x="193579" y="341216"/>
                  </a:cubicBezTo>
                  <a:lnTo>
                    <a:pt x="193579" y="365029"/>
                  </a:lnTo>
                  <a:cubicBezTo>
                    <a:pt x="193579" y="386460"/>
                    <a:pt x="167385" y="403129"/>
                    <a:pt x="145954" y="403129"/>
                  </a:cubicBezTo>
                  <a:lnTo>
                    <a:pt x="88804" y="403129"/>
                  </a:lnTo>
                  <a:cubicBezTo>
                    <a:pt x="67373" y="403129"/>
                    <a:pt x="50704" y="386460"/>
                    <a:pt x="50704" y="365029"/>
                  </a:cubicBezTo>
                  <a:lnTo>
                    <a:pt x="50704" y="334073"/>
                  </a:lnTo>
                  <a:cubicBezTo>
                    <a:pt x="48323" y="319785"/>
                    <a:pt x="38798" y="310260"/>
                    <a:pt x="24510" y="310260"/>
                  </a:cubicBez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PA-任意多边形 2183"/>
            <p:cNvSpPr/>
            <p:nvPr>
              <p:custDataLst>
                <p:tags r:id="rId7"/>
              </p:custDataLst>
            </p:nvPr>
          </p:nvSpPr>
          <p:spPr>
            <a:xfrm>
              <a:off x="475591" y="11762677"/>
              <a:ext cx="71438" cy="47625"/>
            </a:xfrm>
            <a:custGeom>
              <a:avLst/>
              <a:gdLst>
                <a:gd name="connsiteX0" fmla="*/ 48323 w 71437"/>
                <a:gd name="connsiteY0" fmla="*/ 48323 h 47625"/>
                <a:gd name="connsiteX1" fmla="*/ 72135 w 71437"/>
                <a:gd name="connsiteY1" fmla="*/ 24510 h 47625"/>
                <a:gd name="connsiteX2" fmla="*/ 48323 w 71437"/>
                <a:gd name="connsiteY2" fmla="*/ 698 h 47625"/>
                <a:gd name="connsiteX3" fmla="*/ 24510 w 71437"/>
                <a:gd name="connsiteY3" fmla="*/ 698 h 47625"/>
                <a:gd name="connsiteX4" fmla="*/ 698 w 71437"/>
                <a:gd name="connsiteY4" fmla="*/ 24510 h 47625"/>
                <a:gd name="connsiteX5" fmla="*/ 24510 w 71437"/>
                <a:gd name="connsiteY5" fmla="*/ 48323 h 47625"/>
                <a:gd name="connsiteX6" fmla="*/ 48323 w 71437"/>
                <a:gd name="connsiteY6" fmla="*/ 48323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437" h="47625">
                  <a:moveTo>
                    <a:pt x="48323" y="48323"/>
                  </a:moveTo>
                  <a:cubicBezTo>
                    <a:pt x="62610" y="48323"/>
                    <a:pt x="72135" y="38798"/>
                    <a:pt x="72135" y="24510"/>
                  </a:cubicBezTo>
                  <a:cubicBezTo>
                    <a:pt x="72135" y="10223"/>
                    <a:pt x="62610" y="698"/>
                    <a:pt x="48323" y="698"/>
                  </a:cubicBezTo>
                  <a:lnTo>
                    <a:pt x="24510" y="698"/>
                  </a:lnTo>
                  <a:cubicBezTo>
                    <a:pt x="10223" y="698"/>
                    <a:pt x="698" y="10223"/>
                    <a:pt x="698" y="24510"/>
                  </a:cubicBezTo>
                  <a:cubicBezTo>
                    <a:pt x="698" y="38798"/>
                    <a:pt x="10223" y="48323"/>
                    <a:pt x="24510" y="48323"/>
                  </a:cubicBezTo>
                  <a:lnTo>
                    <a:pt x="48323" y="48323"/>
                  </a:ln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PA-任意多边形 2184"/>
            <p:cNvSpPr/>
            <p:nvPr>
              <p:custDataLst>
                <p:tags r:id="rId8"/>
              </p:custDataLst>
            </p:nvPr>
          </p:nvSpPr>
          <p:spPr>
            <a:xfrm>
              <a:off x="570841" y="11762677"/>
              <a:ext cx="71438" cy="47625"/>
            </a:xfrm>
            <a:custGeom>
              <a:avLst/>
              <a:gdLst>
                <a:gd name="connsiteX0" fmla="*/ 48323 w 71437"/>
                <a:gd name="connsiteY0" fmla="*/ 48323 h 47625"/>
                <a:gd name="connsiteX1" fmla="*/ 72135 w 71437"/>
                <a:gd name="connsiteY1" fmla="*/ 24510 h 47625"/>
                <a:gd name="connsiteX2" fmla="*/ 48323 w 71437"/>
                <a:gd name="connsiteY2" fmla="*/ 698 h 47625"/>
                <a:gd name="connsiteX3" fmla="*/ 24510 w 71437"/>
                <a:gd name="connsiteY3" fmla="*/ 698 h 47625"/>
                <a:gd name="connsiteX4" fmla="*/ 698 w 71437"/>
                <a:gd name="connsiteY4" fmla="*/ 24510 h 47625"/>
                <a:gd name="connsiteX5" fmla="*/ 24510 w 71437"/>
                <a:gd name="connsiteY5" fmla="*/ 48323 h 47625"/>
                <a:gd name="connsiteX6" fmla="*/ 48323 w 71437"/>
                <a:gd name="connsiteY6" fmla="*/ 48323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437" h="47625">
                  <a:moveTo>
                    <a:pt x="48323" y="48323"/>
                  </a:moveTo>
                  <a:cubicBezTo>
                    <a:pt x="62610" y="48323"/>
                    <a:pt x="72135" y="38798"/>
                    <a:pt x="72135" y="24510"/>
                  </a:cubicBezTo>
                  <a:cubicBezTo>
                    <a:pt x="72135" y="10223"/>
                    <a:pt x="62610" y="698"/>
                    <a:pt x="48323" y="698"/>
                  </a:cubicBezTo>
                  <a:lnTo>
                    <a:pt x="24510" y="698"/>
                  </a:lnTo>
                  <a:cubicBezTo>
                    <a:pt x="10223" y="698"/>
                    <a:pt x="698" y="10223"/>
                    <a:pt x="698" y="24510"/>
                  </a:cubicBezTo>
                  <a:cubicBezTo>
                    <a:pt x="698" y="38798"/>
                    <a:pt x="10223" y="48323"/>
                    <a:pt x="24510" y="48323"/>
                  </a:cubicBezTo>
                  <a:lnTo>
                    <a:pt x="48323" y="48323"/>
                  </a:ln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PA-任意多边形 2185"/>
            <p:cNvSpPr/>
            <p:nvPr>
              <p:custDataLst>
                <p:tags r:id="rId9"/>
              </p:custDataLst>
            </p:nvPr>
          </p:nvSpPr>
          <p:spPr>
            <a:xfrm>
              <a:off x="380341" y="11762677"/>
              <a:ext cx="71438" cy="47625"/>
            </a:xfrm>
            <a:custGeom>
              <a:avLst/>
              <a:gdLst>
                <a:gd name="connsiteX0" fmla="*/ 48323 w 71437"/>
                <a:gd name="connsiteY0" fmla="*/ 48323 h 47625"/>
                <a:gd name="connsiteX1" fmla="*/ 72135 w 71437"/>
                <a:gd name="connsiteY1" fmla="*/ 24510 h 47625"/>
                <a:gd name="connsiteX2" fmla="*/ 48323 w 71437"/>
                <a:gd name="connsiteY2" fmla="*/ 698 h 47625"/>
                <a:gd name="connsiteX3" fmla="*/ 24510 w 71437"/>
                <a:gd name="connsiteY3" fmla="*/ 698 h 47625"/>
                <a:gd name="connsiteX4" fmla="*/ 698 w 71437"/>
                <a:gd name="connsiteY4" fmla="*/ 24510 h 47625"/>
                <a:gd name="connsiteX5" fmla="*/ 24510 w 71437"/>
                <a:gd name="connsiteY5" fmla="*/ 48323 h 47625"/>
                <a:gd name="connsiteX6" fmla="*/ 48323 w 71437"/>
                <a:gd name="connsiteY6" fmla="*/ 48323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437" h="47625">
                  <a:moveTo>
                    <a:pt x="48323" y="48323"/>
                  </a:moveTo>
                  <a:cubicBezTo>
                    <a:pt x="62610" y="48323"/>
                    <a:pt x="72135" y="38798"/>
                    <a:pt x="72135" y="24510"/>
                  </a:cubicBezTo>
                  <a:cubicBezTo>
                    <a:pt x="72135" y="10223"/>
                    <a:pt x="62610" y="698"/>
                    <a:pt x="48323" y="698"/>
                  </a:cubicBezTo>
                  <a:lnTo>
                    <a:pt x="24510" y="698"/>
                  </a:lnTo>
                  <a:cubicBezTo>
                    <a:pt x="10223" y="698"/>
                    <a:pt x="698" y="10223"/>
                    <a:pt x="698" y="24510"/>
                  </a:cubicBezTo>
                  <a:cubicBezTo>
                    <a:pt x="698" y="38798"/>
                    <a:pt x="10223" y="48323"/>
                    <a:pt x="24510" y="48323"/>
                  </a:cubicBezTo>
                  <a:lnTo>
                    <a:pt x="48323" y="48323"/>
                  </a:lnTo>
                  <a:close/>
                </a:path>
              </a:pathLst>
            </a:custGeom>
            <a:grpFill/>
            <a:ln w="2977" cap="flat">
              <a:noFill/>
              <a:prstDash val="solid"/>
              <a:miter/>
            </a:ln>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11" name="矩形 10"/>
          <p:cNvSpPr/>
          <p:nvPr/>
        </p:nvSpPr>
        <p:spPr>
          <a:xfrm>
            <a:off x="362856" y="1148192"/>
            <a:ext cx="6371773"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．抖音：“商品橱窗”</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推荐” 抖音账号“商品橱窗”中的“推荐”页面，是为短视频创作者提供的推荐非自家商品（包括但不限于小店、淘宝、京东、唯品会、苏宁易购等电商平台）以赚取佣金的平台。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通常情况下，该页面推荐的商品多是与短视频内容相关的商品。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：当前，开通抖音“商品橱窗”中“商品分享权限”需要满足一些条件。</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7862887" y="1148192"/>
            <a:ext cx="3576359" cy="5176592"/>
          </a:xfrm>
          <a:prstGeom prst="rect">
            <a:avLst/>
          </a:prstGeom>
        </p:spPr>
      </p:pic>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8.2</a:t>
            </a:r>
            <a:r>
              <a:rPr lang="zh-CN" altLang="en-US" dirty="0"/>
              <a:t>电商变现</a:t>
            </a:r>
            <a:endParaRPr lang="zh-CN" altLang="en-US" dirty="0"/>
          </a:p>
        </p:txBody>
      </p:sp>
      <p:sp>
        <p:nvSpPr>
          <p:cNvPr id="5" name="矩形 4"/>
          <p:cNvSpPr/>
          <p:nvPr/>
        </p:nvSpPr>
        <p:spPr>
          <a:xfrm>
            <a:off x="433450" y="1260259"/>
            <a:ext cx="5662550" cy="46546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．哔哩哔哩：“悬赏计划” “悬赏计划”是哔哩哔哩官方推出的一种电商变现形式。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主可以在“悬赏计划” 中选择商品任务赚取佣金，这些商品均来自哔哩哔哩合作电商平台（如海宝客）。</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主可以选择适合用户群体的商品，并关联在相关短视频下方，如右图。用户购买该商品并确认收货后，</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UP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主可以获取相应收益。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4" name="图片 3"/>
          <p:cNvPicPr>
            <a:picLocks noChangeAspect="1"/>
          </p:cNvPicPr>
          <p:nvPr/>
        </p:nvPicPr>
        <p:blipFill>
          <a:blip r:embed="rId1"/>
          <a:stretch>
            <a:fillRect/>
          </a:stretch>
        </p:blipFill>
        <p:spPr>
          <a:xfrm>
            <a:off x="6019882" y="1207517"/>
            <a:ext cx="6158790" cy="4442965"/>
          </a:xfrm>
          <a:prstGeom prst="rect">
            <a:avLst/>
          </a:prstGeom>
        </p:spPr>
      </p:pic>
      <p:sp>
        <p:nvSpPr>
          <p:cNvPr id="7" name="矩形 6"/>
          <p:cNvSpPr/>
          <p:nvPr/>
        </p:nvSpPr>
        <p:spPr>
          <a:xfrm>
            <a:off x="7262957" y="5914867"/>
            <a:ext cx="3907971" cy="61818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以上是推荐他人商品赚取佣金的方式</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也是目前投资成本较小、风险较低的电商变现形式。 </a:t>
            </a:r>
            <a:endParaRPr kumimoji="0" lang="en-US" altLang="zh-CN" sz="1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8.2</a:t>
            </a:r>
            <a:r>
              <a:rPr lang="zh-CN" altLang="en-US" dirty="0"/>
              <a:t>电商变现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211921"/>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你看到过哪些利用佣金变现的短视频账号？它们推荐销售的是哪些商品？</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5" name="矩形 4"/>
          <p:cNvSpPr/>
          <p:nvPr/>
        </p:nvSpPr>
        <p:spPr>
          <a:xfrm>
            <a:off x="478968" y="976965"/>
            <a:ext cx="10087428"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如今，诸多短视频平台都有直播功能。因此，当短视频账号拥有一定量的粉丝群 体后，可以尝试利用直播变现。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目前，直播变现的方式主要有两种：</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打赏和带货。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2797341" y="3429000"/>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打赏</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6780810" y="3429000"/>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带货</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p:nvSpPr>
        <p:spPr>
          <a:xfrm>
            <a:off x="2930237" y="5683495"/>
            <a:ext cx="61098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最直接的变现方式</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11"/>
          <p:cNvSpPr txBox="1"/>
          <p:nvPr/>
        </p:nvSpPr>
        <p:spPr>
          <a:xfrm>
            <a:off x="6780810" y="5683495"/>
            <a:ext cx="610985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非常火爆的卖货方式</a:t>
            </a:r>
            <a:endPar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4" name="标题 1"/>
          <p:cNvSpPr txBox="1"/>
          <p:nvPr/>
        </p:nvSpPr>
        <p:spPr>
          <a:xfrm>
            <a:off x="437408" y="11950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8.3.1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打赏</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37411" y="1784188"/>
            <a:ext cx="10909461" cy="188461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打赏是直播变现中最直接的变现方式。用户之所以愿意为自己喜欢的主播打赏， 主要是主播在直播中展现了令他们开心、惊奇或感动的内容。</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如何使直播内容更有趣，吸引更多用户主动打赏呢？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任意多边形: 形状 5"/>
          <p:cNvSpPr/>
          <p:nvPr/>
        </p:nvSpPr>
        <p:spPr>
          <a:xfrm>
            <a:off x="478972" y="4306041"/>
            <a:ext cx="4037610" cy="80628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①做好直播前的准备工作</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任意多边形: 形状 6"/>
          <p:cNvSpPr/>
          <p:nvPr/>
        </p:nvSpPr>
        <p:spPr>
          <a:xfrm>
            <a:off x="6408277" y="4306040"/>
            <a:ext cx="4037610" cy="806287"/>
          </a:xfrm>
          <a:custGeom>
            <a:avLst/>
            <a:gdLst>
              <a:gd name="connsiteX0" fmla="*/ 0 w 1561703"/>
              <a:gd name="connsiteY0" fmla="*/ 93702 h 937021"/>
              <a:gd name="connsiteX1" fmla="*/ 93702 w 1561703"/>
              <a:gd name="connsiteY1" fmla="*/ 0 h 937021"/>
              <a:gd name="connsiteX2" fmla="*/ 1468001 w 1561703"/>
              <a:gd name="connsiteY2" fmla="*/ 0 h 937021"/>
              <a:gd name="connsiteX3" fmla="*/ 1561703 w 1561703"/>
              <a:gd name="connsiteY3" fmla="*/ 93702 h 937021"/>
              <a:gd name="connsiteX4" fmla="*/ 1561703 w 1561703"/>
              <a:gd name="connsiteY4" fmla="*/ 843319 h 937021"/>
              <a:gd name="connsiteX5" fmla="*/ 1468001 w 1561703"/>
              <a:gd name="connsiteY5" fmla="*/ 937021 h 937021"/>
              <a:gd name="connsiteX6" fmla="*/ 93702 w 1561703"/>
              <a:gd name="connsiteY6" fmla="*/ 937021 h 937021"/>
              <a:gd name="connsiteX7" fmla="*/ 0 w 1561703"/>
              <a:gd name="connsiteY7" fmla="*/ 843319 h 937021"/>
              <a:gd name="connsiteX8" fmla="*/ 0 w 1561703"/>
              <a:gd name="connsiteY8" fmla="*/ 93702 h 937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1703" h="937021">
                <a:moveTo>
                  <a:pt x="0" y="93702"/>
                </a:moveTo>
                <a:cubicBezTo>
                  <a:pt x="0" y="41952"/>
                  <a:pt x="41952" y="0"/>
                  <a:pt x="93702" y="0"/>
                </a:cubicBezTo>
                <a:lnTo>
                  <a:pt x="1468001" y="0"/>
                </a:lnTo>
                <a:cubicBezTo>
                  <a:pt x="1519751" y="0"/>
                  <a:pt x="1561703" y="41952"/>
                  <a:pt x="1561703" y="93702"/>
                </a:cubicBezTo>
                <a:lnTo>
                  <a:pt x="1561703" y="843319"/>
                </a:lnTo>
                <a:cubicBezTo>
                  <a:pt x="1561703" y="895069"/>
                  <a:pt x="1519751" y="937021"/>
                  <a:pt x="1468001" y="937021"/>
                </a:cubicBezTo>
                <a:lnTo>
                  <a:pt x="93702" y="937021"/>
                </a:lnTo>
                <a:cubicBezTo>
                  <a:pt x="41952" y="937021"/>
                  <a:pt x="0" y="895069"/>
                  <a:pt x="0" y="843319"/>
                </a:cubicBezTo>
                <a:lnTo>
                  <a:pt x="0" y="9370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884" tIns="118884" rIns="118884" bIns="118884"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②直播中引导用户打赏</a:t>
            </a:r>
            <a:endPar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6" name="矩形 5"/>
          <p:cNvSpPr/>
          <p:nvPr/>
        </p:nvSpPr>
        <p:spPr>
          <a:xfrm>
            <a:off x="478972" y="1572051"/>
            <a:ext cx="10087428"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1</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．做好直播前的准备工作。</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直播主播和短视频创作者在开播前都需要做好一系列准备工作。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）保持良好的心态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）准备好直播话题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）开播前做好宣传工作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另外，短视频创作者还可以在短视频账号的个性签名中标明直播时间，形成固定的直播模式，培养用户的观看习惯。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5" name="矩形 4"/>
          <p:cNvSpPr/>
          <p:nvPr/>
        </p:nvSpPr>
        <p:spPr>
          <a:xfrm>
            <a:off x="478972" y="1572051"/>
            <a:ext cx="10087428"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2</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．直播中引导用户打赏。</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与其他变现方式相比，直播的优势在于实时互动性强。想要引导用户主动打赏，可以借鉴以下方法。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）活跃气氛，避免冷场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）主动交流，拉近距离 主播要在直播时占据主导权，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）情感化互动，满足精神需求 主播要学会打“感情牌”</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）巧设“捧哏”，引导直播走向主播与用户互动</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）营造打赏氛围，刺激用户打赏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8.3</a:t>
            </a:r>
            <a:r>
              <a:rPr lang="zh-CN" altLang="en-US" dirty="0"/>
              <a:t>直播变现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9354584"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说一说你知道的直播打赏的正负面案例，以及你对于直播打赏的看法。</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4" name="标题 1"/>
          <p:cNvSpPr txBox="1"/>
          <p:nvPr/>
        </p:nvSpPr>
        <p:spPr>
          <a:xfrm>
            <a:off x="478968" y="158952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8.3.2</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带货</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2" y="2178714"/>
            <a:ext cx="11048010" cy="961289"/>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直播带货是目前非常火爆的卖货方式，以“薇娅”“李佳琦”为代表的一线主播， 一场直播带货千万元的成绩屡见不鲜。打造一场高效的带货直播，需要做好以下三个方面的准备。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a:xfrm>
            <a:off x="2617233" y="3717998"/>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选品</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5201394" y="3717998"/>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话术</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椭圆 6"/>
          <p:cNvSpPr/>
          <p:nvPr/>
        </p:nvSpPr>
        <p:spPr>
          <a:xfrm>
            <a:off x="7785555" y="3717998"/>
            <a:ext cx="2056410" cy="2056410"/>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应急</a:t>
            </a:r>
            <a:endParaRPr kumimoji="0" lang="zh-CN" altLang="en-US" sz="32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11" name="矩形 10"/>
          <p:cNvSpPr/>
          <p:nvPr/>
        </p:nvSpPr>
        <p:spPr>
          <a:xfrm>
            <a:off x="478972" y="904096"/>
            <a:ext cx="11048010" cy="446224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．选品：选择合适的带货产品 。可以参考以下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个基本要素。</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20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）重量轻、体积小，便于发货</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20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）生活刚需</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20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3</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）“新奇特”产品 “新奇特”产品，</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20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）较大的价格优惠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200000"/>
              </a:lnSpc>
              <a:spcBef>
                <a:spcPts val="0"/>
              </a:spcBef>
              <a:spcAft>
                <a:spcPts val="0"/>
              </a:spcAft>
              <a:buClrTx/>
              <a:buSzTx/>
              <a:buFont typeface="Arial" panose="020B0604020202020204" pitchFamily="34" charset="0"/>
              <a:buChar char="•"/>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）符合受众群体的需求</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5" name="矩形 4"/>
          <p:cNvSpPr/>
          <p:nvPr/>
        </p:nvSpPr>
        <p:spPr>
          <a:xfrm>
            <a:off x="478968" y="976965"/>
            <a:ext cx="11075723" cy="96879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．话术：直播带货的常用话术 主播要想让进入直播间的用户购买产品，需要掌握一套常用的交流话术，如下图所示。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2840181" y="1969948"/>
            <a:ext cx="6719661" cy="4496825"/>
            <a:chOff x="4835236" y="1692193"/>
            <a:chExt cx="6927686" cy="4636036"/>
          </a:xfrm>
        </p:grpSpPr>
        <p:pic>
          <p:nvPicPr>
            <p:cNvPr id="8" name="图片 7"/>
            <p:cNvPicPr>
              <a:picLocks noChangeAspect="1"/>
            </p:cNvPicPr>
            <p:nvPr/>
          </p:nvPicPr>
          <p:blipFill>
            <a:blip r:embed="rId1"/>
            <a:stretch>
              <a:fillRect/>
            </a:stretch>
          </p:blipFill>
          <p:spPr>
            <a:xfrm>
              <a:off x="4835236" y="2407421"/>
              <a:ext cx="6927685" cy="3920808"/>
            </a:xfrm>
            <a:prstGeom prst="rect">
              <a:avLst/>
            </a:prstGeom>
          </p:spPr>
        </p:pic>
        <p:pic>
          <p:nvPicPr>
            <p:cNvPr id="6" name="图片 5"/>
            <p:cNvPicPr>
              <a:picLocks noChangeAspect="1"/>
            </p:cNvPicPr>
            <p:nvPr/>
          </p:nvPicPr>
          <p:blipFill>
            <a:blip r:embed="rId2"/>
            <a:stretch>
              <a:fillRect/>
            </a:stretch>
          </p:blipFill>
          <p:spPr>
            <a:xfrm>
              <a:off x="4835238" y="1692193"/>
              <a:ext cx="6927684" cy="1657350"/>
            </a:xfrm>
            <a:prstGeom prst="rect">
              <a:avLst/>
            </a:prstGeom>
          </p:spPr>
        </p:pic>
      </p:grpSp>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4" name="矩形 3"/>
          <p:cNvSpPr/>
          <p:nvPr/>
        </p:nvSpPr>
        <p:spPr>
          <a:xfrm>
            <a:off x="0" y="2612890"/>
            <a:ext cx="11325101" cy="743986"/>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直播技术故障</a:t>
            </a:r>
            <a:endParaRPr kumimoji="0" lang="en-US" altLang="zh-CN" sz="32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 name="文本框 5"/>
          <p:cNvSpPr txBox="1"/>
          <p:nvPr/>
        </p:nvSpPr>
        <p:spPr>
          <a:xfrm>
            <a:off x="1449454" y="1494627"/>
            <a:ext cx="158634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①直播断线</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8" name="文本框 7"/>
          <p:cNvSpPr txBox="1"/>
          <p:nvPr/>
        </p:nvSpPr>
        <p:spPr>
          <a:xfrm>
            <a:off x="928095" y="1896878"/>
            <a:ext cx="2826488" cy="115685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直播断线通常是网络问题，解决方法是主播需要在网络稳定的区域进行直播。</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文本框 11"/>
          <p:cNvSpPr txBox="1"/>
          <p:nvPr/>
        </p:nvSpPr>
        <p:spPr>
          <a:xfrm>
            <a:off x="8409711" y="1494627"/>
            <a:ext cx="158634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②直播卡顿</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p:nvSpPr>
        <p:spPr>
          <a:xfrm>
            <a:off x="7888352" y="1896878"/>
            <a:ext cx="2826488" cy="152618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直播卡顿的原因除了网络不流畅，还有可能是直播设备配置不够， 解决方法是需要提高直播设备的配置。</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文本框 13"/>
          <p:cNvSpPr txBox="1"/>
          <p:nvPr/>
        </p:nvSpPr>
        <p:spPr>
          <a:xfrm>
            <a:off x="3049652" y="3845000"/>
            <a:ext cx="158634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③直播闪退</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5" name="文本框 14"/>
          <p:cNvSpPr txBox="1"/>
          <p:nvPr/>
        </p:nvSpPr>
        <p:spPr>
          <a:xfrm>
            <a:off x="2143914" y="4245110"/>
            <a:ext cx="3333248" cy="189551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直播闪退可能是由于直播设备内存被其他程序占用，解决方法是退出直播程序后重启并再次登录；或者直播设备内存已满，解决方法是扩大直播设 备内存。</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6" name="文本框 15"/>
          <p:cNvSpPr txBox="1"/>
          <p:nvPr/>
        </p:nvSpPr>
        <p:spPr>
          <a:xfrm>
            <a:off x="6790458" y="3804268"/>
            <a:ext cx="292578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④产品链接失效或错误</a:t>
            </a:r>
            <a:endPar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
        <p:nvSpPr>
          <p:cNvPr id="17" name="文本框 16"/>
          <p:cNvSpPr txBox="1"/>
          <p:nvPr/>
        </p:nvSpPr>
        <p:spPr>
          <a:xfrm>
            <a:off x="6714840" y="4204378"/>
            <a:ext cx="3281215" cy="1895519"/>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第一时间安抚用户情绪，告知用户停止购买，并对已经下单的用 户道歉、退款，同时与商家进行交涉更正，若无法妥善解决则直接下架该产品，并完 成后续内容的直播。 </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8.3 </a:t>
            </a:r>
            <a:r>
              <a:rPr lang="zh-CN" altLang="en-US" dirty="0"/>
              <a:t>直播变现 </a:t>
            </a:r>
            <a:endParaRPr lang="zh-CN" altLang="en-US" dirty="0"/>
          </a:p>
        </p:txBody>
      </p:sp>
      <p:sp>
        <p:nvSpPr>
          <p:cNvPr id="5" name="矩形 4"/>
          <p:cNvSpPr/>
          <p:nvPr/>
        </p:nvSpPr>
        <p:spPr>
          <a:xfrm>
            <a:off x="399141" y="1042278"/>
            <a:ext cx="11393718" cy="511627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）产品问题。 产品问题主要涉及两个方面。</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① 质量问题。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产品质量问题主要是指产品本身的质量或性能在直播展示时出现问题。主播需要及时向用户道歉，如果是已经售出的产 品出现了严重的质量问题，则需要联系消费者及时进行退换货。</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② 价格问题。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直播带货的产品以“物美价廉”著称，许多主播会告知用户产品原价和优惠价格， 但有可能因为商家操作不当，导致购买页面的产品原价低于主播告知的原价价格。对于类似的价 格问题，主播需要以真诚的态度向用户表示歉意，与商家协商并推出更好的解决办法， 若无法与商家达成共识则要迅速停止合作。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8.3</a:t>
            </a:r>
            <a:r>
              <a:rPr lang="zh-CN" altLang="en-US" dirty="0"/>
              <a:t>直播变现</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8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你在直播中通常会购买哪些产品？说一说你的购买原因。</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11" name="矩形 10"/>
          <p:cNvSpPr/>
          <p:nvPr/>
        </p:nvSpPr>
        <p:spPr>
          <a:xfrm>
            <a:off x="478971" y="1351400"/>
            <a:ext cx="10923319"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知识付费变现，即用户为有用的知识付费。短视频本身并不容易实现知识付费变现，但可以成为知识付费变现的引流渠道。</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归纳：</a:t>
            </a:r>
            <a:endParaRPr kumimoji="0" lang="en-US" altLang="zh-CN" sz="20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短视频实现知识付费变现的逻辑是，短视频创作者预先设计合适的知识付费形式，借助有吸引力的知识型短视频吸引用户关注，积累足量的用户后，再引导有需求的用户通过其他方式为更有价值的知识付费。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11" name="矩形 10"/>
          <p:cNvSpPr/>
          <p:nvPr/>
        </p:nvSpPr>
        <p:spPr>
          <a:xfrm>
            <a:off x="634340" y="1641050"/>
            <a:ext cx="10923319" cy="58105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知识付费变现的三种形式</a:t>
            </a:r>
            <a:endParaRPr kumimoji="0" lang="en-US" altLang="zh-CN" sz="2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4" name="椭圆 3"/>
          <p:cNvSpPr/>
          <p:nvPr/>
        </p:nvSpPr>
        <p:spPr>
          <a:xfrm>
            <a:off x="1354485" y="2994266"/>
            <a:ext cx="2359934" cy="235993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课程变现</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 name="椭圆 4"/>
          <p:cNvSpPr/>
          <p:nvPr/>
        </p:nvSpPr>
        <p:spPr>
          <a:xfrm>
            <a:off x="4916033" y="2994266"/>
            <a:ext cx="2359934" cy="235993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咨询变现</a:t>
            </a:r>
            <a:endPar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8477581" y="2994266"/>
            <a:ext cx="2359934" cy="235993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出版变现</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4" name="标题 1"/>
          <p:cNvSpPr txBox="1"/>
          <p:nvPr/>
        </p:nvSpPr>
        <p:spPr>
          <a:xfrm>
            <a:off x="478968" y="13573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8.4.1 </a:t>
            </a:r>
            <a:r>
              <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课程变现：将系统化知识设计为网络课程</a:t>
            </a:r>
            <a:endParaRPr kumimoji="0" lang="zh-CN" altLang="en-US" sz="2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2178714"/>
            <a:ext cx="11059885" cy="262873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短视频创作者可以通过定期更新的短视频，向用户展示网络课程中的部分内容，以吸引用户购买。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例如，抖音的“秋叶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账号，定期发布以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使用技巧为核心的职场小故事短视频，同时将系统化的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教程做成了“给新手的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神器速成课”，并展示在橱窗中。 这样，“秋叶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就能用短视频吸引想要学习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技巧的人关注。这些用户若是想要系 统化地学习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 </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技术，就可以通过“秋叶 </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PS”</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橱窗购买网络课程，学习课程知识。 课程变现的关键在于课程内容设计。</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8.4 </a:t>
            </a:r>
            <a:r>
              <a:rPr lang="zh-CN" altLang="en-US" dirty="0"/>
              <a:t>知识付费变现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8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你购买过网络课程吗？什么样的课程最能吸引你？ </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4" name="标题 1"/>
          <p:cNvSpPr txBox="1"/>
          <p:nvPr/>
        </p:nvSpPr>
        <p:spPr>
          <a:xfrm>
            <a:off x="478968" y="13573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8.4.2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咨询变现：提供一对一咨询服务</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566057" y="2637800"/>
            <a:ext cx="11059885" cy="234628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咨询变现，是指咨询师运用专业知识、技能、经验等，为个人或组织提供方案或 帮其解决问题。</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利用短视频实现咨询变现，并不是在短视频平台为用户提供咨询服务，而是先用免费的短视频内容吸引用户关注，获得用户的认可，再引导用户通过其他方式 进行在线一对一的付费咨询。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8.4 </a:t>
            </a:r>
            <a:r>
              <a:rPr lang="zh-CN" altLang="en-US" dirty="0"/>
              <a:t>知识付费变现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811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你认为咨询服务最吸引你的是什么？它能给予你哪些帮助？</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4" name="标题 1"/>
          <p:cNvSpPr txBox="1"/>
          <p:nvPr/>
        </p:nvSpPr>
        <p:spPr>
          <a:xfrm>
            <a:off x="478968" y="13573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8.4.3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出版变现：出版系统化知识的图书</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68" y="2290059"/>
            <a:ext cx="11059885" cy="326961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出版变现，主要是指通过出版图书来获得相关收入的变现方式。</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图书出版与短视频看似是两个完全不同的行业，但两者却有一定的共性</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都以内容为核心。</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图书承载的是系统化的内容，短视频承载的是碎片化的知识。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短视频可以为图书出版积累用户基础，图书出版可以增强短视频的影响力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8.4 </a:t>
            </a:r>
            <a:r>
              <a:rPr lang="zh-CN" altLang="en-US" dirty="0"/>
              <a:t>知识付费变现  </a:t>
            </a:r>
            <a:endParaRPr lang="zh-CN" altLang="en-US" dirty="0"/>
          </a:p>
        </p:txBody>
      </p:sp>
      <p:sp>
        <p:nvSpPr>
          <p:cNvPr id="4" name="标题 1"/>
          <p:cNvSpPr txBox="1"/>
          <p:nvPr/>
        </p:nvSpPr>
        <p:spPr>
          <a:xfrm>
            <a:off x="478968" y="13573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8.4.3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出版变现：出版系统化知识的图书</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30370"/>
            <a:ext cx="11059885" cy="258256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例如，“樊登读书会”的发起人樊登，在抖音和多个平台运营个人账号“樊登读书”，最初以“文字特效</a:t>
            </a:r>
            <a:r>
              <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音频”的形式讲解内容，随后逐渐演变为由樊登以脱口秀的方式。与用户分享和探讨热点话题，其账号积累了数百万粉丝，而后，他出版了多部社科类图书作品。这些图书均以“樊登推荐”的方式在粉丝群体中进行宣传，获得了不错的销售量。</a:t>
            </a:r>
            <a:endParaRPr kumimoji="0" lang="en-US" altLang="zh-CN" sz="1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8.4 </a:t>
            </a:r>
            <a:r>
              <a:rPr lang="zh-CN" altLang="en-US" dirty="0"/>
              <a:t>知识付费变现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211921"/>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你认为哪些短视频内容</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创作者</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出镜人员适合进行出版变现？为什么？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8.5 IP </a:t>
            </a:r>
            <a:r>
              <a:rPr lang="zh-CN" altLang="en-US" dirty="0"/>
              <a:t>变现   </a:t>
            </a:r>
            <a:endParaRPr lang="zh-CN" altLang="en-US" dirty="0"/>
          </a:p>
        </p:txBody>
      </p:sp>
      <p:sp>
        <p:nvSpPr>
          <p:cNvPr id="11" name="矩形 10"/>
          <p:cNvSpPr/>
          <p:nvPr/>
        </p:nvSpPr>
        <p:spPr>
          <a:xfrm>
            <a:off x="478971" y="1830370"/>
            <a:ext cx="11059885" cy="189212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除了上文中介绍的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种常见的变现方式，拥有超高人气的短视频创作者还可以尝 试进行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变现。这种变现途径的门槛较高，但收益也更为丰厚。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变现是通过打造与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相关的商品或服务，吸引用户为这份“情感共鸣”买单， 实现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 当短视频运营进入成熟期，短视频账号拥有了数量庞大的忠实用户群体时，就可 以进行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8.5 IP </a:t>
            </a:r>
            <a:r>
              <a:rPr lang="zh-CN" altLang="en-US" dirty="0"/>
              <a:t>变现 </a:t>
            </a:r>
            <a:endParaRPr lang="zh-CN" altLang="en-US" dirty="0"/>
          </a:p>
        </p:txBody>
      </p:sp>
      <p:sp>
        <p:nvSpPr>
          <p:cNvPr id="4" name="标题 1"/>
          <p:cNvSpPr txBox="1"/>
          <p:nvPr/>
        </p:nvSpPr>
        <p:spPr>
          <a:xfrm>
            <a:off x="478968" y="1357301"/>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8.5.1 “</a:t>
            </a:r>
            <a:r>
              <a:rPr kumimoji="0" lang="en-US" altLang="zh-CN" sz="2500" b="0"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papi</a:t>
            </a: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酱”：回归即“顶流”的超级 </a:t>
            </a: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IP</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2091626"/>
            <a:ext cx="11059885" cy="32771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9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日，升级为“宝妈”的“</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酱”发布短视频作品“休完产假的我 回来了”，在沉寂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个月之后正式宣布回归。这一消息很快引起网友的热烈讨论，“</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酱回归”的话题也迅速登上微博热搜，两小时内评论数量突破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万，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酱”尝试一人分饰多角，以生活和娱乐话题为主，通过夸张的神态和变声器发出的独特声音，向网友传 递正向价值观。其标语“我是 </a:t>
            </a:r>
            <a:r>
              <a:rPr kumimoji="0" lang="en-US" altLang="zh-CN" sz="2000" b="0" i="0" u="none" strike="noStrike" kern="1200" cap="none" spc="0" normalizeH="0" baseline="0" noProof="0" dirty="0" err="1">
                <a:ln>
                  <a:noFill/>
                </a:ln>
                <a:solidFill>
                  <a:prstClr val="black"/>
                </a:solidFill>
                <a:effectLst/>
                <a:uLnTx/>
                <a:uFillTx/>
                <a:latin typeface="微软雅黑" panose="020B0503020204020204" pitchFamily="34" charset="-122"/>
                <a:ea typeface="微软雅黑" panose="020B0503020204020204" pitchFamily="34" charset="-122"/>
                <a:cs typeface="+mn-cs"/>
              </a:rPr>
              <a:t>papi</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酱，一个集美貌与才华于一身的女子”让人印象深 刻，成功打造了一个形象鲜明的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8.5 IP </a:t>
            </a:r>
            <a:r>
              <a:rPr lang="zh-CN" altLang="en-US" dirty="0"/>
              <a:t>变现 </a:t>
            </a:r>
            <a:endParaRPr lang="zh-CN" altLang="en-US" dirty="0"/>
          </a:p>
        </p:txBody>
      </p:sp>
      <p:grpSp>
        <p:nvGrpSpPr>
          <p:cNvPr id="8" name="组合 7"/>
          <p:cNvGrpSpPr/>
          <p:nvPr/>
        </p:nvGrpSpPr>
        <p:grpSpPr>
          <a:xfrm>
            <a:off x="1240973" y="2213658"/>
            <a:ext cx="9710054" cy="2057047"/>
            <a:chOff x="1152092" y="3429000"/>
            <a:chExt cx="9710054" cy="2057047"/>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说一说“</a:t>
              </a:r>
              <a:r>
                <a:rPr kumimoji="0" lang="en-US" altLang="zh-CN" sz="2400" b="1" i="0" u="none" strike="noStrike" kern="1200" cap="none" spc="0" normalizeH="0" baseline="0" noProof="0" dirty="0" err="1">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papi</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酱”为什么能始终保持高热度？她有哪些值得学习的地方？</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8.5 IP </a:t>
            </a:r>
            <a:r>
              <a:rPr lang="zh-CN" altLang="en-US" dirty="0"/>
              <a:t>变现 </a:t>
            </a:r>
            <a:endParaRPr lang="zh-CN" altLang="en-US" dirty="0"/>
          </a:p>
        </p:txBody>
      </p:sp>
      <p:sp>
        <p:nvSpPr>
          <p:cNvPr id="4" name="标题 1"/>
          <p:cNvSpPr txBox="1"/>
          <p:nvPr/>
        </p:nvSpPr>
        <p:spPr>
          <a:xfrm>
            <a:off x="478968" y="119764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8.5.2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“李子柒”：古风田园文化输出</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44887"/>
            <a:ext cx="11059885" cy="326961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月，“李子柒”与杂交水稻之父袁隆平、作家冯骥才等人，一同受聘担 任首批“中国农民丰收节推广大使”。</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早在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年，“李子柒”在美拍平台拍摄短视频，通过微博的流量发力，成为知名美食短视频博主。随后，“李子柒”在各大短视频平台同步发表作品，很快积累了大 批粉丝。</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如今“李子 柒”早已作为中国田园生活的代表形象而存在。 </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8.5 IP </a:t>
            </a:r>
            <a:r>
              <a:rPr lang="zh-CN" altLang="en-US" dirty="0"/>
              <a:t>变现 </a:t>
            </a:r>
            <a:endParaRPr lang="zh-CN" altLang="en-US" dirty="0"/>
          </a:p>
        </p:txBody>
      </p:sp>
      <p:sp>
        <p:nvSpPr>
          <p:cNvPr id="4" name="标题 1"/>
          <p:cNvSpPr txBox="1"/>
          <p:nvPr/>
        </p:nvSpPr>
        <p:spPr>
          <a:xfrm>
            <a:off x="478968" y="119764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8.5.2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“李子柒”：古风田园文化输出</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44887"/>
            <a:ext cx="11059885" cy="49962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“李子柒”的盈利之路比较清晰，大概有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4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步：</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aphicFrame>
        <p:nvGraphicFramePr>
          <p:cNvPr id="3" name="图示 2"/>
          <p:cNvGraphicFramePr/>
          <p:nvPr/>
        </p:nvGraphicFramePr>
        <p:xfrm>
          <a:off x="1255485" y="1197647"/>
          <a:ext cx="9506856" cy="633790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8.5 IP </a:t>
            </a:r>
            <a:r>
              <a:rPr lang="zh-CN" altLang="en-US" dirty="0"/>
              <a:t>变现 </a:t>
            </a:r>
            <a:endParaRPr lang="zh-CN" altLang="en-US" dirty="0"/>
          </a:p>
        </p:txBody>
      </p:sp>
      <p:grpSp>
        <p:nvGrpSpPr>
          <p:cNvPr id="8" name="组合 7"/>
          <p:cNvGrpSpPr/>
          <p:nvPr/>
        </p:nvGrpSpPr>
        <p:grpSpPr>
          <a:xfrm>
            <a:off x="1240973" y="2213658"/>
            <a:ext cx="9710054" cy="2054809"/>
            <a:chOff x="1152092" y="3429000"/>
            <a:chExt cx="9710054" cy="2054809"/>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5810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你认为“李子柒”的短视频内容中最吸引人的地方是什么？</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8.5 IP </a:t>
            </a:r>
            <a:r>
              <a:rPr lang="zh-CN" altLang="en-US" dirty="0"/>
              <a:t>变现 </a:t>
            </a:r>
            <a:endParaRPr lang="zh-CN" altLang="en-US" dirty="0"/>
          </a:p>
        </p:txBody>
      </p:sp>
      <p:sp>
        <p:nvSpPr>
          <p:cNvPr id="4" name="标题 1"/>
          <p:cNvSpPr txBox="1"/>
          <p:nvPr/>
        </p:nvSpPr>
        <p:spPr>
          <a:xfrm>
            <a:off x="478968" y="1197647"/>
            <a:ext cx="7815942" cy="51661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8.5.3 “</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一条”：精品内容</a:t>
            </a:r>
            <a:r>
              <a:rPr kumimoji="0" lang="en-US" altLang="zh-CN"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a:t>
            </a:r>
            <a:r>
              <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rPr>
              <a:t>生活良品 </a:t>
            </a:r>
            <a:endParaRPr kumimoji="0" lang="zh-CN" altLang="en-US" sz="25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j-cs"/>
            </a:endParaRPr>
          </a:p>
        </p:txBody>
      </p:sp>
      <p:sp>
        <p:nvSpPr>
          <p:cNvPr id="11" name="矩形 10"/>
          <p:cNvSpPr/>
          <p:nvPr/>
        </p:nvSpPr>
        <p:spPr>
          <a:xfrm>
            <a:off x="478971" y="1844887"/>
            <a:ext cx="11059885" cy="41929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“一条”被誉为中国新媒体界的“头部大号”，旗下拥有“一条”和“美食台”两个短视频平台，以及天猫旗舰店和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家线下实体店。</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截至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2020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年上半年，“一条” 在全国范围内已经拥有 </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17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家线下实体店。 由此可见，“一条”</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变现之路的关键在于，先在线上为用户打造精品内容，收获大量用户的好感和口碑，然后才将“一条”</a:t>
            </a:r>
            <a:r>
              <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IP </a:t>
            </a:r>
            <a:r>
              <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延伸至线上电商变现及线下实体店 变现。</a:t>
            </a: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 总之，</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IP </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变现的核心在于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IP </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形象深入人心，一旦拥有了可识别的、被信任的 </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IP </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形象，</a:t>
            </a:r>
            <a:r>
              <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IP </a:t>
            </a:r>
            <a:r>
              <a:rPr kumimoji="0" lang="zh-CN" altLang="en-US"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rPr>
              <a:t>变现的途径就可以按需灵活选择。 </a:t>
            </a:r>
            <a:endParaRPr kumimoji="0" lang="en-US" altLang="zh-CN" sz="20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8.5 IP </a:t>
            </a:r>
            <a:r>
              <a:rPr lang="zh-CN" altLang="en-US" dirty="0"/>
              <a:t>变现 </a:t>
            </a:r>
            <a:endParaRPr lang="zh-CN" altLang="en-US" dirty="0"/>
          </a:p>
        </p:txBody>
      </p:sp>
      <p:grpSp>
        <p:nvGrpSpPr>
          <p:cNvPr id="8" name="组合 7"/>
          <p:cNvGrpSpPr/>
          <p:nvPr/>
        </p:nvGrpSpPr>
        <p:grpSpPr>
          <a:xfrm>
            <a:off x="1240973" y="2213658"/>
            <a:ext cx="9710054" cy="2057047"/>
            <a:chOff x="1152092" y="3429000"/>
            <a:chExt cx="9710054" cy="2057047"/>
          </a:xfrm>
        </p:grpSpPr>
        <p:grpSp>
          <p:nvGrpSpPr>
            <p:cNvPr id="4" name="组合 3"/>
            <p:cNvGrpSpPr/>
            <p:nvPr/>
          </p:nvGrpSpPr>
          <p:grpSpPr>
            <a:xfrm>
              <a:off x="1152092" y="3429000"/>
              <a:ext cx="9710054" cy="2054809"/>
              <a:chOff x="1159329" y="2645229"/>
              <a:chExt cx="9710054" cy="2054809"/>
            </a:xfrm>
          </p:grpSpPr>
          <p:sp>
            <p:nvSpPr>
              <p:cNvPr id="5" name="矩形 4"/>
              <p:cNvSpPr/>
              <p:nvPr/>
            </p:nvSpPr>
            <p:spPr>
              <a:xfrm>
                <a:off x="1159329" y="2988127"/>
                <a:ext cx="9710054" cy="1711911"/>
              </a:xfrm>
              <a:prstGeom prst="rect">
                <a:avLst/>
              </a:prstGeom>
              <a:noFill/>
              <a:ln w="19050">
                <a:solidFill>
                  <a:schemeClr val="tx1">
                    <a:lumMod val="50000"/>
                    <a:lumOff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485900" y="2645229"/>
                <a:ext cx="2106386" cy="65314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文本框 6"/>
              <p:cNvSpPr txBox="1"/>
              <p:nvPr/>
            </p:nvSpPr>
            <p:spPr>
              <a:xfrm>
                <a:off x="1632857" y="2726329"/>
                <a:ext cx="181247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思考与练习</a:t>
                </a:r>
                <a:endParaRPr kumimoji="0" lang="zh-CN" altLang="en-US" sz="2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grpSp>
        <p:sp>
          <p:nvSpPr>
            <p:cNvPr id="9" name="矩形 8"/>
            <p:cNvSpPr/>
            <p:nvPr/>
          </p:nvSpPr>
          <p:spPr>
            <a:xfrm>
              <a:off x="1507562" y="4343939"/>
              <a:ext cx="8999113" cy="114210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除了上文介绍的“一条”，你还知道哪些通过类似途径实现 </a:t>
              </a:r>
              <a:r>
                <a:rPr kumimoji="0" lang="en-US" altLang="zh-CN"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IP </a:t>
              </a:r>
              <a:r>
                <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变现的短视频 账号？</a:t>
              </a:r>
              <a:endParaRPr kumimoji="0" lang="zh-CN" altLang="en-US" sz="2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Tree>
  </p:cSld>
  <p:clrMapOvr>
    <a:masterClrMapping/>
  </p:clrMapOvr>
</p:sld>
</file>

<file path=ppt/tags/tag1.xml><?xml version="1.0" encoding="utf-8"?>
<p:tagLst xmlns:p="http://schemas.openxmlformats.org/presentationml/2006/main">
  <p:tag name="KSO_WM_SLIDE_MODEL_TYPE" val="cover"/>
</p:tagLst>
</file>

<file path=ppt/tags/tag2.xml><?xml version="1.0" encoding="utf-8"?>
<p:tagLst xmlns:p="http://schemas.openxmlformats.org/presentationml/2006/main">
  <p:tag name="MH" val="20161129172745"/>
  <p:tag name="MH_LIBRARY" val="GRAPHIC"/>
  <p:tag name="MH_ORDER" val="矩形 2"/>
</p:tagLst>
</file>

<file path=ppt/tags/tag3.xml><?xml version="1.0" encoding="utf-8"?>
<p:tagLst xmlns:p="http://schemas.openxmlformats.org/presentationml/2006/main">
  <p:tag name="MH" val="20161129172745"/>
  <p:tag name="MH_LIBRARY" val="GRAPHIC"/>
  <p:tag name="MH_ORDER" val="文本框 7"/>
</p:tagLst>
</file>

<file path=ppt/tags/tag4.xml><?xml version="1.0" encoding="utf-8"?>
<p:tagLst xmlns:p="http://schemas.openxmlformats.org/presentationml/2006/main">
  <p:tag name="MH" val="20161129172745"/>
  <p:tag name="MH_LIBRARY" val="GRAPHIC"/>
  <p:tag name="MH_ORDER" val="Straight Connector 8"/>
</p:tagLst>
</file>

<file path=ppt/tags/tag5.xml><?xml version="1.0" encoding="utf-8"?>
<p:tagLst xmlns:p="http://schemas.openxmlformats.org/presentationml/2006/main">
  <p:tag name="MH" val="20161129172745"/>
  <p:tag name="MH_LIBRARY" val="GRAPHIC"/>
  <p:tag name="MH_ORDER" val="TextBox 9"/>
</p:tagLst>
</file>

<file path=ppt/tags/tag6.xml><?xml version="1.0" encoding="utf-8"?>
<p:tagLst xmlns:p="http://schemas.openxmlformats.org/presentationml/2006/main">
  <p:tag name="MH" val="20161129172745"/>
  <p:tag name="MH_LIBRARY" val="GRAPHIC"/>
  <p:tag name="MH_ORDER" val="燕尾形 47"/>
</p:tagLst>
</file>

<file path=ppt/tags/tag7.xml><?xml version="1.0" encoding="utf-8"?>
<p:tagLst xmlns:p="http://schemas.openxmlformats.org/presentationml/2006/main">
  <p:tag name="MH" val="20161129172745"/>
  <p:tag name="MH_LIBRARY" val="GRAPHIC"/>
  <p:tag name="MH_ORDER" val="文本框 61"/>
</p:tagLst>
</file>

<file path=ppt/tags/tag8.xml><?xml version="1.0" encoding="utf-8"?>
<p:tagLst xmlns:p="http://schemas.openxmlformats.org/presentationml/2006/main">
  <p:tag name="MH" val="20161129172745"/>
  <p:tag name="MH_LIBRARY" val="GRAPHIC"/>
  <p:tag name="MH_ORDER" val="Straight Connector 62"/>
</p:tagLst>
</file>

<file path=ppt/tags/tag9.xml><?xml version="1.0" encoding="utf-8"?>
<p:tagLst xmlns:p="http://schemas.openxmlformats.org/presentationml/2006/main">
  <p:tag name="MH" val="20161129172745"/>
  <p:tag name="MH_LIBRARY" val="GRAPHIC"/>
  <p:tag name="MH_ORDER" val="TextBox 63"/>
</p:tagLst>
</file>

<file path=ppt/tags/tag10.xml><?xml version="1.0" encoding="utf-8"?>
<p:tagLst xmlns:p="http://schemas.openxmlformats.org/presentationml/2006/main">
  <p:tag name="MH" val="20161129172745"/>
  <p:tag name="MH_LIBRARY" val="GRAPHIC"/>
  <p:tag name="MH_ORDER" val="燕尾形 64"/>
</p:tagLst>
</file>

<file path=ppt/tags/tag11.xml><?xml version="1.0" encoding="utf-8"?>
<p:tagLst xmlns:p="http://schemas.openxmlformats.org/presentationml/2006/main">
  <p:tag name="MH" val="20161129172745"/>
  <p:tag name="MH_LIBRARY" val="GRAPHIC"/>
  <p:tag name="MH_ORDER" val="文本框 65"/>
</p:tagLst>
</file>

<file path=ppt/tags/tag12.xml><?xml version="1.0" encoding="utf-8"?>
<p:tagLst xmlns:p="http://schemas.openxmlformats.org/presentationml/2006/main">
  <p:tag name="MH" val="20161129172745"/>
  <p:tag name="MH_LIBRARY" val="GRAPHIC"/>
  <p:tag name="MH_ORDER" val="Straight Connector 66"/>
</p:tagLst>
</file>

<file path=ppt/tags/tag13.xml><?xml version="1.0" encoding="utf-8"?>
<p:tagLst xmlns:p="http://schemas.openxmlformats.org/presentationml/2006/main">
  <p:tag name="MH" val="20161129172745"/>
  <p:tag name="MH_LIBRARY" val="GRAPHIC"/>
  <p:tag name="MH_ORDER" val="TextBox 67"/>
</p:tagLst>
</file>

<file path=ppt/tags/tag14.xml><?xml version="1.0" encoding="utf-8"?>
<p:tagLst xmlns:p="http://schemas.openxmlformats.org/presentationml/2006/main">
  <p:tag name="MH" val="20161129172745"/>
  <p:tag name="MH_LIBRARY" val="GRAPHIC"/>
  <p:tag name="MH_ORDER" val="燕尾形 68"/>
</p:tagLst>
</file>

<file path=ppt/tags/tag15.xml><?xml version="1.0" encoding="utf-8"?>
<p:tagLst xmlns:p="http://schemas.openxmlformats.org/presentationml/2006/main">
  <p:tag name="MH" val="20161129172745"/>
  <p:tag name="MH_LIBRARY" val="GRAPHIC"/>
  <p:tag name="MH_ORDER" val="文本框 69"/>
</p:tagLst>
</file>

<file path=ppt/tags/tag16.xml><?xml version="1.0" encoding="utf-8"?>
<p:tagLst xmlns:p="http://schemas.openxmlformats.org/presentationml/2006/main">
  <p:tag name="MH" val="20161129172745"/>
  <p:tag name="MH_LIBRARY" val="GRAPHIC"/>
  <p:tag name="MH_ORDER" val="Straight Connector 70"/>
</p:tagLst>
</file>

<file path=ppt/tags/tag17.xml><?xml version="1.0" encoding="utf-8"?>
<p:tagLst xmlns:p="http://schemas.openxmlformats.org/presentationml/2006/main">
  <p:tag name="MH" val="20161129172745"/>
  <p:tag name="MH_LIBRARY" val="GRAPHIC"/>
  <p:tag name="MH_ORDER" val="TextBox 71"/>
</p:tagLst>
</file>

<file path=ppt/tags/tag18.xml><?xml version="1.0" encoding="utf-8"?>
<p:tagLst xmlns:p="http://schemas.openxmlformats.org/presentationml/2006/main">
  <p:tag name="MH" val="20161129172745"/>
  <p:tag name="MH_LIBRARY" val="GRAPHIC"/>
  <p:tag name="MH_ORDER" val="燕尾形 72"/>
</p:tagLst>
</file>

<file path=ppt/tags/tag19.xml><?xml version="1.0" encoding="utf-8"?>
<p:tagLst xmlns:p="http://schemas.openxmlformats.org/presentationml/2006/main">
  <p:tag name="MH" val="20161129172745"/>
  <p:tag name="MH_LIBRARY" val="GRAPHIC"/>
  <p:tag name="MH_ORDER" val="Rectangle 73"/>
</p:tagLst>
</file>

<file path=ppt/tags/tag20.xml><?xml version="1.0" encoding="utf-8"?>
<p:tagLst xmlns:p="http://schemas.openxmlformats.org/presentationml/2006/main">
  <p:tag name="MH" val="20161129172745"/>
  <p:tag name="MH_LIBRARY" val="GRAPHIC"/>
  <p:tag name="MH_ORDER" val="文本框 69"/>
</p:tagLst>
</file>

<file path=ppt/tags/tag21.xml><?xml version="1.0" encoding="utf-8"?>
<p:tagLst xmlns:p="http://schemas.openxmlformats.org/presentationml/2006/main">
  <p:tag name="MH" val="20161129172745"/>
  <p:tag name="MH_LIBRARY" val="GRAPHIC"/>
  <p:tag name="MH_ORDER" val="TextBox 71"/>
</p:tagLst>
</file>

<file path=ppt/tags/tag22.xml><?xml version="1.0" encoding="utf-8"?>
<p:tagLst xmlns:p="http://schemas.openxmlformats.org/presentationml/2006/main">
  <p:tag name="MH" val="20161129172745"/>
  <p:tag name="MH_LIBRARY" val="GRAPHIC"/>
  <p:tag name="MH_ORDER" val="燕尾形 72"/>
</p:tagLst>
</file>

<file path=ppt/tags/tag23.xml><?xml version="1.0" encoding="utf-8"?>
<p:tagLst xmlns:p="http://schemas.openxmlformats.org/presentationml/2006/main">
  <p:tag name="MH" val="20161129172745"/>
  <p:tag name="MH_LIBRARY" val="GRAPHIC"/>
  <p:tag name="MH_ORDER" val="Straight Connector 70"/>
</p:tagLst>
</file>

<file path=ppt/tags/tag24.xml><?xml version="1.0" encoding="utf-8"?>
<p:tagLst xmlns:p="http://schemas.openxmlformats.org/presentationml/2006/main">
  <p:tag name="MH" val="20161129172745"/>
  <p:tag name="MH_LIBRARY" val="GRAPHIC"/>
  <p:tag name="MH_ORDER" val="文本框 69"/>
</p:tagLst>
</file>

<file path=ppt/tags/tag25.xml><?xml version="1.0" encoding="utf-8"?>
<p:tagLst xmlns:p="http://schemas.openxmlformats.org/presentationml/2006/main">
  <p:tag name="MH" val="20161129172745"/>
  <p:tag name="MH_LIBRARY" val="GRAPHIC"/>
  <p:tag name="MH_ORDER" val="TextBox 71"/>
</p:tagLst>
</file>

<file path=ppt/tags/tag26.xml><?xml version="1.0" encoding="utf-8"?>
<p:tagLst xmlns:p="http://schemas.openxmlformats.org/presentationml/2006/main">
  <p:tag name="MH" val="20161129172745"/>
  <p:tag name="MH_LIBRARY" val="GRAPHIC"/>
  <p:tag name="MH_ORDER" val="燕尾形 72"/>
</p:tagLst>
</file>

<file path=ppt/tags/tag27.xml><?xml version="1.0" encoding="utf-8"?>
<p:tagLst xmlns:p="http://schemas.openxmlformats.org/presentationml/2006/main">
  <p:tag name="MH" val="20161129172745"/>
  <p:tag name="MH_LIBRARY" val="GRAPHIC"/>
  <p:tag name="MH_ORDER" val="Straight Connector 70"/>
</p:tagLst>
</file>

<file path=ppt/tags/tag28.xml><?xml version="1.0" encoding="utf-8"?>
<p:tagLst xmlns:p="http://schemas.openxmlformats.org/presentationml/2006/main">
  <p:tag name="MH" val="20161129172745"/>
  <p:tag name="MH_LIBRARY" val="GRAPHIC"/>
  <p:tag name="MH_ORDER" val="文本框 69"/>
</p:tagLst>
</file>

<file path=ppt/tags/tag29.xml><?xml version="1.0" encoding="utf-8"?>
<p:tagLst xmlns:p="http://schemas.openxmlformats.org/presentationml/2006/main">
  <p:tag name="MH" val="20161129172745"/>
  <p:tag name="MH_LIBRARY" val="GRAPHIC"/>
  <p:tag name="MH_ORDER" val="TextBox 71"/>
</p:tagLst>
</file>

<file path=ppt/tags/tag30.xml><?xml version="1.0" encoding="utf-8"?>
<p:tagLst xmlns:p="http://schemas.openxmlformats.org/presentationml/2006/main">
  <p:tag name="MH" val="20161129172745"/>
  <p:tag name="MH_LIBRARY" val="GRAPHIC"/>
  <p:tag name="MH_ORDER" val="燕尾形 72"/>
</p:tagLst>
</file>

<file path=ppt/tags/tag31.xml><?xml version="1.0" encoding="utf-8"?>
<p:tagLst xmlns:p="http://schemas.openxmlformats.org/presentationml/2006/main">
  <p:tag name="MH" val="20161129172745"/>
  <p:tag name="MH_LIBRARY" val="GRAPHIC"/>
  <p:tag name="MH_ORDER" val="Straight Connector 70"/>
</p:tagLst>
</file>

<file path=ppt/tags/tag32.xml><?xml version="1.0" encoding="utf-8"?>
<p:tagLst xmlns:p="http://schemas.openxmlformats.org/presentationml/2006/main">
  <p:tag name="MH" val="20161129172745"/>
  <p:tag name="MH_LIBRARY" val="GRAPHIC"/>
  <p:tag name="MH_ORDER" val="文本框 69"/>
</p:tagLst>
</file>

<file path=ppt/tags/tag33.xml><?xml version="1.0" encoding="utf-8"?>
<p:tagLst xmlns:p="http://schemas.openxmlformats.org/presentationml/2006/main">
  <p:tag name="MH" val="20161129172745"/>
  <p:tag name="MH_LIBRARY" val="GRAPHIC"/>
  <p:tag name="MH_ORDER" val="TextBox 71"/>
</p:tagLst>
</file>

<file path=ppt/tags/tag34.xml><?xml version="1.0" encoding="utf-8"?>
<p:tagLst xmlns:p="http://schemas.openxmlformats.org/presentationml/2006/main">
  <p:tag name="MH" val="20161129172745"/>
  <p:tag name="MH_LIBRARY" val="GRAPHIC"/>
  <p:tag name="MH_ORDER" val="燕尾形 72"/>
</p:tagLst>
</file>

<file path=ppt/tags/tag35.xml><?xml version="1.0" encoding="utf-8"?>
<p:tagLst xmlns:p="http://schemas.openxmlformats.org/presentationml/2006/main">
  <p:tag name="MH" val="20161129172745"/>
  <p:tag name="MH_LIBRARY" val="GRAPHIC"/>
  <p:tag name="MH_ORDER" val="Straight Connector 70"/>
</p:tagLst>
</file>

<file path=ppt/tags/tag36.xml><?xml version="1.0" encoding="utf-8"?>
<p:tagLst xmlns:p="http://schemas.openxmlformats.org/presentationml/2006/main">
  <p:tag name="MH_TYPE" val="#NeiR#"/>
  <p:tag name="MH_NUMBER" val="4"/>
  <p:tag name="MH" val="20161129172745"/>
  <p:tag name="MH_LIBRARY" val="GRAPHIC"/>
</p:tagLst>
</file>

<file path=ppt/tags/tag37.xml><?xml version="1.0" encoding="utf-8"?>
<p:tagLst xmlns:p="http://schemas.openxmlformats.org/presentationml/2006/main">
  <p:tag name="PA" val="v5.2.11"/>
  <p:tag name="PAMAINTYPE" val="4"/>
  <p:tag name="PATYPE" val="176"/>
  <p:tag name="PASUBTYPE" val="283"/>
  <p:tag name="RESOURCELIBID_SHAPE" val="38366"/>
  <p:tag name="RESOURCELIB_SHAPETYPE" val="4"/>
</p:tagLst>
</file>

<file path=ppt/tags/tag38.xml><?xml version="1.0" encoding="utf-8"?>
<p:tagLst xmlns:p="http://schemas.openxmlformats.org/presentationml/2006/main">
  <p:tag name="PA" val="v5.2.11"/>
</p:tagLst>
</file>

<file path=ppt/tags/tag39.xml><?xml version="1.0" encoding="utf-8"?>
<p:tagLst xmlns:p="http://schemas.openxmlformats.org/presentationml/2006/main">
  <p:tag name="PA" val="v5.2.11"/>
</p:tagLst>
</file>

<file path=ppt/tags/tag40.xml><?xml version="1.0" encoding="utf-8"?>
<p:tagLst xmlns:p="http://schemas.openxmlformats.org/presentationml/2006/main">
  <p:tag name="PA" val="v5.2.11"/>
</p:tagLst>
</file>

<file path=ppt/tags/tag41.xml><?xml version="1.0" encoding="utf-8"?>
<p:tagLst xmlns:p="http://schemas.openxmlformats.org/presentationml/2006/main">
  <p:tag name="PA" val="v5.2.11"/>
</p:tagLst>
</file>

<file path=ppt/tags/tag42.xml><?xml version="1.0" encoding="utf-8"?>
<p:tagLst xmlns:p="http://schemas.openxmlformats.org/presentationml/2006/main">
  <p:tag name="PA" val="v5.2.11"/>
</p:tagLst>
</file>

<file path=ppt/tags/tag43.xml><?xml version="1.0" encoding="utf-8"?>
<p:tagLst xmlns:p="http://schemas.openxmlformats.org/presentationml/2006/main">
  <p:tag name="PA" val="v5.2.11"/>
</p:tagLst>
</file>

<file path=ppt/tags/tag44.xml><?xml version="1.0" encoding="utf-8"?>
<p:tagLst xmlns:p="http://schemas.openxmlformats.org/presentationml/2006/main">
  <p:tag name="PA" val="v5.2.11"/>
</p:tagLst>
</file>

<file path=ppt/tags/tag45.xml><?xml version="1.0" encoding="utf-8"?>
<p:tagLst xmlns:p="http://schemas.openxmlformats.org/presentationml/2006/main">
  <p:tag name="PA" val="v5.2.11"/>
</p:tagLst>
</file>

<file path=ppt/tags/tag46.xml><?xml version="1.0" encoding="utf-8"?>
<p:tagLst xmlns:p="http://schemas.openxmlformats.org/presentationml/2006/main">
  <p:tag name="PA" val="v5.2.11"/>
</p:tagLst>
</file>

<file path=ppt/tags/tag47.xml><?xml version="1.0" encoding="utf-8"?>
<p:tagLst xmlns:p="http://schemas.openxmlformats.org/presentationml/2006/main">
  <p:tag name="PA" val="v5.2.11"/>
</p:tagLst>
</file>

<file path=ppt/tags/tag48.xml><?xml version="1.0" encoding="utf-8"?>
<p:tagLst xmlns:p="http://schemas.openxmlformats.org/presentationml/2006/main">
  <p:tag name="PA" val="v5.2.11"/>
</p:tagLst>
</file>

<file path=ppt/tags/tag49.xml><?xml version="1.0" encoding="utf-8"?>
<p:tagLst xmlns:p="http://schemas.openxmlformats.org/presentationml/2006/main">
  <p:tag name="PA" val="v5.2.11"/>
</p:tagLst>
</file>

<file path=ppt/tags/tag50.xml><?xml version="1.0" encoding="utf-8"?>
<p:tagLst xmlns:p="http://schemas.openxmlformats.org/presentationml/2006/main">
  <p:tag name="PA" val="v5.2.11"/>
</p:tagLst>
</file>

<file path=ppt/tags/tag51.xml><?xml version="1.0" encoding="utf-8"?>
<p:tagLst xmlns:p="http://schemas.openxmlformats.org/presentationml/2006/main">
  <p:tag name="PA" val="v5.2.11"/>
  <p:tag name="PAMAINTYPE" val="4"/>
  <p:tag name="PATYPE" val="0"/>
  <p:tag name="PASUBTYPE" val="0"/>
  <p:tag name="RESOURCELIBID_SHAPE" val="553804"/>
  <p:tag name="RESOURCELIB_SHAPETYPE" val="4"/>
</p:tagLst>
</file>

<file path=ppt/tags/tag52.xml><?xml version="1.0" encoding="utf-8"?>
<p:tagLst xmlns:p="http://schemas.openxmlformats.org/presentationml/2006/main">
  <p:tag name="PA" val="v5.2.11"/>
</p:tagLst>
</file>

<file path=ppt/tags/tag53.xml><?xml version="1.0" encoding="utf-8"?>
<p:tagLst xmlns:p="http://schemas.openxmlformats.org/presentationml/2006/main">
  <p:tag name="PA" val="v5.2.11"/>
</p:tagLst>
</file>

<file path=ppt/tags/tag54.xml><?xml version="1.0" encoding="utf-8"?>
<p:tagLst xmlns:p="http://schemas.openxmlformats.org/presentationml/2006/main">
  <p:tag name="PA" val="v5.2.11"/>
</p:tagLst>
</file>

<file path=ppt/tags/tag55.xml><?xml version="1.0" encoding="utf-8"?>
<p:tagLst xmlns:p="http://schemas.openxmlformats.org/presentationml/2006/main">
  <p:tag name="PA" val="v5.2.11"/>
</p:tagLst>
</file>

<file path=ppt/tags/tag56.xml><?xml version="1.0" encoding="utf-8"?>
<p:tagLst xmlns:p="http://schemas.openxmlformats.org/presentationml/2006/main">
  <p:tag name="PA" val="v5.2.11"/>
</p:tagLst>
</file>

<file path=ppt/tags/tag57.xml><?xml version="1.0" encoding="utf-8"?>
<p:tagLst xmlns:p="http://schemas.openxmlformats.org/presentationml/2006/main">
  <p:tag name="PA" val="v5.2.11"/>
  <p:tag name="PAMAINTYPE" val="4"/>
  <p:tag name="PATYPE" val="159"/>
  <p:tag name="PASUBTYPE" val="162"/>
  <p:tag name="RESOURCELIBID_SHAPE" val="538241"/>
  <p:tag name="RESOURCELIB_SHAPETYPE" val="4"/>
</p:tagLst>
</file>

<file path=ppt/tags/tag58.xml><?xml version="1.0" encoding="utf-8"?>
<p:tagLst xmlns:p="http://schemas.openxmlformats.org/presentationml/2006/main">
  <p:tag name="PA" val="v5.2.11"/>
</p:tagLst>
</file>

<file path=ppt/tags/tag59.xml><?xml version="1.0" encoding="utf-8"?>
<p:tagLst xmlns:p="http://schemas.openxmlformats.org/presentationml/2006/main">
  <p:tag name="PA" val="v5.2.11"/>
</p:tagLst>
</file>

<file path=ppt/tags/tag60.xml><?xml version="1.0" encoding="utf-8"?>
<p:tagLst xmlns:p="http://schemas.openxmlformats.org/presentationml/2006/main">
  <p:tag name="PA" val="v5.2.11"/>
</p:tagLst>
</file>

<file path=ppt/tags/tag61.xml><?xml version="1.0" encoding="utf-8"?>
<p:tagLst xmlns:p="http://schemas.openxmlformats.org/presentationml/2006/main">
  <p:tag name="PA" val="v5.2.11"/>
</p:tagLst>
</file>

<file path=ppt/tags/tag62.xml><?xml version="1.0" encoding="utf-8"?>
<p:tagLst xmlns:p="http://schemas.openxmlformats.org/presentationml/2006/main">
  <p:tag name="PA" val="v5.2.11"/>
</p:tagLst>
</file>

<file path=ppt/tags/tag63.xml><?xml version="1.0" encoding="utf-8"?>
<p:tagLst xmlns:p="http://schemas.openxmlformats.org/presentationml/2006/main">
  <p:tag name="PA" val="v5.2.11"/>
</p:tagLst>
</file>

<file path=ppt/tags/tag64.xml><?xml version="1.0" encoding="utf-8"?>
<p:tagLst xmlns:p="http://schemas.openxmlformats.org/presentationml/2006/main">
  <p:tag name="PA" val="v5.2.11"/>
</p:tagLst>
</file>

<file path=ppt/tags/tag65.xml><?xml version="1.0" encoding="utf-8"?>
<p:tagLst xmlns:p="http://schemas.openxmlformats.org/presentationml/2006/main">
  <p:tag name="PA" val="v5.2.11"/>
</p:tagLst>
</file>

<file path=ppt/tags/tag66.xml><?xml version="1.0" encoding="utf-8"?>
<p:tagLst xmlns:p="http://schemas.openxmlformats.org/presentationml/2006/main">
  <p:tag name="PA" val="v5.2.11"/>
</p:tagLst>
</file>

<file path=ppt/tags/tag67.xml><?xml version="1.0" encoding="utf-8"?>
<p:tagLst xmlns:p="http://schemas.openxmlformats.org/presentationml/2006/main">
  <p:tag name="PA" val="v5.2.11"/>
</p:tagLst>
</file>

<file path=ppt/tags/tag68.xml><?xml version="1.0" encoding="utf-8"?>
<p:tagLst xmlns:p="http://schemas.openxmlformats.org/presentationml/2006/main">
  <p:tag name="PA" val="v5.2.11"/>
  <p:tag name="PAMAINTYPE" val="4"/>
  <p:tag name="PATYPE" val="150"/>
  <p:tag name="PASUBTYPE" val="151"/>
  <p:tag name="RESOURCELIBID_SHAPE" val="4053"/>
  <p:tag name="RESOURCELIB_SHAPETYPE" val="4"/>
</p:tagLst>
</file>

<file path=ppt/tags/tag69.xml><?xml version="1.0" encoding="utf-8"?>
<p:tagLst xmlns:p="http://schemas.openxmlformats.org/presentationml/2006/main">
  <p:tag name="PA" val="v5.2.11"/>
  <p:tag name="PAMAINTYPE" val="4"/>
  <p:tag name="PATYPE" val="176"/>
  <p:tag name="PASUBTYPE" val="285"/>
  <p:tag name="RESOURCELIBID_SHAPE" val="43958"/>
  <p:tag name="RESOURCELIB_SHAPETYPE" val="4"/>
</p:tagLst>
</file>

<file path=ppt/tags/tag70.xml><?xml version="1.0" encoding="utf-8"?>
<p:tagLst xmlns:p="http://schemas.openxmlformats.org/presentationml/2006/main">
  <p:tag name="PA" val="v5.2.11"/>
  <p:tag name="PAMAINTYPE" val="4"/>
  <p:tag name="PATYPE" val="0"/>
  <p:tag name="PASUBTYPE" val="0"/>
  <p:tag name="RESOURCELIBID_SHAPE" val="4057"/>
  <p:tag name="RESOURCELIB_SHAPETYPE" val="4"/>
</p:tagLst>
</file>

<file path=ppt/tags/tag71.xml><?xml version="1.0" encoding="utf-8"?>
<p:tagLst xmlns:p="http://schemas.openxmlformats.org/presentationml/2006/main">
  <p:tag name="PA" val="v5.2.11"/>
  <p:tag name="PAMAINTYPE" val="4"/>
  <p:tag name="PATYPE" val="163"/>
  <p:tag name="PASUBTYPE" val="164"/>
  <p:tag name="RESOURCELIBID_SHAPE" val="286790"/>
  <p:tag name="RESOURCELIB_SHAPETYPE" val="4"/>
</p:tagLst>
</file>

<file path=ppt/tags/tag72.xml><?xml version="1.0" encoding="utf-8"?>
<p:tagLst xmlns:p="http://schemas.openxmlformats.org/presentationml/2006/main">
  <p:tag name="PA" val="v5.2.11"/>
</p:tagLst>
</file>

<file path=ppt/tags/tag73.xml><?xml version="1.0" encoding="utf-8"?>
<p:tagLst xmlns:p="http://schemas.openxmlformats.org/presentationml/2006/main">
  <p:tag name="PA" val="v5.2.11"/>
</p:tagLst>
</file>

<file path=ppt/tags/tag74.xml><?xml version="1.0" encoding="utf-8"?>
<p:tagLst xmlns:p="http://schemas.openxmlformats.org/presentationml/2006/main">
  <p:tag name="PA" val="v5.2.11"/>
</p:tagLst>
</file>

<file path=ppt/tags/tag75.xml><?xml version="1.0" encoding="utf-8"?>
<p:tagLst xmlns:p="http://schemas.openxmlformats.org/presentationml/2006/main">
  <p:tag name="PA" val="v5.2.11"/>
</p:tagLst>
</file>

<file path=ppt/tags/tag76.xml><?xml version="1.0" encoding="utf-8"?>
<p:tagLst xmlns:p="http://schemas.openxmlformats.org/presentationml/2006/main">
  <p:tag name="PA" val="v5.2.11"/>
</p:tagLst>
</file>

<file path=ppt/tags/tag77.xml><?xml version="1.0" encoding="utf-8"?>
<p:tagLst xmlns:p="http://schemas.openxmlformats.org/presentationml/2006/main">
  <p:tag name="PA" val="v5.2.11"/>
</p:tagLst>
</file>

<file path=ppt/tags/tag78.xml><?xml version="1.0" encoding="utf-8"?>
<p:tagLst xmlns:p="http://schemas.openxmlformats.org/presentationml/2006/main">
  <p:tag name="PA" val="v5.2.11"/>
  <p:tag name="PAMAINTYPE" val="4"/>
  <p:tag name="PATYPE" val="176"/>
  <p:tag name="PASUBTYPE" val="284"/>
  <p:tag name="RESOURCELIBID_SHAPE" val="511401"/>
  <p:tag name="RESOURCELIB_SHAPETYPE" val="4"/>
</p:tagLst>
</file>

<file path=ppt/tags/tag79.xml><?xml version="1.0" encoding="utf-8"?>
<p:tagLst xmlns:p="http://schemas.openxmlformats.org/presentationml/2006/main">
  <p:tag name="PA" val="v5.2.11"/>
</p:tagLst>
</file>

<file path=ppt/tags/tag80.xml><?xml version="1.0" encoding="utf-8"?>
<p:tagLst xmlns:p="http://schemas.openxmlformats.org/presentationml/2006/main">
  <p:tag name="PA" val="v5.2.11"/>
</p:tagLst>
</file>

<file path=ppt/tags/tag81.xml><?xml version="1.0" encoding="utf-8"?>
<p:tagLst xmlns:p="http://schemas.openxmlformats.org/presentationml/2006/main">
  <p:tag name="PA" val="v5.2.11"/>
</p:tagLst>
</file>

<file path=ppt/tags/tag82.xml><?xml version="1.0" encoding="utf-8"?>
<p:tagLst xmlns:p="http://schemas.openxmlformats.org/presentationml/2006/main">
  <p:tag name="PA" val="v5.2.11"/>
</p:tagLst>
</file>

<file path=ppt/tags/tag83.xml><?xml version="1.0" encoding="utf-8"?>
<p:tagLst xmlns:p="http://schemas.openxmlformats.org/presentationml/2006/main">
  <p:tag name="PA" val="v5.2.11"/>
</p:tagLst>
</file>

<file path=ppt/tags/tag84.xml><?xml version="1.0" encoding="utf-8"?>
<p:tagLst xmlns:p="http://schemas.openxmlformats.org/presentationml/2006/main">
  <p:tag name="PA" val="v5.2.11"/>
</p:tagLst>
</file>

<file path=ppt/tags/tag85.xml><?xml version="1.0" encoding="utf-8"?>
<p:tagLst xmlns:p="http://schemas.openxmlformats.org/presentationml/2006/main">
  <p:tag name="PA" val="v5.2.11"/>
</p:tagLst>
</file>

<file path=ppt/tags/tag86.xml><?xml version="1.0" encoding="utf-8"?>
<p:tagLst xmlns:p="http://schemas.openxmlformats.org/presentationml/2006/main">
  <p:tag name="PA" val="v5.2.11"/>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90177</Words>
  <Application>WPS 演示</Application>
  <PresentationFormat>自定义</PresentationFormat>
  <Paragraphs>4718</Paragraphs>
  <Slides>564</Slides>
  <Notes>1</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564</vt:i4>
      </vt:variant>
    </vt:vector>
  </HeadingPairs>
  <TitlesOfParts>
    <vt:vector size="574" baseType="lpstr">
      <vt:lpstr>Arial</vt:lpstr>
      <vt:lpstr>宋体</vt:lpstr>
      <vt:lpstr>Wingdings</vt:lpstr>
      <vt:lpstr>微软雅黑</vt:lpstr>
      <vt:lpstr>等线</vt:lpstr>
      <vt:lpstr>Calibri</vt:lpstr>
      <vt:lpstr>Arial Unicode MS</vt:lpstr>
      <vt:lpstr>等线 Light</vt:lpstr>
      <vt:lpstr>1_Office 主题​​</vt:lpstr>
      <vt:lpstr>2_Office 主题​​</vt:lpstr>
      <vt:lpstr>PowerPoint 演示文稿</vt:lpstr>
      <vt:lpstr>PowerPoint 演示文稿</vt:lpstr>
      <vt:lpstr>PowerPoint 演示文稿</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1.1  短视频概述</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1.2  短视频的类型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1.3  主流短视频平台简介</vt:lpstr>
      <vt:lpstr>PowerPoint 演示文稿</vt:lpstr>
      <vt:lpstr>2.1  短视频工作团队的搭建</vt:lpstr>
      <vt:lpstr>2.1  短视频工作团队的搭建</vt:lpstr>
      <vt:lpstr>2.1  短视频工作团队的搭建</vt:lpstr>
      <vt:lpstr>2.1  短视频工作团队的搭建</vt:lpstr>
      <vt:lpstr>2.1  短视频工作团队的搭建</vt:lpstr>
      <vt:lpstr>2.1  短视频工作团队的搭建</vt:lpstr>
      <vt:lpstr>2.1  短视频工作团队的搭建</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2.2 新人做短视频，先找准短视频定位</vt:lpstr>
      <vt:lpstr>2.3 选择鲜明的短视频主题</vt:lpstr>
      <vt:lpstr>2.3 选择鲜明的短视频主题</vt:lpstr>
      <vt:lpstr>2.3 选择鲜明的短视频主题</vt:lpstr>
      <vt:lpstr>2.3 选择鲜明的短视频主题</vt:lpstr>
      <vt:lpstr>2.3 选择鲜明的短视频主题</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2.3 选择鲜明的短视频主题</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2.4 短视频优质内容的输出 </vt:lpstr>
      <vt:lpstr>2.5 短视频脚本策划</vt:lpstr>
      <vt:lpstr>2.5 短视频脚本策划</vt:lpstr>
      <vt:lpstr>2.5 短视频脚本策划</vt:lpstr>
      <vt:lpstr>2.5 短视频脚本策划</vt:lpstr>
      <vt:lpstr>2.5 短视频脚本创作</vt:lpstr>
      <vt:lpstr>2.5 短视频脚本策划</vt:lpstr>
      <vt:lpstr>2.5 短视频脚本策划</vt:lpstr>
      <vt:lpstr>2.5 短视频脚本创作</vt:lpstr>
      <vt:lpstr>本章要点汇总</vt:lpstr>
      <vt:lpstr>PowerPoint 演示文稿</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3.1  拍摄前的准备</vt:lpstr>
      <vt:lpstr>3.2  短视频画面的构图方法</vt:lpstr>
      <vt:lpstr>3.2  短视频画面的构图方法</vt:lpstr>
      <vt:lpstr>3.2  短视频画面的构图方法</vt:lpstr>
      <vt:lpstr>3.1  拍摄前的准备</vt:lpstr>
      <vt:lpstr>3.2  短视频画面的构图方法</vt:lpstr>
      <vt:lpstr>3.2  短视频画面的构图方法</vt:lpstr>
      <vt:lpstr>3.2  短视频画面的构图方法</vt:lpstr>
      <vt:lpstr>3.2  短视频画面的构图方法</vt:lpstr>
      <vt:lpstr>3.2  短视频画面的构图方法</vt:lpstr>
      <vt:lpstr>3.2  短视频画面的构图方法</vt:lpstr>
      <vt:lpstr>3.2  短视频画面的构图方法</vt:lpstr>
      <vt:lpstr>3.2  短视频画面的构图方法</vt:lpstr>
      <vt:lpstr>3.2  短视频画面的构图方法</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3.2  短视频画面的构图方法</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3.3 短视频画面的拍摄技巧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3.4 常用短视频平台拍摄实战技巧</vt:lpstr>
      <vt:lpstr>PowerPoint 演示文稿</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4.1 短视频剪辑的基础知识</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4.2 短视频剪辑的手法与技巧 </vt:lpstr>
      <vt:lpstr>4.3 短视频剪辑的原则与注意事项</vt:lpstr>
      <vt:lpstr>4.3 短视频剪辑的原则与注意事项</vt:lpstr>
      <vt:lpstr>4.3 短视频剪辑的原则与注意事项</vt:lpstr>
      <vt:lpstr>4.2 短视频剪辑的手法与技巧 </vt:lpstr>
      <vt:lpstr>4.3 短视频剪辑的原则与注意事项</vt:lpstr>
      <vt:lpstr>4.3 短视频剪辑的原则与注意事项</vt:lpstr>
      <vt:lpstr>4.3 短视频剪辑的原则与注意事项</vt:lpstr>
      <vt:lpstr>4.3 短视频剪辑的原则与注意事项</vt:lpstr>
      <vt:lpstr>4.2 短视频剪辑的手法与技巧 </vt:lpstr>
      <vt:lpstr>4.4 剪映的剪辑教程 </vt:lpstr>
      <vt:lpstr>4.4 剪映的剪辑教程 </vt:lpstr>
      <vt:lpstr>4.4 剪映的剪辑教程 </vt:lpstr>
      <vt:lpstr>4.4 剪映的剪辑教程 </vt:lpstr>
      <vt:lpstr>4.4 剪映的剪辑教程 </vt:lpstr>
      <vt:lpstr>4.4 剪映的剪辑教程 </vt:lpstr>
      <vt:lpstr>4.2 短视频剪辑的手法与技巧 </vt:lpstr>
      <vt:lpstr>4.4 剪映的剪辑教程 </vt:lpstr>
      <vt:lpstr>4.4 剪映的剪辑教程 </vt:lpstr>
      <vt:lpstr>4.4 剪映的剪辑教程 </vt:lpstr>
      <vt:lpstr>4.4 剪映的剪辑教程 </vt:lpstr>
      <vt:lpstr>4.4 剪映的剪辑教程 </vt:lpstr>
      <vt:lpstr>4.4 剪映的剪辑教程 </vt:lpstr>
      <vt:lpstr>4.4 剪映的剪辑教程 </vt:lpstr>
      <vt:lpstr>4.4 剪映的剪辑教程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4.5 VUE Vlog 的剪辑教程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4.6 4种辅助工具，短视频剪辑的好帮手 </vt:lpstr>
      <vt:lpstr>PowerPoint 演示文稿</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5.1 认识 Premiere Pro</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5.2 导入并整理短视频素材</vt:lpstr>
      <vt:lpstr>5.3 短视频片段的剪辑与调整</vt:lpstr>
      <vt:lpstr>5.3 短视频片段的剪辑与调整</vt:lpstr>
      <vt:lpstr>5.3 短视频片段的剪辑与调整</vt:lpstr>
      <vt:lpstr>5.3 短视频片段的剪辑与调整</vt:lpstr>
      <vt:lpstr>5.3 短视频片段的剪辑与调整</vt:lpstr>
      <vt:lpstr>5.3 短视频片段的剪辑与调整</vt:lpstr>
      <vt:lpstr>5.3 短视频片段的剪辑与调整</vt:lpstr>
      <vt:lpstr>5.3 短视频片段的剪辑与调整</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5.4 转场、调色、抠像</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5.5 给短视频添加字幕与配乐</vt:lpstr>
      <vt:lpstr>5.6 导出短视频文件</vt:lpstr>
      <vt:lpstr>5.6 导出短视频文件</vt:lpstr>
      <vt:lpstr>5.6 导出短视频文件</vt:lpstr>
      <vt:lpstr>5.6 导出短视频文件</vt:lpstr>
      <vt:lpstr>5.6 导出短视频文件</vt:lpstr>
      <vt:lpstr>PowerPoint 演示文稿</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6.1 短视频标题文案拟定技巧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6.2 短视频封面图制作技巧</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6.3 短视频发布时间的选择</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6.4 短视频发布小技巧汇总</vt:lpstr>
      <vt:lpstr>PowerPoint 演示文稿</vt:lpstr>
      <vt:lpstr>7.1 短视频运营概述 </vt:lpstr>
      <vt:lpstr>7.1 短视频运营概述 </vt:lpstr>
      <vt:lpstr>7.1 短视频运营概述 </vt:lpstr>
      <vt:lpstr>7.1 短视频运营概述 </vt:lpstr>
      <vt:lpstr>7.1 短视频运营概述 </vt:lpstr>
      <vt:lpstr>7.1 短视频运营概述 </vt:lpstr>
      <vt:lpstr>7.1 短视频运营概述 </vt:lpstr>
      <vt:lpstr>7.1 短视频运营概述 </vt:lpstr>
      <vt:lpstr>7.1 短视频运营概述 </vt:lpstr>
      <vt:lpstr>7.1 短视频运营概述 </vt:lpstr>
      <vt:lpstr>7.1 短视频运营概述 </vt:lpstr>
      <vt:lpstr>7.2 短视频推广运营 </vt:lpstr>
      <vt:lpstr>7.2 短视频推广运营 </vt:lpstr>
      <vt:lpstr>7.2短视频推广运营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7.2 短视频推广运营 </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7.3 短视频用户运营</vt:lpstr>
      <vt:lpstr>7.4短视频流量运营</vt:lpstr>
      <vt:lpstr>7.4短视频流量运营</vt:lpstr>
      <vt:lpstr>7.4短视频流量运营</vt:lpstr>
      <vt:lpstr>7.4短视频流量运营</vt:lpstr>
      <vt:lpstr>7.4短视频流量运营</vt:lpstr>
      <vt:lpstr>7.4短视频流量运营</vt:lpstr>
      <vt:lpstr>7.4短视频流量运营</vt:lpstr>
      <vt:lpstr>7.4短视频流量运营</vt:lpstr>
      <vt:lpstr>7.4短视频流量运营</vt:lpstr>
      <vt:lpstr>PowerPoint 演示文稿</vt:lpstr>
      <vt:lpstr>8.1广告变现</vt:lpstr>
      <vt:lpstr>8.1广告变现</vt:lpstr>
      <vt:lpstr>8.1广告变现</vt:lpstr>
      <vt:lpstr>8.1广告变现</vt:lpstr>
      <vt:lpstr>8.1广告变现</vt:lpstr>
      <vt:lpstr>8.1广告变现</vt:lpstr>
      <vt:lpstr>8.1广告变现</vt:lpstr>
      <vt:lpstr>8.1广告变现</vt:lpstr>
      <vt:lpstr>8.1广告变现</vt:lpstr>
      <vt:lpstr>8.2电商变现</vt:lpstr>
      <vt:lpstr>8.2电商变现</vt:lpstr>
      <vt:lpstr>8.2电商变现</vt:lpstr>
      <vt:lpstr>8.2电商变现</vt:lpstr>
      <vt:lpstr>8.2电商变现</vt:lpstr>
      <vt:lpstr>8.2电商变现</vt:lpstr>
      <vt:lpstr>8.2电商变现</vt:lpstr>
      <vt:lpstr>8.2电商变现</vt:lpstr>
      <vt:lpstr>8.2电商变现</vt:lpstr>
      <vt:lpstr>8.2电商变现</vt:lpstr>
      <vt:lpstr>8.2电商变现</vt:lpstr>
      <vt:lpstr>8.2电商变现</vt:lpstr>
      <vt:lpstr>8.2电商变现</vt:lpstr>
      <vt:lpstr>8.3 直播变现 </vt:lpstr>
      <vt:lpstr>8.3 直播变现 </vt:lpstr>
      <vt:lpstr>8.3 直播变现 </vt:lpstr>
      <vt:lpstr>8.3 直播变现 </vt:lpstr>
      <vt:lpstr>8.3直播变现</vt:lpstr>
      <vt:lpstr>8.3 直播变现 </vt:lpstr>
      <vt:lpstr>8.3 直播变现 </vt:lpstr>
      <vt:lpstr>8.3 直播变现 </vt:lpstr>
      <vt:lpstr>8.3 直播变现 </vt:lpstr>
      <vt:lpstr>8.3 直播变现 </vt:lpstr>
      <vt:lpstr>8.3直播变现</vt:lpstr>
      <vt:lpstr>8.4 知识付费变现  </vt:lpstr>
      <vt:lpstr>8.4 知识付费变现  </vt:lpstr>
      <vt:lpstr>8.4 知识付费变现  </vt:lpstr>
      <vt:lpstr>8.4 知识付费变现 </vt:lpstr>
      <vt:lpstr>8.4 知识付费变现  </vt:lpstr>
      <vt:lpstr>8.4 知识付费变现 </vt:lpstr>
      <vt:lpstr>8.4 知识付费变现  </vt:lpstr>
      <vt:lpstr>8.4 知识付费变现  </vt:lpstr>
      <vt:lpstr>8.4 知识付费变现 </vt:lpstr>
      <vt:lpstr>8.5 IP 变现   </vt:lpstr>
      <vt:lpstr>8.5 IP 变现 </vt:lpstr>
      <vt:lpstr>8.5 IP 变现 </vt:lpstr>
      <vt:lpstr>8.5 IP 变现 </vt:lpstr>
      <vt:lpstr>8.5 IP 变现 </vt:lpstr>
      <vt:lpstr>8.5 IP 变现 </vt:lpstr>
      <vt:lpstr>8.5 IP 变现 </vt:lpstr>
      <vt:lpstr>8.5 IP 变现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李 哎哟</dc:creator>
  <cp:lastModifiedBy>Administrator</cp:lastModifiedBy>
  <cp:revision>8</cp:revision>
  <dcterms:created xsi:type="dcterms:W3CDTF">2021-03-01T14:19:00Z</dcterms:created>
  <dcterms:modified xsi:type="dcterms:W3CDTF">2025-03-04T07:18:18Z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256E9512488C47C582D16CCD7EE0CEC2_13</vt:lpwstr>
  </property>
  <property fmtid="{D5CDD505-2E9C-101B-9397-08002B2CF9AE}" pid="3" name="KSOProductBuildVer">
    <vt:lpwstr>2052-12.1.0.20305</vt:lpwstr>
  </property>
</Properties>
</file>