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3"/>
    <p:sldId id="257" r:id="rId4"/>
    <p:sldId id="258" r:id="rId5"/>
    <p:sldId id="259" r:id="rId6"/>
    <p:sldId id="261" r:id="rId7"/>
    <p:sldId id="260" r:id="rId8"/>
    <p:sldId id="262" r:id="rId9"/>
    <p:sldId id="264"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4" userDrawn="1">
          <p15:clr>
            <a:srgbClr val="A4A3A4"/>
          </p15:clr>
        </p15:guide>
        <p15:guide id="2" pos="287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75" d="100"/>
          <a:sy n="75" d="100"/>
        </p:scale>
        <p:origin x="-366" y="-96"/>
      </p:cViewPr>
      <p:guideLst>
        <p:guide orient="horz" pos="2184"/>
        <p:guide pos="2879"/>
      </p:guideLst>
    </p:cSldViewPr>
  </p:slideViewPr>
  <p:notesTextViewPr>
    <p:cViewPr>
      <p:scale>
        <a:sx n="100" d="100"/>
        <a:sy n="100" d="100"/>
      </p:scale>
      <p:origin x="0" y="0"/>
    </p:cViewPr>
  </p:notesTextViewPr>
  <p:gridSpacing cx="76199" cy="7619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notesMaster" Target="notesMasters/notesMaster1.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Times New Roman" panose="02020603050405020304" pitchFamily="18" charset="0"/>
                <a:ea typeface="宋体" panose="02010600030101010101" pitchFamily="2" charset="-122"/>
                <a:cs typeface="+mn-cs"/>
              </a:rPr>
            </a:fld>
            <a:endParaRPr lang="zh-CN" altLang="en-US" strike="noStrike" noProof="1"/>
          </a:p>
        </p:txBody>
      </p:sp>
      <p:sp>
        <p:nvSpPr>
          <p:cNvPr id="20484"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20485"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nchorCtr="0"/>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Times New Roman" panose="02020603050405020304" pitchFamily="18" charset="0"/>
                <a:ea typeface="宋体" panose="0201060003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tags" Target="../tags/tag6.xml"/><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11.xml"/><Relationship Id="rId7" Type="http://schemas.openxmlformats.org/officeDocument/2006/relationships/tags" Target="../tags/tag10.xml"/><Relationship Id="rId6" Type="http://schemas.openxmlformats.org/officeDocument/2006/relationships/tags" Target="../tags/tag9.xml"/><Relationship Id="rId5" Type="http://schemas.openxmlformats.org/officeDocument/2006/relationships/tags" Target="../tags/tag8.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7.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16.xml"/><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12.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21.xml"/><Relationship Id="rId7" Type="http://schemas.openxmlformats.org/officeDocument/2006/relationships/tags" Target="../tags/tag20.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17.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26.xml"/><Relationship Id="rId7" Type="http://schemas.openxmlformats.org/officeDocument/2006/relationships/tags" Target="../tags/tag25.xml"/><Relationship Id="rId6" Type="http://schemas.openxmlformats.org/officeDocument/2006/relationships/tags" Target="../tags/tag24.xml"/><Relationship Id="rId5" Type="http://schemas.openxmlformats.org/officeDocument/2006/relationships/tags" Target="../tags/tag23.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32.xml"/><Relationship Id="rId8" Type="http://schemas.openxmlformats.org/officeDocument/2006/relationships/tags" Target="../tags/tag31.xml"/><Relationship Id="rId7" Type="http://schemas.openxmlformats.org/officeDocument/2006/relationships/tags" Target="../tags/tag30.xml"/><Relationship Id="rId6" Type="http://schemas.openxmlformats.org/officeDocument/2006/relationships/tags" Target="../tags/tag29.xml"/><Relationship Id="rId5" Type="http://schemas.openxmlformats.org/officeDocument/2006/relationships/tags" Target="../tags/tag28.xml"/><Relationship Id="rId4" Type="http://schemas.openxmlformats.org/officeDocument/2006/relationships/image" Target="E:/&#12298;&#21095;&#26412;&#21019;&#20316;&#12299;/D69LXP2/Desktop/400px_tools/pic_temp/whole_pic.png" TargetMode="External"/><Relationship Id="rId3" Type="http://schemas.openxmlformats.org/officeDocument/2006/relationships/image" Target="../media/image2.png"/><Relationship Id="rId2" Type="http://schemas.openxmlformats.org/officeDocument/2006/relationships/tags" Target="../tags/tag27.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40.xml"/><Relationship Id="rId7" Type="http://schemas.openxmlformats.org/officeDocument/2006/relationships/tags" Target="../tags/tag39.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36.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45.xml"/><Relationship Id="rId7" Type="http://schemas.openxmlformats.org/officeDocument/2006/relationships/tags" Target="../tags/tag44.xml"/><Relationship Id="rId6" Type="http://schemas.openxmlformats.org/officeDocument/2006/relationships/tags" Target="../tags/tag43.xml"/><Relationship Id="rId5" Type="http://schemas.openxmlformats.org/officeDocument/2006/relationships/tags" Target="../tags/tag42.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41.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50.xml"/><Relationship Id="rId7" Type="http://schemas.openxmlformats.org/officeDocument/2006/relationships/tags" Target="../tags/tag49.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46.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56.xml"/><Relationship Id="rId8" Type="http://schemas.openxmlformats.org/officeDocument/2006/relationships/tags" Target="../tags/tag55.xml"/><Relationship Id="rId7" Type="http://schemas.openxmlformats.org/officeDocument/2006/relationships/tags" Target="../tags/tag54.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51.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61.xml"/><Relationship Id="rId7" Type="http://schemas.openxmlformats.org/officeDocument/2006/relationships/tags" Target="../tags/tag60.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57.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66.xml"/><Relationship Id="rId7" Type="http://schemas.openxmlformats.org/officeDocument/2006/relationships/tags" Target="../tags/tag65.xml"/><Relationship Id="rId6" Type="http://schemas.openxmlformats.org/officeDocument/2006/relationships/tags" Target="../tags/tag64.xml"/><Relationship Id="rId5" Type="http://schemas.openxmlformats.org/officeDocument/2006/relationships/tags" Target="../tags/tag63.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62.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tags" Target="../tags/tag70.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67.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78.xml"/><Relationship Id="rId8" Type="http://schemas.openxmlformats.org/officeDocument/2006/relationships/tags" Target="../tags/tag77.xml"/><Relationship Id="rId7" Type="http://schemas.openxmlformats.org/officeDocument/2006/relationships/tags" Target="../tags/tag76.xml"/><Relationship Id="rId6" Type="http://schemas.openxmlformats.org/officeDocument/2006/relationships/tags" Target="../tags/tag75.xml"/><Relationship Id="rId5" Type="http://schemas.openxmlformats.org/officeDocument/2006/relationships/tags" Target="../tags/tag74.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73.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84.xml"/><Relationship Id="rId8" Type="http://schemas.openxmlformats.org/officeDocument/2006/relationships/tags" Target="../tags/tag83.xml"/><Relationship Id="rId7" Type="http://schemas.openxmlformats.org/officeDocument/2006/relationships/tags" Target="../tags/tag82.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79.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90.xml"/><Relationship Id="rId8" Type="http://schemas.openxmlformats.org/officeDocument/2006/relationships/tags" Target="../tags/tag89.xml"/><Relationship Id="rId7" Type="http://schemas.openxmlformats.org/officeDocument/2006/relationships/tags" Target="../tags/tag88.xml"/><Relationship Id="rId6" Type="http://schemas.openxmlformats.org/officeDocument/2006/relationships/tags" Target="../tags/tag87.xml"/><Relationship Id="rId5" Type="http://schemas.openxmlformats.org/officeDocument/2006/relationships/tags" Target="../tags/tag86.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85.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95.xml"/><Relationship Id="rId7" Type="http://schemas.openxmlformats.org/officeDocument/2006/relationships/tags" Target="../tags/tag94.xml"/><Relationship Id="rId6" Type="http://schemas.openxmlformats.org/officeDocument/2006/relationships/tags" Target="../tags/tag93.xml"/><Relationship Id="rId5" Type="http://schemas.openxmlformats.org/officeDocument/2006/relationships/tags" Target="../tags/tag92.xml"/><Relationship Id="rId4" Type="http://schemas.openxmlformats.org/officeDocument/2006/relationships/image" Target="E:/&#12298;&#21095;&#26412;&#21019;&#20316;&#12299;/D69LXP2/Desktop/400px_tools/pic_temp/pic_sup.png" TargetMode="External"/><Relationship Id="rId3" Type="http://schemas.openxmlformats.org/officeDocument/2006/relationships/image" Target="../media/image1.png"/><Relationship Id="rId2" Type="http://schemas.openxmlformats.org/officeDocument/2006/relationships/tags" Target="../tags/tag91.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tx2"/>
        </a:solidFill>
        <a:effectLst/>
      </p:bgPr>
    </p:bg>
    <p:spTree>
      <p:nvGrpSpPr>
        <p:cNvPr id="1" name=""/>
        <p:cNvGrpSpPr/>
        <p:nvPr/>
      </p:nvGrpSpPr>
      <p:grpSpPr>
        <a:xfrm>
          <a:off x="0" y="0"/>
          <a:ext cx="0" cy="0"/>
          <a:chOff x="0" y="0"/>
          <a:chExt cx="0" cy="0"/>
        </a:xfrm>
      </p:grpSpPr>
      <p:pic>
        <p:nvPicPr>
          <p:cNvPr id="2051" name="图片 6"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6" name="矩形 5"/>
          <p:cNvSpPr/>
          <p:nvPr userDrawn="1">
            <p:custDataLst>
              <p:tags r:id="rId5"/>
            </p:custDataLst>
          </p:nvPr>
        </p:nvSpPr>
        <p:spPr>
          <a:xfrm>
            <a:off x="1584325" y="857250"/>
            <a:ext cx="2655888" cy="421005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5" name="矩形 4"/>
          <p:cNvSpPr/>
          <p:nvPr userDrawn="1">
            <p:custDataLst>
              <p:tags r:id="rId6"/>
            </p:custDataLst>
          </p:nvPr>
        </p:nvSpPr>
        <p:spPr>
          <a:xfrm>
            <a:off x="1736725" y="1019175"/>
            <a:ext cx="2349500" cy="3886200"/>
          </a:xfrm>
          <a:prstGeom prst="rect">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3" name="标题 2"/>
          <p:cNvSpPr>
            <a:spLocks noGrp="1"/>
          </p:cNvSpPr>
          <p:nvPr>
            <p:ph type="ctrTitle" idx="14" hasCustomPrompt="1"/>
          </p:nvPr>
        </p:nvSpPr>
        <p:spPr>
          <a:xfrm>
            <a:off x="2844165" y="1356122"/>
            <a:ext cx="593408" cy="3212306"/>
          </a:xfrm>
        </p:spPr>
        <p:txBody>
          <a:bodyPr vert="eaVert" wrap="square" lIns="91440" tIns="45720" rIns="91440" bIns="45720" anchor="ctr" anchorCtr="0">
            <a:noAutofit/>
          </a:bodyPr>
          <a:lstStyle>
            <a:lvl1pPr marL="0" marR="0" indent="0" algn="dist" defTabSz="914400" rtl="0" eaLnBrk="1" fontAlgn="auto" latinLnBrk="0" hangingPunct="1">
              <a:lnSpc>
                <a:spcPct val="100000"/>
              </a:lnSpc>
              <a:spcBef>
                <a:spcPts val="0"/>
              </a:spcBef>
              <a:spcAft>
                <a:spcPts val="0"/>
              </a:spcAft>
              <a:buClrTx/>
              <a:buSzPts val="4400"/>
              <a:buNone/>
              <a:defRPr sz="4200" b="0" spc="700">
                <a:solidFill>
                  <a:schemeClr val="tx1">
                    <a:lumMod val="85000"/>
                    <a:lumOff val="15000"/>
                  </a:schemeClr>
                </a:solidFill>
                <a:latin typeface="Arial" panose="020B0604020202020204" pitchFamily="34" charset="0"/>
                <a:ea typeface="汉仪旗黑-85S" pitchFamily="18" charset="-122"/>
              </a:defRPr>
            </a:lvl1pPr>
          </a:lstStyle>
          <a:p>
            <a:pPr fontAlgn="auto"/>
            <a:r>
              <a:rPr lang="zh-CN" altLang="en-US" strike="noStrike" noProof="1" dirty="0"/>
              <a:t>编辑标题</a:t>
            </a:r>
            <a:endParaRPr lang="zh-CN" altLang="en-US" strike="noStrike" noProof="1" dirty="0"/>
          </a:p>
        </p:txBody>
      </p:sp>
      <p:sp>
        <p:nvSpPr>
          <p:cNvPr id="2" name="副标题 1"/>
          <p:cNvSpPr>
            <a:spLocks noGrp="1"/>
          </p:cNvSpPr>
          <p:nvPr>
            <p:ph type="subTitle" idx="13" hasCustomPrompt="1"/>
          </p:nvPr>
        </p:nvSpPr>
        <p:spPr>
          <a:xfrm>
            <a:off x="2314576" y="1470185"/>
            <a:ext cx="294800" cy="2967038"/>
          </a:xfrm>
        </p:spPr>
        <p:txBody>
          <a:bodyPr vert="eaVert" wrap="square" lIns="91440" tIns="45720" rIns="91440" bIns="45720" anchor="t" anchorCtr="0">
            <a:noAutofit/>
          </a:bodyPr>
          <a:lstStyle>
            <a:lvl1pPr marL="0" marR="0" indent="0" algn="dist" defTabSz="914400" rtl="0" eaLnBrk="1" fontAlgn="auto" latinLnBrk="0" hangingPunct="1">
              <a:lnSpc>
                <a:spcPct val="100000"/>
              </a:lnSpc>
              <a:spcBef>
                <a:spcPts val="0"/>
              </a:spcBef>
              <a:spcAft>
                <a:spcPts val="0"/>
              </a:spcAft>
              <a:buClrTx/>
              <a:buSzPts val="1600"/>
              <a:buNone/>
              <a:defRPr sz="1500" b="0" spc="400">
                <a:solidFill>
                  <a:schemeClr val="tx1">
                    <a:lumMod val="85000"/>
                    <a:lumOff val="15000"/>
                  </a:schemeClr>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fontAlgn="auto"/>
            <a:r>
              <a:rPr lang="zh-CN" altLang="en-US" strike="noStrike" noProof="1" dirty="0"/>
              <a:t>单击此处编辑副标题</a:t>
            </a:r>
            <a:endParaRPr lang="zh-CN" altLang="en-US" strike="noStrike" noProof="1" dirty="0"/>
          </a:p>
        </p:txBody>
      </p:sp>
      <p:sp>
        <p:nvSpPr>
          <p:cNvPr id="16" name="日期占位符 15"/>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17" name="页脚占位符 16"/>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18" name="灯片编号占位符 17"/>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3075" name="图片 7"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7" name="矩形 6"/>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502412" y="1189676"/>
            <a:ext cx="8139178" cy="331473"/>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1571631"/>
            <a:ext cx="8139178"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4099" name="图片 7"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7" name="矩形 6"/>
          <p:cNvSpPr/>
          <p:nvPr userDrawn="1">
            <p:custDataLst>
              <p:tags r:id="rId5"/>
            </p:custDataLst>
          </p:nvPr>
        </p:nvSpPr>
        <p:spPr>
          <a:xfrm>
            <a:off x="0" y="1712913"/>
            <a:ext cx="9144000" cy="428307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3" name="标题 2"/>
          <p:cNvSpPr>
            <a:spLocks noGrp="1"/>
          </p:cNvSpPr>
          <p:nvPr>
            <p:ph type="ctrTitle" idx="14" hasCustomPrompt="1"/>
          </p:nvPr>
        </p:nvSpPr>
        <p:spPr>
          <a:xfrm>
            <a:off x="3500677" y="3353069"/>
            <a:ext cx="3700223" cy="626745"/>
          </a:xfrm>
        </p:spPr>
        <p:txBody>
          <a:bodyPr vert="horz" wrap="square" lIns="91440" tIns="45720" rIns="91440" bIns="45720" anchor="b" anchorCtr="0">
            <a:normAutofit/>
          </a:bodyPr>
          <a:lstStyle>
            <a:lvl1pPr marL="0" marR="0" indent="0" algn="l" defTabSz="914400" rtl="0" eaLnBrk="1" fontAlgn="auto" latinLnBrk="0" hangingPunct="1">
              <a:lnSpc>
                <a:spcPct val="100000"/>
              </a:lnSpc>
              <a:spcBef>
                <a:spcPct val="0"/>
              </a:spcBef>
              <a:spcAft>
                <a:spcPts val="0"/>
              </a:spcAft>
              <a:buClrTx/>
              <a:buSzPts val="4000"/>
              <a:buFont typeface="Arial" panose="020B0604020202020204" pitchFamily="34" charset="0"/>
              <a:buNone/>
              <a:defRPr sz="4000" b="0" spc="400">
                <a:solidFill>
                  <a:schemeClr val="tx1"/>
                </a:solidFill>
                <a:latin typeface="Arial" panose="020B0604020202020204" pitchFamily="34" charset="0"/>
                <a:ea typeface="汉仪旗黑-85S" pitchFamily="18" charset="-122"/>
              </a:defRPr>
            </a:lvl1pPr>
          </a:lstStyle>
          <a:p>
            <a:pPr fontAlgn="auto"/>
            <a:r>
              <a:rPr lang="zh-CN" altLang="en-US" strike="noStrike" noProof="1" dirty="0"/>
              <a:t>编辑标题</a:t>
            </a:r>
            <a:endParaRPr lang="zh-CN" altLang="en-US" strike="noStrike" noProof="1" dirty="0"/>
          </a:p>
        </p:txBody>
      </p:sp>
      <p:sp>
        <p:nvSpPr>
          <p:cNvPr id="2" name="副标题 1"/>
          <p:cNvSpPr>
            <a:spLocks noGrp="1"/>
          </p:cNvSpPr>
          <p:nvPr>
            <p:ph type="subTitle" idx="13" hasCustomPrompt="1"/>
          </p:nvPr>
        </p:nvSpPr>
        <p:spPr>
          <a:xfrm>
            <a:off x="3500677" y="4065033"/>
            <a:ext cx="3700223" cy="241459"/>
          </a:xfrm>
        </p:spPr>
        <p:txBody>
          <a:bodyPr vert="horz" wrap="square" lIns="91440" tIns="45720" rIns="91440" bIns="45720" anchor="t" anchorCtr="0">
            <a:noAutofit/>
          </a:bodyPr>
          <a:lstStyle>
            <a:lvl1pPr marL="0" marR="0" indent="0" algn="l" defTabSz="914400" rtl="0" eaLnBrk="1" fontAlgn="auto" latinLnBrk="0" hangingPunct="1">
              <a:lnSpc>
                <a:spcPct val="100000"/>
              </a:lnSpc>
              <a:spcBef>
                <a:spcPts val="0"/>
              </a:spcBef>
              <a:spcAft>
                <a:spcPts val="0"/>
              </a:spcAft>
              <a:buClrTx/>
              <a:buSzPts val="1800"/>
              <a:buFont typeface="Arial" panose="020B0604020202020204" pitchFamily="34" charset="0"/>
              <a:buNone/>
              <a:defRPr sz="1700" b="0" spc="200">
                <a:solidFill>
                  <a:schemeClr val="tx1"/>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fontAlgn="auto"/>
            <a:r>
              <a:rPr lang="zh-CN" altLang="en-US" strike="noStrike" noProof="1"/>
              <a:t>单击此处编辑副标题</a:t>
            </a:r>
            <a:endParaRPr lang="zh-CN" altLang="en-US" strike="noStrike" noProof="1"/>
          </a:p>
        </p:txBody>
      </p:sp>
      <p:sp>
        <p:nvSpPr>
          <p:cNvPr id="4" name="日期占位符 3"/>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5123" name="图片 8"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8" name="矩形 7"/>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1571631"/>
            <a:ext cx="3962432"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1571631"/>
            <a:ext cx="3962432" cy="4041680"/>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6" name="页脚占位符 5"/>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7" name="灯片编号占位符 6"/>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6147" name="图片 10"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10" name="矩形 9"/>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1571631"/>
            <a:ext cx="3962432" cy="285752"/>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912144"/>
            <a:ext cx="3962400" cy="3701064"/>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1571631"/>
            <a:ext cx="3962432" cy="285752"/>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912144"/>
            <a:ext cx="3962432" cy="3701064"/>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8" name="页脚占位符 7"/>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9" name="灯片编号占位符 8"/>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7171" name="图片 7" descr="E:/《剧本创作》/D69LXP2/Desktop/400px_tools/pic_temp/whole_pic.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7" name="矩形 6"/>
          <p:cNvSpPr/>
          <p:nvPr userDrawn="1">
            <p:custDataLst>
              <p:tags r:id="rId5"/>
            </p:custDataLst>
          </p:nvPr>
        </p:nvSpPr>
        <p:spPr>
          <a:xfrm>
            <a:off x="0" y="857250"/>
            <a:ext cx="9144000" cy="5143500"/>
          </a:xfrm>
          <a:prstGeom prst="rect">
            <a:avLst/>
          </a:prstGeom>
          <a:solidFill>
            <a:schemeClr val="dk1">
              <a:alpha val="40000"/>
            </a:schemeClr>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6" name="矩形 5"/>
          <p:cNvSpPr/>
          <p:nvPr userDrawn="1">
            <p:custDataLst>
              <p:tags r:id="rId6"/>
            </p:custDataLst>
          </p:nvPr>
        </p:nvSpPr>
        <p:spPr>
          <a:xfrm>
            <a:off x="0" y="857250"/>
            <a:ext cx="5900738" cy="51435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3" name="页脚占位符 2"/>
          <p:cNvSpPr>
            <a:spLocks noGrp="1"/>
          </p:cNvSpPr>
          <p:nvPr>
            <p:ph type="ftr" sz="quarter" idx="11"/>
            <p:custDataLst>
              <p:tags r:id="rId3"/>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4" name="灯片编号占位符 3"/>
          <p:cNvSpPr>
            <a:spLocks noGrp="1"/>
          </p:cNvSpPr>
          <p:nvPr>
            <p:ph type="sldNum" sz="quarter" idx="12"/>
            <p:custDataLst>
              <p:tags r:id="rId4"/>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9219" name="图片 8"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8" name="矩形 7"/>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502448"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1571631"/>
            <a:ext cx="3962432" cy="4041680"/>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1571631"/>
            <a:ext cx="3962432"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9EFD9D74-47D9-4702-A33C-335B63B48DBF}"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
        <p:nvSpPr>
          <p:cNvPr id="6" name="页脚占位符 5"/>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7" name="灯片编号占位符 6"/>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FABC47A4-756D-490B-A52F-7D9E2C9FC05F}"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pic>
        <p:nvPicPr>
          <p:cNvPr id="10243" name="图片 7"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7" name="矩形 6"/>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竖排标题 1"/>
          <p:cNvSpPr>
            <a:spLocks noGrp="1"/>
          </p:cNvSpPr>
          <p:nvPr>
            <p:ph type="title" orient="vert"/>
          </p:nvPr>
        </p:nvSpPr>
        <p:spPr>
          <a:xfrm>
            <a:off x="7928351" y="1571631"/>
            <a:ext cx="713238" cy="4041680"/>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1571625"/>
            <a:ext cx="7371076" cy="4041680"/>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pic>
        <p:nvPicPr>
          <p:cNvPr id="11267" name="图片 7"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6" name="矩形 5"/>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7" name="内容占位符 6"/>
          <p:cNvSpPr>
            <a:spLocks noGrp="1"/>
          </p:cNvSpPr>
          <p:nvPr>
            <p:ph sz="quarter" idx="13"/>
          </p:nvPr>
        </p:nvSpPr>
        <p:spPr>
          <a:xfrm>
            <a:off x="502448" y="1571631"/>
            <a:ext cx="8139178" cy="4041680"/>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12291" name="图片 6" descr="E:/《剧本创作》/D69LXP2/Desktop/400px_tools/pic_temp/pic_sup.png"/>
          <p:cNvPicPr/>
          <p:nvPr userDrawn="1">
            <p:custDataLst>
              <p:tags r:id="rId2"/>
            </p:custDataLst>
          </p:nvPr>
        </p:nvPicPr>
        <p:blipFill>
          <a:blip r:embed="rId3" r:link="rId4"/>
          <a:stretch>
            <a:fillRect/>
          </a:stretch>
        </p:blipFill>
        <p:spPr>
          <a:xfrm>
            <a:off x="219075" y="1085850"/>
            <a:ext cx="8705850" cy="4686300"/>
          </a:xfrm>
          <a:prstGeom prst="rect">
            <a:avLst/>
          </a:prstGeom>
          <a:noFill/>
          <a:ln w="9525">
            <a:noFill/>
          </a:ln>
        </p:spPr>
      </p:pic>
      <p:sp>
        <p:nvSpPr>
          <p:cNvPr id="6" name="矩形 5"/>
          <p:cNvSpPr/>
          <p:nvPr userDrawn="1">
            <p:custDataLst>
              <p:tags r:id="rId5"/>
            </p:custDataLst>
          </p:nvPr>
        </p:nvSpPr>
        <p:spPr>
          <a:xfrm>
            <a:off x="219075" y="1085850"/>
            <a:ext cx="8705850" cy="4686300"/>
          </a:xfrm>
          <a:prstGeom prst="rect">
            <a:avLst/>
          </a:prstGeom>
          <a:solidFill>
            <a:schemeClr val="dk1">
              <a:alpha val="40000"/>
            </a:schemeClr>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cxnSp>
        <p:nvCxnSpPr>
          <p:cNvPr id="8" name="直接连接符 7"/>
          <p:cNvCxnSpPr/>
          <p:nvPr userDrawn="1">
            <p:custDataLst>
              <p:tags r:id="rId6"/>
            </p:custDataLst>
          </p:nvPr>
        </p:nvCxnSpPr>
        <p:spPr>
          <a:xfrm>
            <a:off x="4206875" y="3532188"/>
            <a:ext cx="730250" cy="0"/>
          </a:xfrm>
          <a:prstGeom prst="line">
            <a:avLst/>
          </a:prstGeom>
          <a:ln w="635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文本占位符 8"/>
          <p:cNvSpPr>
            <a:spLocks noGrp="1"/>
          </p:cNvSpPr>
          <p:nvPr>
            <p:ph type="body" idx="14" hasCustomPrompt="1"/>
          </p:nvPr>
        </p:nvSpPr>
        <p:spPr>
          <a:xfrm>
            <a:off x="2190512" y="3684985"/>
            <a:ext cx="4762976" cy="839153"/>
          </a:xfrm>
        </p:spPr>
        <p:txBody>
          <a:bodyPr vert="horz" wrap="square" lIns="91440" tIns="45720" rIns="91440" bIns="45720" anchor="t" anchorCtr="0">
            <a:normAutofit/>
          </a:bodyPr>
          <a:lstStyle>
            <a:lvl1pPr marL="0" marR="0" indent="0" algn="ctr" rtl="0" eaLnBrk="1" fontAlgn="auto">
              <a:lnSpc>
                <a:spcPct val="120000"/>
              </a:lnSpc>
              <a:spcBef>
                <a:spcPts val="0"/>
              </a:spcBef>
              <a:spcAft>
                <a:spcPts val="0"/>
              </a:spcAft>
              <a:buClrTx/>
              <a:buSzPts val="1800"/>
              <a:buFont typeface="Arial" panose="020B0604020202020204" pitchFamily="34" charset="0"/>
              <a:buNone/>
              <a:defRPr sz="1800" b="0" spc="200">
                <a:solidFill>
                  <a:schemeClr val="bg1"/>
                </a:solidFill>
                <a:latin typeface="Arial" panose="020B0604020202020204" pitchFamily="34" charset="0"/>
                <a:ea typeface="微软雅黑" panose="020B0503020204020204" charset="-122"/>
              </a:defRPr>
            </a:lvl1pPr>
          </a:lstStyle>
          <a:p>
            <a:pPr marL="228600" lvl="0" indent="-228600" algn="l" defTabSz="914400" rtl="0" eaLnBrk="1" fontAlgn="auto" latinLnBrk="0" hangingPunct="1">
              <a:lnSpc>
                <a:spcPct val="130000"/>
              </a:lnSpc>
              <a:spcBef>
                <a:spcPts val="0"/>
              </a:spcBef>
              <a:spcAft>
                <a:spcPts val="1000"/>
              </a:spcAft>
              <a:buClr>
                <a:schemeClr val="tx1">
                  <a:lumMod val="65000"/>
                  <a:lumOff val="35000"/>
                </a:schemeClr>
              </a:buClr>
              <a:buSzPts val="1800"/>
              <a:buFont typeface="Arial" panose="020B0604020202020204" pitchFamily="34" charset="0"/>
              <a:buNone/>
            </a:pPr>
            <a:r>
              <a:rPr lang="zh-CN" altLang="en-US" strike="noStrike" noProof="1"/>
              <a:t>单击此处编辑副标题</a:t>
            </a:r>
            <a:endParaRPr lang="zh-CN" altLang="en-US" strike="noStrike" noProof="1"/>
          </a:p>
        </p:txBody>
      </p:sp>
      <p:sp>
        <p:nvSpPr>
          <p:cNvPr id="2" name="标题 1"/>
          <p:cNvSpPr>
            <a:spLocks noGrp="1"/>
          </p:cNvSpPr>
          <p:nvPr>
            <p:ph type="title" idx="13" hasCustomPrompt="1"/>
          </p:nvPr>
        </p:nvSpPr>
        <p:spPr>
          <a:xfrm>
            <a:off x="2559844" y="2333863"/>
            <a:ext cx="4024313" cy="1049179"/>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ts val="0"/>
              </a:spcAft>
              <a:buClrTx/>
              <a:buSzPts val="8000"/>
              <a:buNone/>
              <a:defRPr sz="8000" b="0" spc="1000">
                <a:solidFill>
                  <a:schemeClr val="bg1"/>
                </a:solidFill>
                <a:latin typeface="Arial" panose="020B0604020202020204" pitchFamily="34" charset="0"/>
                <a:ea typeface="汉仪旗黑-85S" pitchFamily="18" charset="-122"/>
              </a:defRPr>
            </a:lvl1pPr>
          </a:lstStyle>
          <a:p>
            <a:pPr fontAlgn="auto"/>
            <a:r>
              <a:rPr lang="zh-CN" altLang="en-US" strike="noStrike" noProof="1" dirty="0"/>
              <a:t>编辑标题</a:t>
            </a:r>
            <a:endParaRPr lang="zh-CN" altLang="en-US" strike="noStrike" noProof="1" dirty="0"/>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13315" name="图片 6"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6" name="矩形 5"/>
          <p:cNvSpPr/>
          <p:nvPr userDrawn="1">
            <p:custDataLst>
              <p:tags r:id="rId5"/>
            </p:custDataLst>
          </p:nvPr>
        </p:nvSpPr>
        <p:spPr>
          <a:xfrm>
            <a:off x="219075" y="857250"/>
            <a:ext cx="8705850" cy="51435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pic>
        <p:nvPicPr>
          <p:cNvPr id="14339" name="图片 8"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8" name="矩形 7"/>
          <p:cNvSpPr/>
          <p:nvPr userDrawn="1">
            <p:custDataLst>
              <p:tags r:id="rId5"/>
            </p:custDataLst>
          </p:nvPr>
        </p:nvSpPr>
        <p:spPr>
          <a:xfrm>
            <a:off x="219075" y="1085850"/>
            <a:ext cx="8705850" cy="46863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hasCustomPrompt="1"/>
          </p:nvPr>
        </p:nvSpPr>
        <p:spPr>
          <a:xfrm>
            <a:off x="961200" y="1794150"/>
            <a:ext cx="7219800" cy="542700"/>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2479950"/>
            <a:ext cx="7219950" cy="2583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pic>
        <p:nvPicPr>
          <p:cNvPr id="15363" name="图片 10"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10" name="矩形 9"/>
          <p:cNvSpPr/>
          <p:nvPr userDrawn="1">
            <p:custDataLst>
              <p:tags r:id="rId5"/>
            </p:custDataLst>
          </p:nvPr>
        </p:nvSpPr>
        <p:spPr>
          <a:xfrm>
            <a:off x="219075" y="1085850"/>
            <a:ext cx="8705850" cy="46863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8" name="矩形 7"/>
          <p:cNvSpPr/>
          <p:nvPr userDrawn="1">
            <p:custDataLst>
              <p:tags r:id="rId6"/>
            </p:custDataLst>
          </p:nvPr>
        </p:nvSpPr>
        <p:spPr>
          <a:xfrm>
            <a:off x="0" y="857250"/>
            <a:ext cx="3617913" cy="51435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hasCustomPrompt="1"/>
          </p:nvPr>
        </p:nvSpPr>
        <p:spPr>
          <a:xfrm>
            <a:off x="437400" y="1435050"/>
            <a:ext cx="2970000" cy="661500"/>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2180250"/>
            <a:ext cx="2967300" cy="3069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1434704"/>
            <a:ext cx="4860000" cy="381595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pic>
        <p:nvPicPr>
          <p:cNvPr id="16387" name="图片 10"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10" name="矩形 9"/>
          <p:cNvSpPr/>
          <p:nvPr userDrawn="1">
            <p:custDataLst>
              <p:tags r:id="rId5"/>
            </p:custDataLst>
          </p:nvPr>
        </p:nvSpPr>
        <p:spPr>
          <a:xfrm>
            <a:off x="0" y="857250"/>
            <a:ext cx="9144000" cy="491172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8" name="矩形 7"/>
          <p:cNvSpPr/>
          <p:nvPr userDrawn="1">
            <p:custDataLst>
              <p:tags r:id="rId6"/>
            </p:custDataLst>
          </p:nvPr>
        </p:nvSpPr>
        <p:spPr>
          <a:xfrm>
            <a:off x="0" y="857250"/>
            <a:ext cx="9144000" cy="1998663"/>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459000" y="1443150"/>
            <a:ext cx="8232300" cy="469800"/>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2101950"/>
            <a:ext cx="8231981" cy="621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963250"/>
            <a:ext cx="8224200" cy="25731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pic>
        <p:nvPicPr>
          <p:cNvPr id="17411" name="图片 10"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10" name="矩形 9"/>
          <p:cNvSpPr/>
          <p:nvPr userDrawn="1">
            <p:custDataLst>
              <p:tags r:id="rId5"/>
            </p:custDataLst>
          </p:nvPr>
        </p:nvSpPr>
        <p:spPr>
          <a:xfrm>
            <a:off x="0" y="1084263"/>
            <a:ext cx="9144000" cy="491172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8" name="矩形 7"/>
          <p:cNvSpPr/>
          <p:nvPr userDrawn="1">
            <p:custDataLst>
              <p:tags r:id="rId6"/>
            </p:custDataLst>
          </p:nvPr>
        </p:nvSpPr>
        <p:spPr>
          <a:xfrm>
            <a:off x="0" y="4629150"/>
            <a:ext cx="9144000" cy="13716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453600" y="1359450"/>
            <a:ext cx="8232300" cy="423900"/>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2118150"/>
            <a:ext cx="8243100" cy="2408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4742550"/>
            <a:ext cx="8251200" cy="7587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pic>
        <p:nvPicPr>
          <p:cNvPr id="18435" name="图片 13"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12" name="矩形 11"/>
          <p:cNvSpPr/>
          <p:nvPr userDrawn="1">
            <p:custDataLst>
              <p:tags r:id="rId5"/>
            </p:custDataLst>
          </p:nvPr>
        </p:nvSpPr>
        <p:spPr>
          <a:xfrm>
            <a:off x="0" y="857250"/>
            <a:ext cx="9144000" cy="4911725"/>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10" name="矩形 9"/>
          <p:cNvSpPr/>
          <p:nvPr userDrawn="1">
            <p:custDataLst>
              <p:tags r:id="rId6"/>
            </p:custDataLst>
          </p:nvPr>
        </p:nvSpPr>
        <p:spPr>
          <a:xfrm>
            <a:off x="0" y="857250"/>
            <a:ext cx="9144000" cy="685800"/>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p:nvPr>
        </p:nvSpPr>
        <p:spPr>
          <a:xfrm>
            <a:off x="434700" y="1035450"/>
            <a:ext cx="8278200" cy="33147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2104650"/>
            <a:ext cx="40068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2104650"/>
            <a:ext cx="40257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4469850"/>
            <a:ext cx="40068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4467150"/>
            <a:ext cx="40257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pic>
        <p:nvPicPr>
          <p:cNvPr id="19459" name="图片 8" descr="E:/《剧本创作》/D69LXP2/Desktop/400px_tools/pic_temp/pic_sup.png"/>
          <p:cNvPicPr/>
          <p:nvPr userDrawn="1">
            <p:custDataLst>
              <p:tags r:id="rId2"/>
            </p:custDataLst>
          </p:nvPr>
        </p:nvPicPr>
        <p:blipFill>
          <a:blip r:embed="rId3" r:link="rId4"/>
          <a:stretch>
            <a:fillRect/>
          </a:stretch>
        </p:blipFill>
        <p:spPr>
          <a:xfrm>
            <a:off x="0" y="857250"/>
            <a:ext cx="9144000" cy="5143500"/>
          </a:xfrm>
          <a:prstGeom prst="rect">
            <a:avLst/>
          </a:prstGeom>
          <a:noFill/>
          <a:ln w="9525">
            <a:noFill/>
          </a:ln>
        </p:spPr>
      </p:pic>
      <p:sp>
        <p:nvSpPr>
          <p:cNvPr id="8" name="矩形 7"/>
          <p:cNvSpPr/>
          <p:nvPr userDrawn="1">
            <p:custDataLst>
              <p:tags r:id="rId5"/>
            </p:custDataLst>
          </p:nvPr>
        </p:nvSpPr>
        <p:spPr>
          <a:xfrm>
            <a:off x="0" y="1573213"/>
            <a:ext cx="9144000" cy="3711575"/>
          </a:xfrm>
          <a:prstGeom prst="rect">
            <a:avLst/>
          </a:prstGeom>
          <a:solidFill>
            <a:schemeClr val="tx2"/>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1350" strike="noStrike" noProof="1">
              <a:solidFill>
                <a:schemeClr val="lt1"/>
              </a:solidFill>
            </a:endParaRPr>
          </a:p>
        </p:txBody>
      </p:sp>
      <p:sp>
        <p:nvSpPr>
          <p:cNvPr id="2" name="标题 1"/>
          <p:cNvSpPr>
            <a:spLocks noGrp="1"/>
          </p:cNvSpPr>
          <p:nvPr>
            <p:ph type="title" hasCustomPrompt="1"/>
          </p:nvPr>
        </p:nvSpPr>
        <p:spPr>
          <a:xfrm>
            <a:off x="1142100" y="1861650"/>
            <a:ext cx="6858000" cy="1790100"/>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3754350"/>
            <a:ext cx="6858000" cy="1242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6"/>
            </p:custDataLst>
          </p:nvPr>
        </p:nvSpPr>
        <p:spPr>
          <a:xfrm>
            <a:off x="660400" y="5619750"/>
            <a:ext cx="2024063"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4" name="页脚占位符 3"/>
          <p:cNvSpPr>
            <a:spLocks noGrp="1"/>
          </p:cNvSpPr>
          <p:nvPr>
            <p:ph type="ftr" sz="quarter" idx="11"/>
            <p:custDataLst>
              <p:tags r:id="rId7"/>
            </p:custDataLst>
          </p:nvPr>
        </p:nvSpPr>
        <p:spPr>
          <a:xfrm>
            <a:off x="3087688" y="5619750"/>
            <a:ext cx="2968625" cy="238125"/>
          </a:xfrm>
          <a:prstGeom prst="rect">
            <a:avLst/>
          </a:prstGeom>
        </p:spPr>
        <p:txBody>
          <a:bodyPr vert="horz" wrap="square" lIns="91440" tIns="45720" rIns="91440" bIns="45720" rtlCol="0" anchor="ctr">
            <a:normAutofit/>
          </a:bodyPr>
          <a:lstStyle>
            <a:lvl1pPr>
              <a:defRPr>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5" name="灯片编号占位符 4"/>
          <p:cNvSpPr>
            <a:spLocks noGrp="1"/>
          </p:cNvSpPr>
          <p:nvPr>
            <p:ph type="sldNum" sz="quarter" idx="12"/>
            <p:custDataLst>
              <p:tags r:id="rId8"/>
            </p:custDataLst>
          </p:nvPr>
        </p:nvSpPr>
        <p:spPr>
          <a:xfrm>
            <a:off x="6457950" y="5619750"/>
            <a:ext cx="2025650" cy="238125"/>
          </a:xfrm>
          <a:prstGeom prst="rect">
            <a:avLst/>
          </a:prstGeom>
        </p:spPr>
        <p:txBody>
          <a:bodyPr vert="horz" wrap="square" lIns="91440" tIns="45720" rIns="91440" bIns="45720" rtlCol="0" anchor="ctr">
            <a:normAutofit/>
          </a:bodyPr>
          <a:lstStyle>
            <a:lvl1pPr>
              <a:defRPr>
                <a:solidFill>
                  <a:schemeClr val="lt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5" Type="http://schemas.openxmlformats.org/officeDocument/2006/relationships/theme" Target="../theme/theme1.xml"/><Relationship Id="rId24" Type="http://schemas.openxmlformats.org/officeDocument/2006/relationships/tags" Target="../tags/tag101.xml"/><Relationship Id="rId23" Type="http://schemas.openxmlformats.org/officeDocument/2006/relationships/tags" Target="../tags/tag100.xml"/><Relationship Id="rId22" Type="http://schemas.openxmlformats.org/officeDocument/2006/relationships/tags" Target="../tags/tag99.xml"/><Relationship Id="rId21" Type="http://schemas.openxmlformats.org/officeDocument/2006/relationships/tags" Target="../tags/tag98.xml"/><Relationship Id="rId20" Type="http://schemas.openxmlformats.org/officeDocument/2006/relationships/tags" Target="../tags/tag97.xml"/><Relationship Id="rId2" Type="http://schemas.openxmlformats.org/officeDocument/2006/relationships/slideLayout" Target="../slideLayouts/slideLayout2.xml"/><Relationship Id="rId19" Type="http://schemas.openxmlformats.org/officeDocument/2006/relationships/tags" Target="../tags/tag96.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026" name="标题占位符 1"/>
          <p:cNvSpPr>
            <a:spLocks noGrp="1"/>
          </p:cNvSpPr>
          <p:nvPr>
            <p:ph type="title"/>
            <p:custDataLst>
              <p:tags r:id="rId19"/>
            </p:custDataLst>
          </p:nvPr>
        </p:nvSpPr>
        <p:spPr>
          <a:xfrm>
            <a:off x="501650" y="1189038"/>
            <a:ext cx="8140700" cy="331787"/>
          </a:xfrm>
          <a:prstGeom prst="rect">
            <a:avLst/>
          </a:prstGeom>
          <a:noFill/>
          <a:ln w="9525">
            <a:noFill/>
          </a:ln>
        </p:spPr>
        <p:txBody>
          <a:bodyPr vert="horz" wrap="square" lIns="90170" tIns="46990" rIns="90170" bIns="46990" anchor="ctr" anchorCtr="0"/>
          <a:p>
            <a:pPr lvl="0"/>
            <a:r>
              <a:rPr lang="zh-CN" altLang="en-US" dirty="0"/>
              <a:t>单击此处编辑母版标题样式</a:t>
            </a:r>
            <a:endParaRPr lang="zh-CN" altLang="en-US" dirty="0"/>
          </a:p>
        </p:txBody>
      </p:sp>
      <p:sp>
        <p:nvSpPr>
          <p:cNvPr id="1027" name="文本占位符 2"/>
          <p:cNvSpPr>
            <a:spLocks noGrp="1"/>
          </p:cNvSpPr>
          <p:nvPr>
            <p:ph type="body"/>
            <p:custDataLst>
              <p:tags r:id="rId20"/>
            </p:custDataLst>
          </p:nvPr>
        </p:nvSpPr>
        <p:spPr>
          <a:xfrm>
            <a:off x="501650" y="1577975"/>
            <a:ext cx="8140700" cy="4041775"/>
          </a:xfrm>
          <a:prstGeom prst="rect">
            <a:avLst/>
          </a:prstGeom>
          <a:noFill/>
          <a:ln w="9525">
            <a:noFill/>
          </a:ln>
        </p:spPr>
        <p:txBody>
          <a:bodyPr vert="horz" wrap="square" lIns="90170" tIns="46990" rIns="90170" bIns="46990"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5619750"/>
            <a:ext cx="2024063" cy="238125"/>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5619750"/>
            <a:ext cx="2968625" cy="238125"/>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5619750"/>
            <a:ext cx="2025650" cy="238125"/>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fld>
            <a:endParaRPr lang="zh-CN" altLang="en-US" strike="noStrike" noProof="1" dirty="0"/>
          </a:p>
        </p:txBody>
      </p:sp>
      <p:sp>
        <p:nvSpPr>
          <p:cNvPr id="7" name="KSO_TEMPLATE" hidden="1"/>
          <p:cNvSpPr/>
          <p:nvPr userDrawn="1">
            <p:custDataLst>
              <p:tags r:id="rId24"/>
            </p:custDataLst>
          </p:nvPr>
        </p:nvSpPr>
        <p:spPr>
          <a:xfrm>
            <a:off x="0" y="85725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solidFill>
                <a:schemeClr val="lt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04.xml"/><Relationship Id="rId2" Type="http://schemas.openxmlformats.org/officeDocument/2006/relationships/tags" Target="../tags/tag103.xml"/><Relationship Id="rId1" Type="http://schemas.openxmlformats.org/officeDocument/2006/relationships/tags" Target="../tags/tag10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a:spLocks noGrp="1"/>
          </p:cNvSpPr>
          <p:nvPr>
            <p:ph type="ctrTitle" idx="14" hasCustomPrompt="1"/>
            <p:custDataLst>
              <p:tags r:id="rId1"/>
            </p:custDataLst>
          </p:nvPr>
        </p:nvSpPr>
        <p:spPr>
          <a:xfrm>
            <a:off x="2844800" y="1355725"/>
            <a:ext cx="592138" cy="3213100"/>
          </a:xfrm>
        </p:spPr>
        <p:txBody>
          <a:bodyPr wrap="square" lIns="91440" tIns="45720" rIns="91440" bIns="45720" anchor="ctr" anchorCtr="0">
            <a:noAutofit/>
          </a:bodyPr>
          <a:p>
            <a:pPr marL="0" marR="0" indent="0" algn="dist" defTabSz="914400" rtl="0" eaLnBrk="1" fontAlgn="auto" latinLnBrk="0" hangingPunct="1">
              <a:lnSpc>
                <a:spcPct val="100000"/>
              </a:lnSpc>
              <a:spcBef>
                <a:spcPts val="0"/>
              </a:spcBef>
              <a:spcAft>
                <a:spcPts val="0"/>
              </a:spcAft>
              <a:buClrTx/>
              <a:buSzTx/>
              <a:buFontTx/>
              <a:buNone/>
            </a:pPr>
            <a:r>
              <a:rPr kumimoji="0" lang="zh-CN" altLang="en-US" sz="4200" b="0" i="0" u="none" strike="noStrike" kern="1200" cap="none" spc="700" normalizeH="0" baseline="0" noProof="1" dirty="0">
                <a:solidFill>
                  <a:schemeClr val="tx1">
                    <a:lumMod val="85000"/>
                    <a:lumOff val="15000"/>
                  </a:schemeClr>
                </a:solidFill>
                <a:uFillTx/>
                <a:latin typeface="Arial" panose="020B0604020202020204" pitchFamily="34" charset="0"/>
                <a:ea typeface="汉仪旗黑-85S" pitchFamily="18" charset="-122"/>
                <a:cs typeface="+mj-cs"/>
              </a:rPr>
              <a:t>剧本创作</a:t>
            </a:r>
            <a:endParaRPr kumimoji="0" lang="zh-CN" altLang="en-US" sz="4200" b="0" i="0" u="none" strike="noStrike" kern="1200" cap="none" spc="700" normalizeH="0" baseline="0" noProof="1" dirty="0">
              <a:solidFill>
                <a:schemeClr val="tx1">
                  <a:lumMod val="85000"/>
                  <a:lumOff val="15000"/>
                </a:schemeClr>
              </a:solidFill>
              <a:uFillTx/>
              <a:latin typeface="Arial" panose="020B0604020202020204" pitchFamily="34" charset="0"/>
              <a:ea typeface="汉仪旗黑-85S" pitchFamily="18" charset="-122"/>
              <a:cs typeface="+mj-cs"/>
            </a:endParaRPr>
          </a:p>
        </p:txBody>
      </p:sp>
      <p:sp>
        <p:nvSpPr>
          <p:cNvPr id="4" name="副标题 3"/>
          <p:cNvSpPr>
            <a:spLocks noGrp="1"/>
          </p:cNvSpPr>
          <p:nvPr>
            <p:ph type="subTitle" idx="13" hasCustomPrompt="1"/>
            <p:custDataLst>
              <p:tags r:id="rId2"/>
            </p:custDataLst>
          </p:nvPr>
        </p:nvSpPr>
        <p:spPr>
          <a:xfrm>
            <a:off x="2314575" y="1470025"/>
            <a:ext cx="295275" cy="2967038"/>
          </a:xfrm>
        </p:spPr>
        <p:txBody>
          <a:bodyPr wrap="square" lIns="91440" tIns="45720" rIns="91440" bIns="45720" anchor="t" anchorCtr="0">
            <a:noAutofit/>
          </a:bodyPr>
          <a:p>
            <a:pPr marL="0" marR="0" lvl="0" indent="-285750" algn="dist" defTabSz="914400" rtl="0" eaLnBrk="1" fontAlgn="ctr" latinLnBrk="0" hangingPunct="1">
              <a:lnSpc>
                <a:spcPct val="130000"/>
              </a:lnSpc>
              <a:spcBef>
                <a:spcPts val="1000"/>
              </a:spcBef>
              <a:spcAft>
                <a:spcPts val="0"/>
              </a:spcAft>
              <a:buClrTx/>
              <a:buSzTx/>
              <a:buFont typeface="Wingdings" panose="05000000000000000000" charset="0"/>
              <a:buNone/>
            </a:pPr>
            <a:r>
              <a:rPr kumimoji="0" lang="zh-CN" altLang="en-US" sz="1500" b="0" i="0" u="none" strike="noStrike" kern="1200" cap="none" spc="4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rPr>
              <a:t>影视广告教研室</a:t>
            </a:r>
            <a:endParaRPr kumimoji="0" lang="zh-CN" altLang="en-US" sz="1500" b="0" i="0" u="none" strike="noStrike" kern="1200" cap="none" spc="4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endParaRPr>
          </a:p>
          <a:p>
            <a:pPr marL="0" marR="0" lvl="0" indent="-285750" algn="dist" defTabSz="914400" rtl="0" eaLnBrk="1" fontAlgn="ctr" latinLnBrk="0" hangingPunct="1">
              <a:lnSpc>
                <a:spcPct val="130000"/>
              </a:lnSpc>
              <a:spcBef>
                <a:spcPts val="1000"/>
              </a:spcBef>
              <a:spcAft>
                <a:spcPts val="0"/>
              </a:spcAft>
              <a:buClrTx/>
              <a:buSzTx/>
              <a:buFont typeface="Wingdings" panose="05000000000000000000" charset="0"/>
              <a:buNone/>
            </a:pPr>
            <a:endParaRPr kumimoji="0" lang="zh-CN" altLang="en-US" sz="1500" b="0" i="0" u="none" strike="noStrike" kern="1200" cap="none" spc="4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标题 9217"/>
          <p:cNvSpPr>
            <a:spLocks noGrp="1"/>
          </p:cNvSpPr>
          <p:nvPr>
            <p:ph type="title"/>
          </p:nvPr>
        </p:nvSpPr>
        <p:spPr>
          <a:xfrm>
            <a:off x="457200" y="838200"/>
            <a:ext cx="8139113"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第一章 故事梗概的形成</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9219" name="内容占位符 9218"/>
          <p:cNvSpPr>
            <a:spLocks noGrp="1"/>
          </p:cNvSpPr>
          <p:nvPr>
            <p:ph idx="1"/>
          </p:nvPr>
        </p:nvSpPr>
        <p:spPr>
          <a:xfrm>
            <a:off x="501650" y="1371600"/>
            <a:ext cx="8140700" cy="4857750"/>
          </a:xfrm>
        </p:spPr>
        <p:txBody>
          <a:bodyPr wrap="square" lIns="90170" tIns="46990" rIns="90170" bIns="46990" rtlCol="0">
            <a:normAutofit fontScale="70000"/>
          </a:bodyPr>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第一步  确立电影剧本创作的起点</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起点来自你感兴趣的一个话题</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话题就是主题</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主题就是动作和人物</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动作       发生了什么事情       主要人物作了或者是遇到了什么事情</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格式：</a:t>
            </a:r>
            <a:endPar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None/>
            </a:pPr>
            <a:r>
              <a:rPr kumimoji="0" lang="zh-CN" altLang="en-US" sz="24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a:t>
            </a:r>
            <a:r>
              <a:rPr kumimoji="0" lang="en-US" altLang="zh-CN" sz="24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  </a:t>
            </a: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某</a:t>
            </a:r>
            <a:r>
              <a:rPr kumimoji="0" lang="zh-CN" altLang="en-US" sz="28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主要人物</a:t>
            </a:r>
            <a:r>
              <a:rPr kumimoji="0" lang="zh-CN" altLang="en-US" sz="24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在做 </a:t>
            </a:r>
            <a:r>
              <a:rPr kumimoji="0" lang="zh-CN" altLang="en-US" sz="2400" b="0"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 做了 </a:t>
            </a:r>
            <a:r>
              <a:rPr kumimoji="0" lang="zh-CN" altLang="en-US" sz="2400" b="0"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 遇到某事情。</a:t>
            </a:r>
            <a:endPar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None/>
            </a:pPr>
            <a:r>
              <a:rPr kumimoji="0" lang="zh-CN" altLang="en-US" sz="2400" b="1" i="0" u="none" strike="noStrike" kern="1200" cap="none" spc="150" normalizeH="0" baseline="0" noProof="1">
                <a:solidFill>
                  <a:srgbClr val="000000"/>
                </a:solidFill>
                <a:effectLst/>
                <a:uFillTx/>
                <a:latin typeface="Arial" panose="020B0604020202020204" pitchFamily="34" charset="0"/>
                <a:ea typeface="微软雅黑" panose="020B0503020204020204" charset="-122"/>
                <a:cs typeface="+mn-cs"/>
              </a:rPr>
              <a:t>       </a:t>
            </a:r>
            <a:r>
              <a:rPr kumimoji="0" lang="en-US" altLang="zh-CN" sz="2400" b="1" i="0" u="none" strike="noStrike" kern="1200" cap="none" spc="150" normalizeH="0" baseline="0" noProof="1">
                <a:solidFill>
                  <a:schemeClr val="tx1"/>
                </a:solidFill>
                <a:effectLst/>
                <a:uFillTx/>
                <a:latin typeface="Arial" panose="020B0604020202020204" pitchFamily="34" charset="0"/>
                <a:ea typeface="微软雅黑" panose="020B0503020204020204" charset="-122"/>
                <a:cs typeface="+mn-cs"/>
              </a:rPr>
              <a:t>2</a:t>
            </a:r>
            <a:r>
              <a:rPr kumimoji="0" lang="en-US" altLang="zh-CN" sz="2400" b="1" i="0" u="none" strike="noStrike" kern="1200" cap="none" spc="150" normalizeH="0" baseline="0" noProof="1">
                <a:solidFill>
                  <a:srgbClr val="000000"/>
                </a:solidFill>
                <a:effectLst/>
                <a:uFillTx/>
                <a:latin typeface="Arial" panose="020B0604020202020204" pitchFamily="34" charset="0"/>
                <a:ea typeface="微软雅黑" panose="020B0503020204020204" charset="-122"/>
                <a:cs typeface="+mn-cs"/>
              </a:rPr>
              <a:t>  </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某</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主要人物 </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在</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某地点 在做</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 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做了</a:t>
            </a:r>
            <a:r>
              <a:rPr kumimoji="0" lang="zh-CN" altLang="en-US" sz="2400" b="0"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 遇到某事情。</a:t>
            </a:r>
            <a:endPar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None/>
            </a:pP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       </a:t>
            </a:r>
            <a:r>
              <a:rPr kumimoji="0" lang="en-US" altLang="zh-CN" sz="2400" b="1" i="0" u="none" strike="noStrike" kern="1200" cap="none" spc="150" normalizeH="0" baseline="0" noProof="1">
                <a:solidFill>
                  <a:schemeClr val="tx1"/>
                </a:solidFill>
                <a:effectLst/>
                <a:uFillTx/>
                <a:latin typeface="Arial" panose="020B0604020202020204" pitchFamily="34" charset="0"/>
                <a:ea typeface="微软雅黑" panose="020B0503020204020204" charset="-122"/>
                <a:cs typeface="+mn-cs"/>
              </a:rPr>
              <a:t>3  </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在</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某时间 某地点</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某</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主要人物  在做</a:t>
            </a:r>
            <a:r>
              <a:rPr kumimoji="0" lang="zh-CN" altLang="en-US" sz="2400" b="1"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 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做了</a:t>
            </a:r>
            <a:r>
              <a:rPr kumimoji="0" lang="zh-CN" altLang="en-US" sz="2400" b="0" i="0" u="none" strike="noStrike" kern="1200" cap="none" spc="150" normalizeH="0" baseline="0" noProof="1" dirty="0">
                <a:solidFill>
                  <a:schemeClr val="tx1"/>
                </a:solidFill>
                <a:effectLst/>
                <a:uFillTx/>
                <a:latin typeface="Arial" panose="020B0604020202020204" pitchFamily="34" charset="0"/>
                <a:ea typeface="微软雅黑" panose="020B0503020204020204" charset="-122"/>
                <a:cs typeface="+mn-cs"/>
              </a:rPr>
              <a:t>或</a:t>
            </a:r>
            <a:r>
              <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rPr>
              <a:t> 遇到某事     情。</a:t>
            </a:r>
            <a:endParaRPr kumimoji="0" lang="zh-CN" altLang="en-US" sz="2400" b="1" i="0" u="none" strike="noStrike" kern="1200" cap="none" spc="150" normalizeH="0" baseline="0" noProof="1" dirty="0">
              <a:solidFill>
                <a:srgbClr val="000000"/>
              </a:solidFill>
              <a:effectLst/>
              <a:uFillTx/>
              <a:latin typeface="Arial" panose="020B0604020202020204" pitchFamily="34" charset="0"/>
              <a:ea typeface="微软雅黑" panose="020B0503020204020204" charset="-122"/>
              <a:cs typeface="+mn-cs"/>
            </a:endParaRPr>
          </a:p>
        </p:txBody>
      </p:sp>
      <p:sp>
        <p:nvSpPr>
          <p:cNvPr id="22531" name="右箭头 9220"/>
          <p:cNvSpPr/>
          <p:nvPr/>
        </p:nvSpPr>
        <p:spPr>
          <a:xfrm>
            <a:off x="1295400" y="3581400"/>
            <a:ext cx="457200" cy="228600"/>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nchorCtr="0"/>
          <a:p>
            <a:endParaRPr lang="zh-CN" altLang="en-US">
              <a:latin typeface="Times New Roman" panose="02020603050405020304" pitchFamily="18" charset="0"/>
              <a:ea typeface="宋体" panose="02010600030101010101" pitchFamily="2" charset="-122"/>
            </a:endParaRPr>
          </a:p>
        </p:txBody>
      </p:sp>
      <p:sp>
        <p:nvSpPr>
          <p:cNvPr id="22532" name="右箭头 9222"/>
          <p:cNvSpPr/>
          <p:nvPr/>
        </p:nvSpPr>
        <p:spPr>
          <a:xfrm>
            <a:off x="3505200" y="3581400"/>
            <a:ext cx="457200" cy="228600"/>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nchorCtr="0"/>
          <a:p>
            <a:endParaRPr lang="zh-CN" altLang="en-US">
              <a:latin typeface="Times New Roman" panose="02020603050405020304" pitchFamily="18" charset="0"/>
              <a:ea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内容占位符 10242"/>
          <p:cNvSpPr>
            <a:spLocks noGrp="1"/>
          </p:cNvSpPr>
          <p:nvPr>
            <p:ph sz="quarter" idx="13"/>
          </p:nvPr>
        </p:nvSpPr>
        <p:spPr>
          <a:xfrm>
            <a:off x="503238" y="1571625"/>
            <a:ext cx="8139112" cy="4041775"/>
          </a:xfrm>
          <a:ln/>
        </p:spPr>
        <p:txBody>
          <a:bodyPr vert="horz" wrap="square" lIns="90170" tIns="46990" rIns="90170" bIns="46990" anchor="t" anchorCtr="0"/>
          <a:p>
            <a:pPr defTabSz="914400">
              <a:buClrTx/>
              <a:buSzTx/>
            </a:pPr>
            <a:r>
              <a:rPr lang="zh-CN" altLang="en-US" kern="1200" normalizeH="0" baseline="0" dirty="0">
                <a:latin typeface="Arial" panose="020B0604020202020204" pitchFamily="34" charset="0"/>
                <a:ea typeface="微软雅黑" panose="020B0503020204020204" charset="-122"/>
                <a:cs typeface="+mn-cs"/>
              </a:rPr>
              <a:t>例如</a:t>
            </a:r>
            <a:r>
              <a:rPr lang="en-US" altLang="zh-CN" kern="1200" normalizeH="0" baseline="0">
                <a:latin typeface="Arial" panose="020B0604020202020204" pitchFamily="34" charset="0"/>
                <a:ea typeface="微软雅黑" panose="020B0503020204020204" charset="-122"/>
                <a:cs typeface="+mn-cs"/>
              </a:rPr>
              <a:t>: </a:t>
            </a:r>
            <a:r>
              <a:rPr lang="zh-CN" altLang="en-US" kern="1200" normalizeH="0" baseline="0" dirty="0">
                <a:latin typeface="Arial" panose="020B0604020202020204" pitchFamily="34" charset="0"/>
                <a:ea typeface="微软雅黑" panose="020B0503020204020204" charset="-122"/>
                <a:cs typeface="+mn-cs"/>
              </a:rPr>
              <a:t>抗战时期某夜 ，老钟叔潜入敌占区侦察 被敌发现，力甩追敌，偶遇嘎子相救得以脱险。</a:t>
            </a: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标题 11265"/>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第二步 写角色传记</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11267" name="内容占位符 11266"/>
          <p:cNvSpPr>
            <a:spLocks noGrp="1"/>
          </p:cNvSpPr>
          <p:nvPr>
            <p:ph idx="1"/>
          </p:nvPr>
        </p:nvSpPr>
        <p:spPr>
          <a:xfrm>
            <a:off x="501650" y="1981200"/>
            <a:ext cx="8140700" cy="4592638"/>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一个做加法的过程，从五个方面，开始调查收集资料。</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故事发生的时代背景</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故事发生的时间</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故事发生的地点</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4</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故事发生的相关事件</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5</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故事中的主要人物 重要人物 对立人物</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9" name="内容占位符 14338"/>
          <p:cNvSpPr>
            <a:spLocks noGrp="1"/>
          </p:cNvSpPr>
          <p:nvPr>
            <p:ph sz="quarter" idx="13"/>
          </p:nvPr>
        </p:nvSpPr>
        <p:spPr>
          <a:xfrm>
            <a:off x="501650" y="549275"/>
            <a:ext cx="8140700" cy="5697538"/>
          </a:xfrm>
        </p:spPr>
        <p:txBody>
          <a:bodyPr wrap="square">
            <a:normAutofit fontScale="70000"/>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rPr>
              <a:t>从以下两个方面写下各人物的人物传记</a:t>
            </a:r>
            <a:endPar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从出生到故事发生前这段时间</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形成人物性格的人物生活传记。</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故事在发生过程中这段时间</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揭示人物性格的人物生活传记。（内容涉及 人物的职业 、个人、私密空间）</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rPr>
              <a:t>分析人物并推敲人物关系从而提炼“人物传记”</a:t>
            </a:r>
            <a:endPar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角色共性 </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分析时代特点和民族传统</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角色差异</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观念</a:t>
            </a:r>
            <a:r>
              <a:rPr kumimoji="0" lang="en-US" altLang="zh-CN"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人生态度</a:t>
            </a:r>
            <a:r>
              <a:rPr kumimoji="0" lang="en-US" altLang="zh-CN"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个性</a:t>
            </a:r>
            <a:r>
              <a:rPr kumimoji="0" lang="en-US" altLang="zh-CN"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行为方式</a:t>
            </a:r>
            <a:r>
              <a:rPr kumimoji="0" lang="en-US" altLang="zh-CN"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动作</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rPr>
              <a:t>分析的目的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要想办法使每个人物以动作来支持自己的观念并使之戏剧化。</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800" b="0" i="0" u="none" strike="noStrike" kern="1200" cap="none" spc="150" normalizeH="0" baseline="0" noProof="1" dirty="0">
                <a:solidFill>
                  <a:srgbClr val="000000"/>
                </a:solidFill>
                <a:uFillTx/>
                <a:latin typeface="Arial" panose="020B0604020202020204" pitchFamily="34" charset="0"/>
                <a:ea typeface="微软雅黑" panose="020B0503020204020204" charset="-122"/>
                <a:cs typeface="+mn-cs"/>
              </a:rPr>
              <a:t>分析的结果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逐个的明确每个角色的“内在需求”和“外在动作”。</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内在需求</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他（他们）到底想要什么</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外在动作</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他们最终在做什么</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None/>
            </a:pP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12292"/>
          <p:cNvGrpSpPr>
            <a:grpSpLocks noChangeAspect="1"/>
          </p:cNvGrpSpPr>
          <p:nvPr/>
        </p:nvGrpSpPr>
        <p:grpSpPr>
          <a:xfrm>
            <a:off x="381000" y="0"/>
            <a:ext cx="8077200" cy="6629400"/>
            <a:chOff x="240" y="802"/>
            <a:chExt cx="4320" cy="2787"/>
          </a:xfrm>
        </p:grpSpPr>
        <p:sp>
          <p:nvSpPr>
            <p:cNvPr id="26626" name="矩形 12291"/>
            <p:cNvSpPr>
              <a:spLocks noChangeAspect="1" noTextEdit="1"/>
            </p:cNvSpPr>
            <p:nvPr/>
          </p:nvSpPr>
          <p:spPr>
            <a:xfrm>
              <a:off x="240" y="802"/>
              <a:ext cx="4320" cy="2787"/>
            </a:xfrm>
            <a:prstGeom prst="rect">
              <a:avLst/>
            </a:prstGeom>
            <a:noFill/>
            <a:ln w="9525">
              <a:noFill/>
            </a:ln>
          </p:spPr>
          <p:txBody>
            <a:bodyPr anchor="t" anchorCtr="0"/>
            <a:p>
              <a:endParaRPr lang="zh-CN" altLang="en-US">
                <a:latin typeface="Times New Roman" panose="02020603050405020304" pitchFamily="18" charset="0"/>
                <a:ea typeface="宋体" panose="02010600030101010101" pitchFamily="2" charset="-122"/>
              </a:endParaRPr>
            </a:p>
          </p:txBody>
        </p:sp>
        <p:sp>
          <p:nvSpPr>
            <p:cNvPr id="26627" name="_s12296"/>
            <p:cNvSpPr>
              <a:spLocks noTextEdit="1"/>
            </p:cNvSpPr>
            <p:nvPr/>
          </p:nvSpPr>
          <p:spPr>
            <a:xfrm>
              <a:off x="1470" y="972"/>
              <a:ext cx="1861" cy="1861"/>
            </a:xfrm>
            <a:custGeom>
              <a:avLst/>
              <a:gdLst/>
              <a:ahLst/>
              <a:cxnLst>
                <a:cxn ang="270">
                  <a:pos x="8004" y="368"/>
                </a:cxn>
                <a:cxn ang="270">
                  <a:pos x="5014" y="3905"/>
                </a:cxn>
                <a:cxn ang="270">
                  <a:pos x="8936" y="3845"/>
                </a:cxn>
                <a:cxn ang="270">
                  <a:pos x="13144" y="-2494"/>
                </a:cxn>
                <a:cxn ang="270">
                  <a:pos x="16794" y="2718"/>
                </a:cxn>
                <a:cxn ang="270">
                  <a:pos x="11581" y="6368"/>
                </a:cxn>
              </a:cxnLst>
              <a:pathLst>
                <a:path w="21600" h="21600">
                  <a:moveTo>
                    <a:pt x="12050" y="3709"/>
                  </a:moveTo>
                  <a:cubicBezTo>
                    <a:pt x="11645" y="3637"/>
                    <a:pt x="11227" y="3600"/>
                    <a:pt x="10800" y="3600"/>
                  </a:cubicBezTo>
                  <a:cubicBezTo>
                    <a:pt x="9038" y="3600"/>
                    <a:pt x="7423" y="4233"/>
                    <a:pt x="6172" y="5284"/>
                  </a:cubicBezTo>
                  <a:lnTo>
                    <a:pt x="3857" y="2526"/>
                  </a:lnTo>
                  <a:cubicBezTo>
                    <a:pt x="5734" y="949"/>
                    <a:pt x="8156" y="-1"/>
                    <a:pt x="10799" y="-1"/>
                  </a:cubicBezTo>
                  <a:cubicBezTo>
                    <a:pt x="11440" y="-1"/>
                    <a:pt x="12069" y="55"/>
                    <a:pt x="12676" y="162"/>
                  </a:cubicBezTo>
                  <a:lnTo>
                    <a:pt x="13144" y="-2494"/>
                  </a:lnTo>
                  <a:lnTo>
                    <a:pt x="16794" y="2718"/>
                  </a:lnTo>
                  <a:lnTo>
                    <a:pt x="11581" y="6368"/>
                  </a:lnTo>
                  <a:lnTo>
                    <a:pt x="12050" y="3709"/>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6628" name="_s12297"/>
            <p:cNvSpPr>
              <a:spLocks noTextEdit="1"/>
            </p:cNvSpPr>
            <p:nvPr/>
          </p:nvSpPr>
          <p:spPr>
            <a:xfrm rot="7200000">
              <a:off x="1724" y="1412"/>
              <a:ext cx="1861" cy="1861"/>
            </a:xfrm>
            <a:custGeom>
              <a:avLst/>
              <a:gdLst/>
              <a:ahLst/>
              <a:cxnLst>
                <a:cxn ang="270">
                  <a:pos x="8004" y="368"/>
                </a:cxn>
                <a:cxn ang="270">
                  <a:pos x="5014" y="3905"/>
                </a:cxn>
                <a:cxn ang="270">
                  <a:pos x="8936" y="3845"/>
                </a:cxn>
                <a:cxn ang="270">
                  <a:pos x="13144" y="-2494"/>
                </a:cxn>
                <a:cxn ang="270">
                  <a:pos x="16794" y="2718"/>
                </a:cxn>
                <a:cxn ang="270">
                  <a:pos x="11581" y="6368"/>
                </a:cxn>
              </a:cxnLst>
              <a:pathLst>
                <a:path w="21600" h="21600">
                  <a:moveTo>
                    <a:pt x="12050" y="3709"/>
                  </a:moveTo>
                  <a:cubicBezTo>
                    <a:pt x="11645" y="3637"/>
                    <a:pt x="11227" y="3600"/>
                    <a:pt x="10800" y="3600"/>
                  </a:cubicBezTo>
                  <a:cubicBezTo>
                    <a:pt x="9038" y="3600"/>
                    <a:pt x="7423" y="4233"/>
                    <a:pt x="6172" y="5284"/>
                  </a:cubicBezTo>
                  <a:lnTo>
                    <a:pt x="3857" y="2526"/>
                  </a:lnTo>
                  <a:cubicBezTo>
                    <a:pt x="5734" y="949"/>
                    <a:pt x="8156" y="-1"/>
                    <a:pt x="10799" y="-1"/>
                  </a:cubicBezTo>
                  <a:cubicBezTo>
                    <a:pt x="11440" y="-1"/>
                    <a:pt x="12069" y="55"/>
                    <a:pt x="12676" y="162"/>
                  </a:cubicBezTo>
                  <a:lnTo>
                    <a:pt x="13144" y="-2494"/>
                  </a:lnTo>
                  <a:lnTo>
                    <a:pt x="16794" y="2718"/>
                  </a:lnTo>
                  <a:lnTo>
                    <a:pt x="11581" y="6368"/>
                  </a:lnTo>
                  <a:lnTo>
                    <a:pt x="12050" y="3709"/>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6629" name="_s12299"/>
            <p:cNvSpPr>
              <a:spLocks noTextEdit="1"/>
            </p:cNvSpPr>
            <p:nvPr/>
          </p:nvSpPr>
          <p:spPr>
            <a:xfrm rot="-7200000">
              <a:off x="1214" y="1412"/>
              <a:ext cx="1861" cy="1861"/>
            </a:xfrm>
            <a:custGeom>
              <a:avLst/>
              <a:gdLst/>
              <a:ahLst/>
              <a:cxnLst>
                <a:cxn ang="270">
                  <a:pos x="8004" y="368"/>
                </a:cxn>
                <a:cxn ang="270">
                  <a:pos x="5014" y="3905"/>
                </a:cxn>
                <a:cxn ang="270">
                  <a:pos x="8936" y="3845"/>
                </a:cxn>
                <a:cxn ang="270">
                  <a:pos x="13144" y="-2494"/>
                </a:cxn>
                <a:cxn ang="270">
                  <a:pos x="16794" y="2718"/>
                </a:cxn>
                <a:cxn ang="270">
                  <a:pos x="11581" y="6368"/>
                </a:cxn>
              </a:cxnLst>
              <a:pathLst>
                <a:path w="21600" h="21600">
                  <a:moveTo>
                    <a:pt x="12050" y="3709"/>
                  </a:moveTo>
                  <a:cubicBezTo>
                    <a:pt x="11645" y="3637"/>
                    <a:pt x="11227" y="3600"/>
                    <a:pt x="10800" y="3600"/>
                  </a:cubicBezTo>
                  <a:cubicBezTo>
                    <a:pt x="9038" y="3600"/>
                    <a:pt x="7423" y="4233"/>
                    <a:pt x="6172" y="5284"/>
                  </a:cubicBezTo>
                  <a:lnTo>
                    <a:pt x="3857" y="2526"/>
                  </a:lnTo>
                  <a:cubicBezTo>
                    <a:pt x="5734" y="949"/>
                    <a:pt x="8156" y="-1"/>
                    <a:pt x="10799" y="-1"/>
                  </a:cubicBezTo>
                  <a:cubicBezTo>
                    <a:pt x="11440" y="-1"/>
                    <a:pt x="12069" y="55"/>
                    <a:pt x="12676" y="162"/>
                  </a:cubicBezTo>
                  <a:lnTo>
                    <a:pt x="13144" y="-2494"/>
                  </a:lnTo>
                  <a:lnTo>
                    <a:pt x="16794" y="2718"/>
                  </a:lnTo>
                  <a:lnTo>
                    <a:pt x="11581" y="6368"/>
                  </a:lnTo>
                  <a:lnTo>
                    <a:pt x="12050" y="3709"/>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6630" name="_s12294"/>
            <p:cNvSpPr/>
            <p:nvPr/>
          </p:nvSpPr>
          <p:spPr>
            <a:xfrm>
              <a:off x="2910" y="1313"/>
              <a:ext cx="747" cy="747"/>
            </a:xfrm>
            <a:prstGeom prst="rect">
              <a:avLst/>
            </a:prstGeom>
            <a:noFill/>
            <a:ln w="9525">
              <a:noFill/>
            </a:ln>
          </p:spPr>
          <p:txBody>
            <a:bodyPr wrap="none" lIns="0" tIns="0" rIns="0" bIns="0" anchor="ctr" anchorCtr="0"/>
            <a:p>
              <a:pPr algn="ctr"/>
              <a:r>
                <a:rPr lang="zh-CN" altLang="en-US" sz="4200" dirty="0">
                  <a:latin typeface="Times New Roman" panose="02020603050405020304" pitchFamily="18" charset="0"/>
                  <a:ea typeface="宋体" panose="02010600030101010101" pitchFamily="2" charset="-122"/>
                </a:rPr>
                <a:t>重要人物</a:t>
              </a:r>
              <a:endParaRPr lang="zh-CN" altLang="en-US" sz="4200" dirty="0">
                <a:latin typeface="Times New Roman" panose="02020603050405020304" pitchFamily="18" charset="0"/>
                <a:ea typeface="宋体" panose="02010600030101010101" pitchFamily="2" charset="-122"/>
              </a:endParaRPr>
            </a:p>
          </p:txBody>
        </p:sp>
        <p:sp>
          <p:nvSpPr>
            <p:cNvPr id="26631" name="_s12295"/>
            <p:cNvSpPr/>
            <p:nvPr/>
          </p:nvSpPr>
          <p:spPr>
            <a:xfrm>
              <a:off x="2027" y="2842"/>
              <a:ext cx="747" cy="747"/>
            </a:xfrm>
            <a:prstGeom prst="rect">
              <a:avLst/>
            </a:prstGeom>
            <a:noFill/>
            <a:ln w="9525">
              <a:noFill/>
            </a:ln>
          </p:spPr>
          <p:txBody>
            <a:bodyPr wrap="none" lIns="0" tIns="0" rIns="0" bIns="0" anchor="ctr" anchorCtr="0"/>
            <a:p>
              <a:pPr algn="ctr"/>
              <a:r>
                <a:rPr lang="zh-CN" altLang="en-US" sz="4200" dirty="0">
                  <a:latin typeface="Times New Roman" panose="02020603050405020304" pitchFamily="18" charset="0"/>
                  <a:ea typeface="宋体" panose="02010600030101010101" pitchFamily="2" charset="-122"/>
                </a:rPr>
                <a:t>对立人物</a:t>
              </a:r>
              <a:endParaRPr lang="zh-CN" altLang="en-US" sz="4200" dirty="0">
                <a:latin typeface="Times New Roman" panose="02020603050405020304" pitchFamily="18" charset="0"/>
                <a:ea typeface="宋体" panose="02010600030101010101" pitchFamily="2" charset="-122"/>
              </a:endParaRPr>
            </a:p>
          </p:txBody>
        </p:sp>
        <p:sp>
          <p:nvSpPr>
            <p:cNvPr id="26632" name="_s12298"/>
            <p:cNvSpPr/>
            <p:nvPr/>
          </p:nvSpPr>
          <p:spPr>
            <a:xfrm>
              <a:off x="1144" y="1313"/>
              <a:ext cx="747" cy="747"/>
            </a:xfrm>
            <a:prstGeom prst="rect">
              <a:avLst/>
            </a:prstGeom>
            <a:noFill/>
            <a:ln w="9525">
              <a:noFill/>
            </a:ln>
          </p:spPr>
          <p:txBody>
            <a:bodyPr wrap="none" lIns="0" tIns="0" rIns="0" bIns="0" anchor="ctr" anchorCtr="0"/>
            <a:p>
              <a:pPr algn="ctr"/>
              <a:r>
                <a:rPr lang="zh-CN" altLang="en-US" sz="4200" dirty="0">
                  <a:latin typeface="Times New Roman" panose="02020603050405020304" pitchFamily="18" charset="0"/>
                  <a:ea typeface="宋体" panose="02010600030101010101" pitchFamily="2" charset="-122"/>
                </a:rPr>
                <a:t>主要人物</a:t>
              </a:r>
              <a:endParaRPr lang="zh-CN" altLang="en-US" sz="4200" dirty="0">
                <a:latin typeface="Times New Roman" panose="02020603050405020304" pitchFamily="18" charset="0"/>
                <a:ea typeface="宋体" panose="02010600030101010101" pitchFamily="2" charset="-122"/>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3" name="内容占位符 15362"/>
          <p:cNvSpPr>
            <a:spLocks noGrp="1"/>
          </p:cNvSpPr>
          <p:nvPr>
            <p:ph idx="1"/>
          </p:nvPr>
        </p:nvSpPr>
        <p:spPr>
          <a:xfrm>
            <a:off x="619125" y="671194"/>
            <a:ext cx="8022590" cy="5263516"/>
          </a:xfrm>
        </p:spPr>
        <p:txBody>
          <a:bodyPr wrap="square" lIns="90170" tIns="46990" rIns="90170" bIns="46990" rtlCol="0">
            <a:normAutofit/>
          </a:bodyPr>
          <a:p>
            <a:pPr fontAlgn="auto">
              <a:lnSpc>
                <a:spcPct val="90000"/>
              </a:lnSpc>
            </a:pP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立足于 要塑造的主要人物，从四个方面来寻找推敲主要人物、重要人物、对立人物之间的相互冲突</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buNone/>
            </a:pP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 </a:t>
            </a:r>
            <a:r>
              <a:rPr lang="en-US" altLang="zh-CN" sz="2000" strike="noStrike" noProof="1">
                <a:solidFill>
                  <a:schemeClr val="tx1"/>
                </a:solidFill>
                <a:effectLst>
                  <a:outerShdw blurRad="38100" dist="19050" dir="2700000" algn="tl" rotWithShape="0">
                    <a:schemeClr val="dk1">
                      <a:alpha val="40000"/>
                    </a:schemeClr>
                  </a:outerShdw>
                </a:effectLst>
                <a:latin typeface="+mn-lt"/>
                <a:cs typeface="+mn-lt"/>
              </a:rPr>
              <a:t>1 </a:t>
            </a: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主要人物与重要人物在争取各自内在需求时，外在动作的冲突。</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r>
              <a:rPr lang="en-US" altLang="zh-CN" sz="2000" strike="noStrike" noProof="1">
                <a:solidFill>
                  <a:schemeClr val="tx1"/>
                </a:solidFill>
                <a:effectLst>
                  <a:outerShdw blurRad="38100" dist="19050" dir="2700000" algn="tl" rotWithShape="0">
                    <a:schemeClr val="dk1">
                      <a:alpha val="40000"/>
                    </a:schemeClr>
                  </a:outerShdw>
                </a:effectLst>
                <a:latin typeface="+mn-lt"/>
                <a:cs typeface="+mn-lt"/>
              </a:rPr>
              <a:t>2 </a:t>
            </a: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主要人物与对立人物在争取各自内在需求时，外在动作的冲突。</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r>
              <a:rPr lang="en-US" altLang="zh-CN" sz="2000" strike="noStrike" noProof="1">
                <a:solidFill>
                  <a:schemeClr val="tx1"/>
                </a:solidFill>
                <a:effectLst>
                  <a:outerShdw blurRad="38100" dist="19050" dir="2700000" algn="tl" rotWithShape="0">
                    <a:schemeClr val="dk1">
                      <a:alpha val="40000"/>
                    </a:schemeClr>
                  </a:outerShdw>
                </a:effectLst>
                <a:latin typeface="+mn-lt"/>
                <a:cs typeface="+mn-lt"/>
              </a:rPr>
              <a:t>3</a:t>
            </a: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重要人物与对立人物在争取各自内在需求时，外在动作的冲突。</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r>
              <a:rPr lang="en-US" altLang="zh-CN" sz="2000" strike="noStrike" noProof="1">
                <a:solidFill>
                  <a:schemeClr val="tx1"/>
                </a:solidFill>
                <a:effectLst>
                  <a:outerShdw blurRad="38100" dist="19050" dir="2700000" algn="tl" rotWithShape="0">
                    <a:schemeClr val="dk1">
                      <a:alpha val="40000"/>
                    </a:schemeClr>
                  </a:outerShdw>
                </a:effectLst>
                <a:latin typeface="+mn-lt"/>
                <a:cs typeface="+mn-lt"/>
              </a:rPr>
              <a:t>4 </a:t>
            </a: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主要人物内在的相互冲突，体现在角色为了满足内在需求而选择外在动作时，要战胜自身的一个决策过程。</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a:p>
            <a:pPr fontAlgn="auto">
              <a:lnSpc>
                <a:spcPct val="90000"/>
              </a:lnSpc>
            </a:pPr>
            <a:r>
              <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rPr>
              <a:t>小结：第二步　我们走过了从五个方面开始调查收集材料开始，然后到分析角色，推敲角色关系、从而提炼角色传记为止的思维过程。</a:t>
            </a:r>
            <a:endParaRPr lang="zh-CN" altLang="en-US" sz="2000" strike="noStrike" noProof="1" dirty="0">
              <a:solidFill>
                <a:schemeClr val="tx1"/>
              </a:solidFill>
              <a:effectLst>
                <a:outerShdw blurRad="38100" dist="19050" dir="2700000" algn="tl" rotWithShape="0">
                  <a:schemeClr val="dk1">
                    <a:alpha val="40000"/>
                  </a:schemeClr>
                </a:outerShdw>
              </a:effectLst>
              <a:latin typeface="+mn-lt"/>
              <a:cs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7" name="标题 18436"/>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写角色传记的格式：</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18438" name="内容占位符 18437"/>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endParaRPr kumimoji="0" lang="en-US" altLang="zh-CN" sz="1600" b="0" i="0" u="sng"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sng"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角色名称：有盼  性别： 男 年龄 ：</a:t>
            </a:r>
            <a:r>
              <a:rPr kumimoji="0" lang="en-US" altLang="zh-CN" sz="1600" b="0" i="0" u="sng"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a:t>
            </a:r>
            <a:r>
              <a:rPr kumimoji="0" lang="zh-CN" altLang="en-US" sz="1600" b="0" i="0" u="sng"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岁 角色类别 ：主要角色</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主题：</a:t>
            </a:r>
            <a:r>
              <a:rPr kumimoji="0" lang="zh-CN" altLang="en-US" sz="1600" b="0" i="0" u="sng"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清代中叶 ，随师傅学习杂耍戏法的有盼，为了找到从未谋面的父亲，误入了另一个称为 狐仙的时空 ，最终找到了在人间的生父，却发现生父是自己严厉的师傅。</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（见附表格）</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008" name="内容占位符 17007"/>
          <p:cNvSpPr>
            <a:spLocks noGrp="1"/>
          </p:cNvSpPr>
          <p:nvPr>
            <p:ph idx="1"/>
          </p:nvPr>
        </p:nvSpPr>
        <p:spPr>
          <a:xfrm>
            <a:off x="501650" y="790575"/>
            <a:ext cx="8140700" cy="49942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从这个例子 看来 写作的方向是由左向右，越来越提炼，最后的目的是明确角色在故事中的内在需求和外在动作。</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重要角色和对立角色的人物传记的写法上同，在次不再重复。</a:t>
            </a:r>
            <a:endParaRPr kumimoji="0" lang="zh-CN" altLang="en-US" sz="16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685800" marR="0" lvl="1"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tabLst>
                <a:tab pos="1609725" algn="l"/>
              </a:tabLst>
            </a:pPr>
            <a:r>
              <a:rPr kumimoji="0" lang="zh-CN" altLang="en-US" sz="16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写</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人物传记 </a:t>
            </a:r>
            <a:r>
              <a:rPr kumimoji="0" lang="en-US" altLang="zh-CN"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为了寻找冲突</a:t>
            </a:r>
            <a:endParaRPr kumimoji="0" lang="zh-CN" altLang="en-US" sz="16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练习题：</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拿出第一步暂时存在抽屉的多余素材，当然也要紧紧握着你第一步练习出来的主题，然后消化第二步写角色传记的格式，写下你的人物传记。马上行动，第三步在等着你。</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标题 30721"/>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2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第三步 建立一个基本的电影框架</a:t>
            </a:r>
            <a:endParaRPr kumimoji="0" lang="zh-CN" altLang="en-US" sz="28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0723" name="内容占位符 30722"/>
          <p:cNvSpPr>
            <a:spLocks noGrp="1"/>
          </p:cNvSpPr>
          <p:nvPr>
            <p:ph idx="1"/>
          </p:nvPr>
        </p:nvSpPr>
        <p:spPr>
          <a:xfrm>
            <a:off x="501650" y="1571625"/>
            <a:ext cx="8140700" cy="4041775"/>
          </a:xfrm>
        </p:spPr>
        <p:txBody>
          <a:bodyPr wrap="square" lIns="90170" tIns="46990" rIns="90170" bIns="46990" rtlCol="0">
            <a:normAutofit fontScale="80000"/>
          </a:bodyPr>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endParaRPr kumimoji="0" lang="en-US" altLang="zh-CN" sz="18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zh-CN" altLang="en-US" sz="20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九公式</a:t>
            </a:r>
            <a:endParaRPr kumimoji="0" lang="zh-CN" altLang="en-US" sz="20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1"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放映电影内容的总时间为  </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分钟 ﹦ 完成剧本的总页数为</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页</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第一幕（建置）或是第三幕（结局）的页数（时间长度）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1/4</a:t>
            </a:r>
            <a:endPar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第二幕（对抗）的页数（时间长度）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a:t>
            </a:r>
            <a:endPar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4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开端的页数（时间长度）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1/12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0----N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1/12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5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第一幕情节点</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1/40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5/24----N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9/40</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6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第二幕情节点</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1/20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17/24----N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3/4</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7</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中间点的页数（时间长度）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1/120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8</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紧要关头</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1/120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3/8</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9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紧要关头</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页数（时间长度）</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1/120 </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（在剧本中的位置：</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N</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15/24</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标题 31745"/>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2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一部完整的电影 或一个电影剧本 分“三幕”（幕是最大的段落）</a:t>
            </a:r>
            <a:endParaRPr kumimoji="0" lang="zh-CN" altLang="en-US" sz="2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1747" name="内容占位符 31746"/>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第一幕 也叫建置</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概括起来 这部分最终要解决的问题是：故事讲的是谁，故事讲的是什么，并确定角色关系（是对立的或是友好的厌恶的等等）和各角色的内在需求。</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建置的大段落 共分为 三个小段落：开端 建置中段 情节点</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endPar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标题 32769"/>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开端：</a:t>
            </a:r>
            <a:br>
              <a:rPr lang="zh-CN" altLang="en-US" sz="4000" dirty="0"/>
            </a:br>
            <a:endPar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2771" name="内容占位符 32770"/>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限定长度：</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要解决的问题：</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确定主要角色</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故事讲的是谁</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B</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戏剧性前提</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故事讲的是什么</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C</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戏剧性情景</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（即 围绕主要角色内在需求的境况</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主要角色的身份和处境、性格、环境、特殊意义的物件）</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9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目的</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快速形成  戏剧动力 从而抓住你的观众</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标题 33793"/>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建置中段</a:t>
            </a:r>
            <a:r>
              <a:rPr kumimoji="0" lang="en-US" altLang="zh-CN" sz="40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rPr>
              <a:t>; </a:t>
            </a:r>
            <a:br>
              <a:rPr lang="en-US" altLang="zh-CN" sz="4000"/>
            </a:br>
            <a:endParaRPr kumimoji="0" lang="en-US" altLang="zh-CN" sz="40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endParaRPr>
          </a:p>
        </p:txBody>
      </p:sp>
      <p:sp>
        <p:nvSpPr>
          <p:cNvPr id="33795" name="内容占位符 33794"/>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限定长度</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endPar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要解决的问题：把叙事角度，重点聚焦在主要角色身上。</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标题 34817"/>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情节点</a:t>
            </a:r>
            <a:r>
              <a:rPr kumimoji="0" lang="en-US" altLang="zh-CN" sz="40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rPr>
              <a:t>1</a:t>
            </a:r>
            <a:r>
              <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a:t>
            </a:r>
            <a:br>
              <a:rPr lang="zh-CN" altLang="en-US" sz="4000" dirty="0"/>
            </a:br>
            <a:endPar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4819" name="内容占位符 34818"/>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限定长度：</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从一部电影中所有段落的构成形式来看：情节点像一个个路标</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从一部电影的三类角色（主要角色 重要角色对立角色）的外在动作相互间的作用力结果（冲突）来看：情节点像一个个钩子，钩住了角色的动作，决定着冲突方向，并起到转折作用，也就是把故事的发展钩向了另一个方向。</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3" name="内容占位符 35842"/>
          <p:cNvSpPr>
            <a:spLocks noGrp="1"/>
          </p:cNvSpPr>
          <p:nvPr>
            <p:ph sz="quarter" idx="13"/>
          </p:nvPr>
        </p:nvSpPr>
        <p:spPr>
          <a:xfrm>
            <a:off x="501650" y="922338"/>
            <a:ext cx="8140700" cy="4827588"/>
          </a:xfrm>
        </p:spPr>
        <p:txBody>
          <a:bodyPr wrap="square">
            <a:normAutofit fontScale="60000"/>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情节点在电影剧作中的数量和作用</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en-US" altLang="zh-CN"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对于</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120</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分钟的电影长度而言，通常有</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15</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个情节点左右，根据需要可多可少。在悉德菲尔德三幕剧的电影剧作基本框架中，处于构思阶段的情节点</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是所有情节点中，最先要明确的两大重要情节点，只有他们才能“推动”和“限定”故事在线索中大的发展方向。</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情节点</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是故事真正开始的地方</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情节点</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通常是个偶发事件，他把主要角色的外在动作钩向第二幕，冲突在第二幕中每一次的量变到质变正是观众真正感兴趣的地方，这也就是为什么第一幕结尾处的情节点</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，往往总是故事真正开始的地方。</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内容占位符 36866"/>
          <p:cNvSpPr>
            <a:spLocks noGrp="1"/>
          </p:cNvSpPr>
          <p:nvPr>
            <p:ph sz="quarter" idx="13"/>
          </p:nvPr>
        </p:nvSpPr>
        <p:spPr>
          <a:xfrm>
            <a:off x="503238" y="1571625"/>
            <a:ext cx="8139112" cy="4041775"/>
          </a:xfrm>
          <a:ln/>
        </p:spPr>
        <p:txBody>
          <a:bodyPr vert="horz" wrap="square" lIns="90170" tIns="46990" rIns="90170" bIns="46990" anchor="t" anchorCtr="0"/>
          <a:p>
            <a:pPr defTabSz="914400">
              <a:buClrTx/>
              <a:buSzTx/>
            </a:pPr>
            <a:r>
              <a:rPr lang="zh-CN" altLang="en-US" kern="1200" normalizeH="0" baseline="0" dirty="0">
                <a:latin typeface="Arial" panose="020B0604020202020204" pitchFamily="34" charset="0"/>
                <a:ea typeface="微软雅黑" panose="020B0503020204020204" charset="-122"/>
                <a:cs typeface="+mn-cs"/>
              </a:rPr>
              <a:t>情节点与主要角色</a:t>
            </a:r>
            <a:endParaRPr lang="zh-CN" altLang="en-US" kern="1200" normalizeH="0" baseline="0" dirty="0">
              <a:latin typeface="Arial" panose="020B0604020202020204" pitchFamily="34" charset="0"/>
              <a:ea typeface="微软雅黑" panose="020B0503020204020204" charset="-122"/>
              <a:cs typeface="+mn-cs"/>
            </a:endParaRPr>
          </a:p>
          <a:p>
            <a:pPr defTabSz="914400">
              <a:buClrTx/>
              <a:buSzTx/>
            </a:pPr>
            <a:r>
              <a:rPr lang="zh-CN" altLang="en-US" kern="1200" normalizeH="0" baseline="0" dirty="0">
                <a:latin typeface="Arial" panose="020B0604020202020204" pitchFamily="34" charset="0"/>
                <a:ea typeface="微软雅黑" panose="020B0503020204020204" charset="-122"/>
                <a:cs typeface="+mn-cs"/>
              </a:rPr>
              <a:t>情节点就是主要角色起的作用，只要追随故事的主要角色，第一幕结尾处的情节点</a:t>
            </a:r>
            <a:r>
              <a:rPr lang="en-US" altLang="zh-CN" kern="1200" normalizeH="0" baseline="0">
                <a:latin typeface="Arial" panose="020B0604020202020204" pitchFamily="34" charset="0"/>
                <a:ea typeface="微软雅黑" panose="020B0503020204020204" charset="-122"/>
                <a:cs typeface="+mn-cs"/>
              </a:rPr>
              <a:t>1 </a:t>
            </a:r>
            <a:r>
              <a:rPr lang="zh-CN" altLang="en-US" kern="1200" normalizeH="0" baseline="0" dirty="0">
                <a:latin typeface="Arial" panose="020B0604020202020204" pitchFamily="34" charset="0"/>
                <a:ea typeface="微软雅黑" panose="020B0503020204020204" charset="-122"/>
                <a:cs typeface="+mn-cs"/>
              </a:rPr>
              <a:t>和第二幕结尾处的情节点</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a:t>
            </a:r>
            <a:endParaRPr lang="zh-CN" altLang="en-US" kern="1200" normalizeH="0" baseline="0" dirty="0">
              <a:latin typeface="Arial" panose="020B0604020202020204" pitchFamily="34" charset="0"/>
              <a:ea typeface="微软雅黑" panose="020B0503020204020204" charset="-122"/>
              <a:cs typeface="+mn-cs"/>
            </a:endParaRPr>
          </a:p>
          <a:p>
            <a:pPr defTabSz="914400">
              <a:buClrTx/>
              <a:buSzTx/>
            </a:pPr>
            <a:r>
              <a:rPr lang="zh-CN" altLang="en-US" kern="1200" normalizeH="0" baseline="0" dirty="0">
                <a:latin typeface="Arial" panose="020B0604020202020204" pitchFamily="34" charset="0"/>
                <a:ea typeface="微软雅黑" panose="020B0503020204020204" charset="-122"/>
                <a:cs typeface="+mn-cs"/>
              </a:rPr>
              <a:t>开端的两种表现方式</a:t>
            </a:r>
            <a:r>
              <a:rPr lang="en-US" altLang="zh-CN" kern="1200" normalizeH="0" baseline="0">
                <a:latin typeface="Arial" panose="020B0604020202020204" pitchFamily="34" charset="0"/>
                <a:ea typeface="微软雅黑" panose="020B0503020204020204" charset="-122"/>
                <a:cs typeface="+mn-cs"/>
              </a:rPr>
              <a:t>: </a:t>
            </a:r>
            <a:r>
              <a:rPr lang="zh-CN" altLang="en-US" kern="1200" normalizeH="0" baseline="0" dirty="0">
                <a:latin typeface="Arial" panose="020B0604020202020204" pitchFamily="34" charset="0"/>
                <a:ea typeface="微软雅黑" panose="020B0503020204020204" charset="-122"/>
                <a:cs typeface="+mn-cs"/>
              </a:rPr>
              <a:t>一种是视觉感染力很强，很令人兴奋地展开，目的是能够很快的抓住观众。另一种是 以一种速度极快的解说方式的镜头去建置剧中的角色。</a:t>
            </a: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标题 37889"/>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24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第二幕  对抗</a:t>
            </a:r>
            <a:endParaRPr kumimoji="0" lang="zh-CN" altLang="en-US" sz="24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7891" name="内容占位符 37890"/>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endParaRPr kumimoji="0" lang="en-US" altLang="zh-CN"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组成部分：紧要关头</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  </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中间点 紧要关头</a:t>
            </a:r>
            <a:r>
              <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 </a:t>
            </a:r>
            <a:endParaRPr kumimoji="0" lang="en-US" altLang="zh-CN"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中间点：处于 第二幕前半部分和后半部分，是一个戏剧性的段落，或一个场，对短篇来讲是一个或若干个镜头，起着情节点的作用。</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中间点的意义在于  为了防止我们迷失在第二幕创作的迷宫里。</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内容占位符 38914"/>
          <p:cNvSpPr>
            <a:spLocks noGrp="1"/>
          </p:cNvSpPr>
          <p:nvPr>
            <p:ph sz="quarter" idx="13"/>
          </p:nvPr>
        </p:nvSpPr>
        <p:spPr>
          <a:xfrm>
            <a:off x="503238" y="1571625"/>
            <a:ext cx="8139112" cy="4041775"/>
          </a:xfrm>
          <a:ln/>
        </p:spPr>
        <p:txBody>
          <a:bodyPr vert="horz" wrap="square" lIns="90170" tIns="46990" rIns="90170" bIns="46990" anchor="t" anchorCtr="0"/>
          <a:p>
            <a:pPr defTabSz="914400">
              <a:lnSpc>
                <a:spcPct val="90000"/>
              </a:lnSpc>
              <a:buClrTx/>
              <a:buSzTx/>
            </a:pPr>
            <a:r>
              <a:rPr lang="zh-CN" altLang="en-US" b="1" kern="1200" normalizeH="0" baseline="0" dirty="0">
                <a:latin typeface="Arial" panose="020B0604020202020204" pitchFamily="34" charset="0"/>
                <a:ea typeface="微软雅黑" panose="020B0503020204020204" charset="-122"/>
                <a:cs typeface="+mn-cs"/>
              </a:rPr>
              <a:t>紧要关头</a:t>
            </a:r>
            <a:r>
              <a:rPr lang="en-US" altLang="zh-CN" b="1" kern="1200" normalizeH="0" baseline="0">
                <a:latin typeface="Arial" panose="020B0604020202020204" pitchFamily="34" charset="0"/>
                <a:ea typeface="微软雅黑" panose="020B0503020204020204" charset="-122"/>
                <a:cs typeface="+mn-cs"/>
              </a:rPr>
              <a:t>1</a:t>
            </a:r>
            <a:r>
              <a:rPr lang="zh-CN" altLang="en-US" b="1" kern="1200" normalizeH="0" baseline="0" dirty="0">
                <a:latin typeface="Arial" panose="020B0604020202020204" pitchFamily="34" charset="0"/>
                <a:ea typeface="微软雅黑" panose="020B0503020204020204" charset="-122"/>
                <a:cs typeface="+mn-cs"/>
              </a:rPr>
              <a:t>和紧要关头</a:t>
            </a:r>
            <a:r>
              <a:rPr lang="en-US" altLang="zh-CN" b="1" kern="1200" normalizeH="0" baseline="0">
                <a:latin typeface="Arial" panose="020B0604020202020204" pitchFamily="34" charset="0"/>
                <a:ea typeface="微软雅黑" panose="020B0503020204020204" charset="-122"/>
                <a:cs typeface="+mn-cs"/>
              </a:rPr>
              <a:t>2</a:t>
            </a:r>
            <a:endParaRPr lang="en-US" altLang="zh-CN" kern="1200" normalizeH="0" baseline="0">
              <a:latin typeface="Arial" panose="020B0604020202020204" pitchFamily="34" charset="0"/>
              <a:ea typeface="微软雅黑" panose="020B0503020204020204" charset="-122"/>
              <a:cs typeface="+mn-cs"/>
            </a:endParaRPr>
          </a:p>
          <a:p>
            <a:pPr defTabSz="914400">
              <a:lnSpc>
                <a:spcPct val="90000"/>
              </a:lnSpc>
              <a:buClrTx/>
              <a:buSzTx/>
            </a:pPr>
            <a:r>
              <a:rPr lang="en-US" altLang="zh-CN" kern="1200" normalizeH="0" baseline="0">
                <a:latin typeface="Arial" panose="020B0604020202020204" pitchFamily="34" charset="0"/>
                <a:ea typeface="微软雅黑" panose="020B0503020204020204" charset="-122"/>
                <a:cs typeface="+mn-cs"/>
              </a:rPr>
              <a:t> </a:t>
            </a:r>
            <a:r>
              <a:rPr lang="zh-CN" altLang="en-US" kern="1200" normalizeH="0" baseline="0" dirty="0">
                <a:latin typeface="Arial" panose="020B0604020202020204" pitchFamily="34" charset="0"/>
                <a:ea typeface="微软雅黑" panose="020B0503020204020204" charset="-122"/>
                <a:cs typeface="+mn-cs"/>
              </a:rPr>
              <a:t>对短片来说，起着情节点的作用，是使故事沿着线索发展 的事变或事件。紧要关头</a:t>
            </a:r>
            <a:r>
              <a:rPr lang="en-US" altLang="zh-CN" kern="1200" normalizeH="0" baseline="0">
                <a:latin typeface="Arial" panose="020B0604020202020204" pitchFamily="34" charset="0"/>
                <a:ea typeface="微软雅黑" panose="020B0503020204020204" charset="-122"/>
                <a:cs typeface="+mn-cs"/>
              </a:rPr>
              <a:t>1</a:t>
            </a:r>
            <a:r>
              <a:rPr lang="zh-CN" altLang="en-US" kern="1200" normalizeH="0" baseline="0" dirty="0">
                <a:latin typeface="Arial" panose="020B0604020202020204" pitchFamily="34" charset="0"/>
                <a:ea typeface="微软雅黑" panose="020B0503020204020204" charset="-122"/>
                <a:cs typeface="+mn-cs"/>
              </a:rPr>
              <a:t>引导着冲突迈向中间点，紧要关头</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则引导着冲突迈向情节点</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a:t>
            </a:r>
            <a:endParaRPr lang="zh-CN" altLang="en-US" kern="1200" normalizeH="0" baseline="0" dirty="0">
              <a:latin typeface="Arial" panose="020B0604020202020204" pitchFamily="34" charset="0"/>
              <a:ea typeface="微软雅黑" panose="020B0503020204020204" charset="-122"/>
              <a:cs typeface="+mn-cs"/>
            </a:endParaRPr>
          </a:p>
          <a:p>
            <a:pPr defTabSz="914400">
              <a:lnSpc>
                <a:spcPct val="90000"/>
              </a:lnSpc>
              <a:buClrTx/>
              <a:buSzTx/>
            </a:pPr>
            <a:r>
              <a:rPr lang="zh-CN" altLang="en-US" kern="1200" normalizeH="0" baseline="0" dirty="0">
                <a:latin typeface="Arial" panose="020B0604020202020204" pitchFamily="34" charset="0"/>
                <a:ea typeface="微软雅黑" panose="020B0503020204020204" charset="-122"/>
                <a:cs typeface="+mn-cs"/>
              </a:rPr>
              <a:t>限定长度</a:t>
            </a:r>
            <a:r>
              <a:rPr lang="en-US" altLang="zh-CN" kern="1200" normalizeH="0" baseline="0">
                <a:latin typeface="Arial" panose="020B0604020202020204" pitchFamily="34" charset="0"/>
                <a:ea typeface="微软雅黑" panose="020B0503020204020204" charset="-122"/>
                <a:cs typeface="+mn-cs"/>
              </a:rPr>
              <a:t>: </a:t>
            </a:r>
            <a:endParaRPr lang="en-US" altLang="zh-CN" kern="1200" normalizeH="0" baseline="0">
              <a:latin typeface="Arial" panose="020B0604020202020204" pitchFamily="34" charset="0"/>
              <a:ea typeface="微软雅黑" panose="020B0503020204020204" charset="-122"/>
              <a:cs typeface="+mn-cs"/>
            </a:endParaRPr>
          </a:p>
          <a:p>
            <a:pPr defTabSz="914400">
              <a:lnSpc>
                <a:spcPct val="90000"/>
              </a:lnSpc>
              <a:buClrTx/>
              <a:buSzTx/>
            </a:pPr>
            <a:r>
              <a:rPr lang="zh-CN" altLang="en-US" kern="1200" normalizeH="0" baseline="0" dirty="0">
                <a:latin typeface="Arial" panose="020B0604020202020204" pitchFamily="34" charset="0"/>
                <a:ea typeface="微软雅黑" panose="020B0503020204020204" charset="-122"/>
                <a:cs typeface="+mn-cs"/>
              </a:rPr>
              <a:t>要解决的问题：完成冲突的逻辑性累积的次第关系。</a:t>
            </a:r>
            <a:endParaRPr lang="zh-CN" altLang="en-US" kern="1200" normalizeH="0" baseline="0" dirty="0">
              <a:latin typeface="Arial" panose="020B0604020202020204" pitchFamily="34" charset="0"/>
              <a:ea typeface="微软雅黑" panose="020B0503020204020204" charset="-122"/>
              <a:cs typeface="+mn-cs"/>
            </a:endParaRPr>
          </a:p>
          <a:p>
            <a:pPr defTabSz="914400">
              <a:lnSpc>
                <a:spcPct val="90000"/>
              </a:lnSpc>
              <a:buClrTx/>
              <a:buSzTx/>
            </a:pPr>
            <a:r>
              <a:rPr lang="zh-CN" altLang="en-US" kern="1200" normalizeH="0" baseline="0" dirty="0">
                <a:latin typeface="Arial" panose="020B0604020202020204" pitchFamily="34" charset="0"/>
                <a:ea typeface="微软雅黑" panose="020B0503020204020204" charset="-122"/>
                <a:cs typeface="+mn-cs"/>
              </a:rPr>
              <a:t>情节点</a:t>
            </a:r>
            <a:r>
              <a:rPr lang="en-US" altLang="zh-CN" kern="1200" normalizeH="0" baseline="0">
                <a:latin typeface="Arial" panose="020B0604020202020204" pitchFamily="34" charset="0"/>
                <a:ea typeface="微软雅黑" panose="020B0503020204020204" charset="-122"/>
                <a:cs typeface="+mn-cs"/>
              </a:rPr>
              <a:t>2 </a:t>
            </a:r>
            <a:endParaRPr lang="en-US" altLang="zh-CN" kern="1200" normalizeH="0" baseline="0">
              <a:latin typeface="Arial" panose="020B0604020202020204" pitchFamily="34" charset="0"/>
              <a:ea typeface="微软雅黑" panose="020B0503020204020204" charset="-122"/>
              <a:cs typeface="+mn-cs"/>
            </a:endParaRPr>
          </a:p>
          <a:p>
            <a:pPr defTabSz="914400">
              <a:lnSpc>
                <a:spcPct val="90000"/>
              </a:lnSpc>
              <a:buClrTx/>
              <a:buSzTx/>
            </a:pPr>
            <a:r>
              <a:rPr lang="zh-CN" altLang="en-US" kern="1200" normalizeH="0" baseline="0" dirty="0">
                <a:latin typeface="Arial" panose="020B0604020202020204" pitchFamily="34" charset="0"/>
                <a:ea typeface="微软雅黑" panose="020B0503020204020204" charset="-122"/>
                <a:cs typeface="+mn-cs"/>
              </a:rPr>
              <a:t>限定长度</a:t>
            </a:r>
            <a:r>
              <a:rPr lang="zh-CN" altLang="en-US" b="1" kern="1200" normalizeH="0" baseline="0" dirty="0">
                <a:latin typeface="Arial" panose="020B0604020202020204" pitchFamily="34" charset="0"/>
                <a:ea typeface="微软雅黑" panose="020B0503020204020204" charset="-122"/>
                <a:cs typeface="+mn-cs"/>
              </a:rPr>
              <a:t>：</a:t>
            </a:r>
            <a:endParaRPr lang="zh-CN" altLang="en-US" b="1" kern="1200" normalizeH="0" baseline="0" dirty="0">
              <a:latin typeface="Arial" panose="020B0604020202020204" pitchFamily="34" charset="0"/>
              <a:ea typeface="微软雅黑" panose="020B0503020204020204" charset="-122"/>
              <a:cs typeface="+mn-cs"/>
            </a:endParaRPr>
          </a:p>
          <a:p>
            <a:pPr defTabSz="914400">
              <a:lnSpc>
                <a:spcPct val="90000"/>
              </a:lnSpc>
              <a:buClrTx/>
              <a:buSzTx/>
            </a:pPr>
            <a:r>
              <a:rPr lang="zh-CN" altLang="en-US" b="1" kern="1200" normalizeH="0" baseline="0" dirty="0">
                <a:latin typeface="Arial" panose="020B0604020202020204" pitchFamily="34" charset="0"/>
                <a:ea typeface="微软雅黑" panose="020B0503020204020204" charset="-122"/>
                <a:cs typeface="+mn-cs"/>
              </a:rPr>
              <a:t>要解决的问题：</a:t>
            </a:r>
            <a:r>
              <a:rPr lang="zh-CN" altLang="en-US" kern="1200" normalizeH="0" baseline="0" dirty="0">
                <a:latin typeface="Arial" panose="020B0604020202020204" pitchFamily="34" charset="0"/>
                <a:ea typeface="微软雅黑" panose="020B0503020204020204" charset="-122"/>
                <a:cs typeface="+mn-cs"/>
              </a:rPr>
              <a:t>情节点把最终累积的冲突 钩向了第三幕。  </a:t>
            </a: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标题 39937"/>
          <p:cNvSpPr>
            <a:spLocks noGrp="1"/>
          </p:cNvSpPr>
          <p:nvPr>
            <p:ph type="title"/>
          </p:nvPr>
        </p:nvSpPr>
        <p:spPr>
          <a:xfrm>
            <a:off x="501650" y="609600"/>
            <a:ext cx="8140700"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第三幕 结局</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39939" name="内容占位符 39938"/>
          <p:cNvSpPr>
            <a:spLocks noGrp="1"/>
          </p:cNvSpPr>
          <p:nvPr>
            <p:ph idx="1"/>
          </p:nvPr>
        </p:nvSpPr>
        <p:spPr>
          <a:xfrm>
            <a:off x="501650" y="990600"/>
            <a:ext cx="8140700" cy="5235575"/>
          </a:xfrm>
        </p:spPr>
        <p:txBody>
          <a:bodyPr wrap="square" lIns="90170" tIns="46990" rIns="90170" bIns="46990" rtlCol="0">
            <a:normAutofit fontScale="80000"/>
          </a:bodyPr>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结局是整体，结尾是结局的组成部分，是表象，是故事最后的部分，是有推动力的结论。要解决的问题</a:t>
            </a: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一定要一个完整理解的，强有力的结尾，不能模棱两可，暧昧模糊。（因此，在构思开端时，首先就要知道故事的结尾，以防自己迷失在第二幕的对抗的累积中）</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18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结尾的构思要明确</a:t>
            </a:r>
            <a:r>
              <a:rPr kumimoji="0" lang="en-US" altLang="zh-CN" sz="1800" b="1"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endParaRPr kumimoji="0" lang="en-US" altLang="zh-CN" sz="1800" b="1"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不知道结尾是什么时，就问， 某角色或某事件带出了某动作，以及这个如何被解决，这就形成了影片的故事线，然后问自己希望的结尾是什么？</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2 </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不思考而偷懒的结尾，由于戏剧性没有强烈到要解决线索中的所有问题，而用一个突然冒出来的，与故事和故事中的角色毫不相干的事件来作为结尾，是一种偷懒的办法。结束剧本最容易的办法就是让主要角色死掉或让剧中的每个角色都死掉。</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 </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结尾时 要考虑到情感性设计或象征性设计。</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4 </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结尾不能使毫无关联的事件或事变，剧本中所有的事件都是逻辑关联的，有着整体和局部的关系，好的结尾总是出自故事的结尾，来自故事的开端。</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en-US" altLang="zh-CN" sz="1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5 </a:t>
            </a:r>
            <a:r>
              <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成功结尾的关键，就是让人感到充实和满足。</a:t>
            </a:r>
            <a:endParaRPr kumimoji="0" lang="zh-CN" altLang="en-US" sz="1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内容占位符 40962"/>
          <p:cNvSpPr>
            <a:spLocks noGrp="1"/>
          </p:cNvSpPr>
          <p:nvPr>
            <p:ph sz="quarter" idx="13"/>
          </p:nvPr>
        </p:nvSpPr>
        <p:spPr>
          <a:xfrm>
            <a:off x="960438" y="2165350"/>
            <a:ext cx="7219950" cy="2898775"/>
          </a:xfrm>
          <a:ln/>
        </p:spPr>
        <p:txBody>
          <a:bodyPr vert="horz" wrap="square" lIns="90170" tIns="46990" rIns="90170" bIns="46990" anchor="t" anchorCtr="0"/>
          <a:p>
            <a:pPr defTabSz="914400">
              <a:buClrTx/>
              <a:buSzTx/>
            </a:pPr>
            <a:r>
              <a:rPr lang="zh-CN" altLang="en-US" kern="1200" normalizeH="0" baseline="0" dirty="0">
                <a:latin typeface="Arial" panose="020B0604020202020204" pitchFamily="34" charset="0"/>
                <a:ea typeface="微软雅黑" panose="020B0503020204020204" charset="-122"/>
                <a:cs typeface="+mn-cs"/>
              </a:rPr>
              <a:t>练习题：看一部电影，找出第一幕第二幕第三幕。明确，情节点</a:t>
            </a:r>
            <a:r>
              <a:rPr lang="en-US" altLang="zh-CN" kern="1200" normalizeH="0" baseline="0">
                <a:latin typeface="Arial" panose="020B0604020202020204" pitchFamily="34" charset="0"/>
                <a:ea typeface="微软雅黑" panose="020B0503020204020204" charset="-122"/>
                <a:cs typeface="+mn-cs"/>
              </a:rPr>
              <a:t>1</a:t>
            </a:r>
            <a:r>
              <a:rPr lang="zh-CN" altLang="en-US" kern="1200" normalizeH="0" baseline="0" dirty="0">
                <a:latin typeface="Arial" panose="020B0604020202020204" pitchFamily="34" charset="0"/>
                <a:ea typeface="微软雅黑" panose="020B0503020204020204" charset="-122"/>
                <a:cs typeface="+mn-cs"/>
              </a:rPr>
              <a:t>紧要关头</a:t>
            </a:r>
            <a:r>
              <a:rPr lang="en-US" altLang="zh-CN" kern="1200" normalizeH="0" baseline="0">
                <a:latin typeface="Arial" panose="020B0604020202020204" pitchFamily="34" charset="0"/>
                <a:ea typeface="微软雅黑" panose="020B0503020204020204" charset="-122"/>
                <a:cs typeface="+mn-cs"/>
              </a:rPr>
              <a:t>1 </a:t>
            </a:r>
            <a:r>
              <a:rPr lang="zh-CN" altLang="en-US" kern="1200" normalizeH="0" baseline="0" dirty="0">
                <a:latin typeface="Arial" panose="020B0604020202020204" pitchFamily="34" charset="0"/>
                <a:ea typeface="微软雅黑" panose="020B0503020204020204" charset="-122"/>
                <a:cs typeface="+mn-cs"/>
              </a:rPr>
              <a:t>中间点 紧要关头</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情节点</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a:t>
            </a:r>
            <a:endParaRPr lang="zh-CN" altLang="en-US" kern="1200" normalizeH="0" baseline="0" dirty="0">
              <a:latin typeface="Arial" panose="020B0604020202020204" pitchFamily="34" charset="0"/>
              <a:ea typeface="微软雅黑" panose="020B0503020204020204" charset="-122"/>
              <a:cs typeface="+mn-cs"/>
            </a:endParaRPr>
          </a:p>
          <a:p>
            <a:pPr defTabSz="914400">
              <a:buClrTx/>
              <a:buSzTx/>
            </a:pP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标题 41985"/>
          <p:cNvSpPr>
            <a:spLocks noGrp="1"/>
          </p:cNvSpPr>
          <p:nvPr>
            <p:ph type="title" hasCustomPrompt="1"/>
          </p:nvPr>
        </p:nvSpPr>
        <p:spPr>
          <a:xfrm>
            <a:off x="960438" y="1793875"/>
            <a:ext cx="7219950" cy="542925"/>
          </a:xfrm>
        </p:spPr>
        <p:txBody>
          <a:bodyPr wrap="square"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第四步  写故事梗概的格式</a:t>
            </a:r>
            <a:br>
              <a:rPr lang="zh-CN" altLang="en-US" sz="4000" dirty="0"/>
            </a:br>
            <a:endParaRPr kumimoji="0" lang="zh-CN" altLang="en-US" sz="40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2" name="内容占位符 41986"/>
          <p:cNvSpPr>
            <a:spLocks noGrp="1"/>
          </p:cNvSpPr>
          <p:nvPr>
            <p:ph sz="quarter" idx="13"/>
          </p:nvPr>
        </p:nvSpPr>
        <p:spPr>
          <a:xfrm>
            <a:off x="960438" y="2479675"/>
            <a:ext cx="7219950" cy="2584450"/>
          </a:xfrm>
          <a:ln/>
        </p:spPr>
        <p:txBody>
          <a:bodyPr vert="horz" wrap="square" lIns="90170" tIns="46990" rIns="90170" bIns="46990" anchor="t" anchorCtr="0"/>
          <a:p>
            <a:pPr defTabSz="914400">
              <a:lnSpc>
                <a:spcPct val="90000"/>
              </a:lnSpc>
              <a:buClrTx/>
              <a:buSzTx/>
            </a:pPr>
            <a:r>
              <a:rPr lang="zh-CN" altLang="en-US" kern="1200" normalizeH="0" baseline="0" dirty="0">
                <a:latin typeface="Arial" panose="020B0604020202020204" pitchFamily="34" charset="0"/>
                <a:ea typeface="微软雅黑" panose="020B0503020204020204" charset="-122"/>
                <a:cs typeface="+mn-cs"/>
              </a:rPr>
              <a:t>关于    开端  情节点</a:t>
            </a:r>
            <a:r>
              <a:rPr lang="en-US" altLang="zh-CN" kern="1200" normalizeH="0" baseline="0">
                <a:latin typeface="Arial" panose="020B0604020202020204" pitchFamily="34" charset="0"/>
                <a:ea typeface="微软雅黑" panose="020B0503020204020204" charset="-122"/>
                <a:cs typeface="+mn-cs"/>
              </a:rPr>
              <a:t>1   </a:t>
            </a:r>
            <a:r>
              <a:rPr lang="zh-CN" altLang="en-US" kern="1200" normalizeH="0" baseline="0" dirty="0">
                <a:latin typeface="Arial" panose="020B0604020202020204" pitchFamily="34" charset="0"/>
                <a:ea typeface="微软雅黑" panose="020B0503020204020204" charset="-122"/>
                <a:cs typeface="+mn-cs"/>
              </a:rPr>
              <a:t>紧要关头</a:t>
            </a:r>
            <a:r>
              <a:rPr lang="en-US" altLang="zh-CN" kern="1200" normalizeH="0" baseline="0">
                <a:latin typeface="Arial" panose="020B0604020202020204" pitchFamily="34" charset="0"/>
                <a:ea typeface="微软雅黑" panose="020B0503020204020204" charset="-122"/>
                <a:cs typeface="+mn-cs"/>
              </a:rPr>
              <a:t>1 </a:t>
            </a:r>
            <a:r>
              <a:rPr lang="zh-CN" altLang="en-US" kern="1200" normalizeH="0" baseline="0" dirty="0">
                <a:latin typeface="Arial" panose="020B0604020202020204" pitchFamily="34" charset="0"/>
                <a:ea typeface="微软雅黑" panose="020B0503020204020204" charset="-122"/>
                <a:cs typeface="+mn-cs"/>
              </a:rPr>
              <a:t>中间点  紧要关头</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情节点</a:t>
            </a:r>
            <a:r>
              <a:rPr lang="en-US" altLang="zh-CN" kern="1200" normalizeH="0" baseline="0">
                <a:latin typeface="Arial" panose="020B0604020202020204" pitchFamily="34" charset="0"/>
                <a:ea typeface="微软雅黑" panose="020B0503020204020204" charset="-122"/>
                <a:cs typeface="+mn-cs"/>
              </a:rPr>
              <a:t>2 </a:t>
            </a:r>
            <a:r>
              <a:rPr lang="zh-CN" altLang="en-US" kern="1200" normalizeH="0" baseline="0" dirty="0">
                <a:latin typeface="Arial" panose="020B0604020202020204" pitchFamily="34" charset="0"/>
                <a:ea typeface="微软雅黑" panose="020B0503020204020204" charset="-122"/>
                <a:cs typeface="+mn-cs"/>
              </a:rPr>
              <a:t>结尾 这七个段落提要是构成故事梗概的重要组成部分，写故事梗概就是提炼出七个段落的逻辑关联，也是锻炼我们在电影剧本完成前后或途中，文字语言高度的概括能力，和组织能力，这种逻辑的思维方法将贯穿于我们创作构思，完成写作最后到修改定稿的始终，因此，写故事梗概，是一个反复锤炼逻辑思维的过程。</a:t>
            </a: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内容占位符 43010"/>
          <p:cNvSpPr>
            <a:spLocks noGrp="1"/>
          </p:cNvSpPr>
          <p:nvPr>
            <p:ph sz="quarter" idx="13"/>
          </p:nvPr>
        </p:nvSpPr>
        <p:spPr>
          <a:xfrm>
            <a:off x="503238" y="1571625"/>
            <a:ext cx="8139112" cy="4041775"/>
          </a:xfrm>
          <a:ln/>
        </p:spPr>
        <p:txBody>
          <a:bodyPr vert="horz" wrap="square" lIns="90170" tIns="46990" rIns="90170" bIns="46990" anchor="t" anchorCtr="0"/>
          <a:p>
            <a:pPr defTabSz="914400">
              <a:buClrTx/>
              <a:buSzTx/>
            </a:pPr>
            <a:r>
              <a:rPr lang="zh-CN" altLang="en-US" kern="1200" normalizeH="0" baseline="0" dirty="0">
                <a:latin typeface="Arial" panose="020B0604020202020204" pitchFamily="34" charset="0"/>
                <a:ea typeface="微软雅黑" panose="020B0503020204020204" charset="-122"/>
                <a:cs typeface="+mn-cs"/>
              </a:rPr>
              <a:t>练习题 ：按照故事梗概的格式，以分析七个段落提要的关联为前提，尝试着写出你的故事梗概。 </a:t>
            </a:r>
            <a:endParaRPr lang="zh-CN" altLang="en-US" kern="1200" normalizeH="0" baseline="0" dirty="0">
              <a:latin typeface="Arial" panose="020B0604020202020204" pitchFamily="34" charset="0"/>
              <a:ea typeface="微软雅黑" panose="020B0503020204020204" charset="-122"/>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标题 44033"/>
          <p:cNvSpPr>
            <a:spLocks noGrp="1"/>
          </p:cNvSpPr>
          <p:nvPr>
            <p:ph type="title"/>
          </p:nvPr>
        </p:nvSpPr>
        <p:spPr>
          <a:xfrm>
            <a:off x="457200" y="685800"/>
            <a:ext cx="8139113"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36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分场大纲的形成</a:t>
            </a:r>
            <a:endParaRPr kumimoji="0" lang="zh-CN" altLang="en-US" sz="36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44035" name="内容占位符 44034"/>
          <p:cNvSpPr>
            <a:spLocks noGrp="1"/>
          </p:cNvSpPr>
          <p:nvPr>
            <p:ph idx="1"/>
          </p:nvPr>
        </p:nvSpPr>
        <p:spPr>
          <a:xfrm>
            <a:off x="501650" y="1244600"/>
            <a:ext cx="8140700" cy="5170488"/>
          </a:xfrm>
        </p:spPr>
        <p:txBody>
          <a:bodyPr wrap="square" lIns="90170" tIns="46990" rIns="90170" bIns="46990" rtlCol="0">
            <a:normAutofit fontScale="90000" lnSpcReduction="10000"/>
          </a:bodyPr>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第一步  认识场景 </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场景的形式</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   </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 </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时间 和 地点</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内景 表示 室内  外景 表示 室外</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例如</a:t>
            </a:r>
            <a:endParaRPr kumimoji="0" lang="zh-CN" altLang="en-US"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129  </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外   新电影院广场  日</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多多看到了爱莲娜的身影，他穿过街道追了过去，不知怎么表白，只是对爱莲娜说 ：“今天天气很好”</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内   多多的卧室  夜</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None/>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多多对酌自己拍摄到的爱莲娜的电影，表白自己对爱莲娜的爱慕之情</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endPar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130</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，外  盘山公路  日</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多多开那辆破车，急驰驶去。多多不安的驾驶着。</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131</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，内  新放映室  日</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电影放映机在转动。</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132</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，内   新放映大厅</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00000"/>
              </a:lnSpc>
              <a:spcBef>
                <a:spcPts val="0"/>
              </a:spcBef>
              <a:spcAft>
                <a:spcPts val="1000"/>
              </a:spcAft>
              <a:buClrTx/>
              <a:buSzTx/>
              <a:buFont typeface="Arial" panose="020B0604020202020204" pitchFamily="34" charset="0"/>
              <a:buChar char="•"/>
            </a:pP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银幕上，电影</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彷徨</a:t>
            </a:r>
            <a:r>
              <a:rPr kumimoji="0" lang="en-US" altLang="zh-CN" sz="1715"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的片断。</a:t>
            </a: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80000"/>
              </a:lnSpc>
              <a:spcBef>
                <a:spcPts val="0"/>
              </a:spcBef>
              <a:spcAft>
                <a:spcPts val="1000"/>
              </a:spcAft>
              <a:buClrTx/>
              <a:buSzTx/>
              <a:buFont typeface="Arial" panose="020B0604020202020204" pitchFamily="34" charset="0"/>
              <a:buChar char="•"/>
            </a:pPr>
            <a:endParaRPr kumimoji="0" lang="zh-CN" altLang="en-US" sz="1715"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标题 45057"/>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32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场景类型</a:t>
            </a:r>
            <a:endParaRPr kumimoji="0" lang="zh-CN" altLang="en-US" sz="32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45059" name="内容占位符 45058"/>
          <p:cNvSpPr>
            <a:spLocks noGrp="1"/>
          </p:cNvSpPr>
          <p:nvPr>
            <p:ph idx="1"/>
          </p:nvPr>
        </p:nvSpPr>
        <p:spPr>
          <a:xfrm>
            <a:off x="501650" y="1571625"/>
            <a:ext cx="8140700" cy="4041775"/>
          </a:xfrm>
        </p:spPr>
        <p:txBody>
          <a:bodyPr wrap="square" lIns="90170" tIns="46990" rIns="90170" bIns="46990" rtlCol="0">
            <a:normAutofit fontScale="70000"/>
          </a:bodyPr>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动作型</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以角色肢体动作，场面特效为主，展现场景中的具体内容。比如，枪战，武打，爆炸。</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对话型</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以各角色间的对白、独白为主，展现场景中的具体内容。一个人对话的场景通常约占三页的篇幅，有时，更长些，但不多见。如果你写两个人之间的对话场面，最好不要超过三页。</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交待型</a:t>
            </a:r>
            <a:r>
              <a:rPr kumimoji="0" lang="en-US" altLang="zh-CN" sz="28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往往以一个或几个镜头组成。以交待季节变化，时间变化的场景内容。（有时，是没有角色的空镜头）</a:t>
            </a:r>
            <a:endParaRPr kumimoji="0" lang="zh-CN" altLang="en-US" sz="28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标题 46081"/>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ctr" defTabSz="914400" rtl="0" eaLnBrk="1" fontAlgn="auto" latinLnBrk="0" hangingPunct="1">
              <a:lnSpc>
                <a:spcPct val="100000"/>
              </a:lnSpc>
              <a:spcBef>
                <a:spcPct val="0"/>
              </a:spcBef>
              <a:spcAft>
                <a:spcPct val="0"/>
              </a:spcAft>
              <a:buClrTx/>
              <a:buSzTx/>
              <a:buFontTx/>
              <a:buNone/>
            </a:pPr>
            <a:r>
              <a:rPr kumimoji="0" lang="zh-CN" altLang="en-US" sz="32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第二步  卡片系统的分场大纲</a:t>
            </a: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 </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46083" name="内容占位符 46082"/>
          <p:cNvSpPr>
            <a:spLocks noGrp="1"/>
          </p:cNvSpPr>
          <p:nvPr>
            <p:ph idx="1"/>
          </p:nvPr>
        </p:nvSpPr>
        <p:spPr>
          <a:xfrm>
            <a:off x="501650" y="1571625"/>
            <a:ext cx="8140700" cy="4289425"/>
          </a:xfrm>
        </p:spPr>
        <p:txBody>
          <a:bodyPr wrap="square" lIns="90170" tIns="46990" rIns="90170" bIns="46990" rtlCol="0">
            <a:normAutofit fontScale="60000"/>
          </a:bodyPr>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取出一叠</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3×5</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英寸的卡片，在每张卡片上写出每一个场景的大纲，建立我们正是写剧本的卡片系统，故事最终会告诉我们最终会需要多少卡片。</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首先 要草拟出这些卡片的所有场景内容，大约要花四天左右时间。</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第一幕  一整天</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第二幕   用两天</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第三幕  用一天</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其次  把所有写满场景大纲的卡片摊在地板上或是钉在布告牌上，要花上个星期，反复研究这些卡片里的场景大纲，从而熟悉故事。</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a:p>
            <a:pPr marL="228600" marR="0" indent="-228600" algn="l" defTabSz="914400" rtl="0" eaLnBrk="1" fontAlgn="auto" latinLnBrk="0" hangingPunct="1">
              <a:lnSpc>
                <a:spcPct val="150000"/>
              </a:lnSpc>
              <a:spcBef>
                <a:spcPts val="0"/>
              </a:spcBef>
              <a:spcAft>
                <a:spcPts val="1000"/>
              </a:spcAft>
              <a:buClrTx/>
              <a:buSzTx/>
              <a:buFont typeface="Arial" panose="020B0604020202020204" pitchFamily="34" charset="0"/>
              <a:buChar char="•"/>
            </a:pP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最后  我们要一场戏一场戏的推敲这个故事，</a:t>
            </a:r>
            <a:r>
              <a:rPr kumimoji="0" lang="en-US" altLang="zh-CN" sz="20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rPr>
              <a:t>-----</a:t>
            </a:r>
            <a:r>
              <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我们可以把卡片的顺序打乱，尝试着把一个场景从一幕挪到另一幕，把另一个场景从第二幕挪到第三幕，也可以增加几张或是减去几张。这样需要两到四个小时的时间，我们反复研究这些分场大纲，直到我们对某些场景开始有了视觉形象的时候，也就是该正是写作的时候了。 </a:t>
            </a:r>
            <a:endParaRPr kumimoji="0" lang="zh-CN" altLang="en-US" sz="20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标题 47105"/>
          <p:cNvSpPr>
            <a:spLocks noGrp="1"/>
          </p:cNvSpPr>
          <p:nvPr>
            <p:ph type="title"/>
          </p:nvPr>
        </p:nvSpPr>
        <p:spPr>
          <a:xfrm>
            <a:off x="501650" y="1189038"/>
            <a:ext cx="8140700" cy="331788"/>
          </a:xfrm>
        </p:spPr>
        <p:txBody>
          <a:bodyPr wrap="square" lIns="90170" tIns="46990" rIns="90170" bIns="46990" rtlCol="0" anchor="ctr" anchorCtr="0">
            <a:normAutofit fontScale="90000"/>
          </a:bodyPr>
          <a:p>
            <a:pPr marL="0" marR="0" indent="0" algn="l" defTabSz="914400" rtl="0" eaLnBrk="1" fontAlgn="auto" latinLnBrk="0" hangingPunct="1">
              <a:lnSpc>
                <a:spcPct val="100000"/>
              </a:lnSpc>
              <a:spcBef>
                <a:spcPct val="0"/>
              </a:spcBef>
              <a:spcAft>
                <a:spcPct val="0"/>
              </a:spcAft>
              <a:buClrTx/>
              <a:buSzTx/>
              <a:buFontTx/>
              <a:buNone/>
            </a:pPr>
            <a:r>
              <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rPr>
              <a:t>电影分场剧本的形成</a:t>
            </a:r>
            <a:endPara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endParaRPr>
          </a:p>
        </p:txBody>
      </p:sp>
      <p:sp>
        <p:nvSpPr>
          <p:cNvPr id="47107" name="内容占位符 47106"/>
          <p:cNvSpPr>
            <a:spLocks noGrp="1"/>
          </p:cNvSpPr>
          <p:nvPr>
            <p:ph idx="1"/>
          </p:nvPr>
        </p:nvSpPr>
        <p:spPr>
          <a:xfrm>
            <a:off x="501650" y="1571625"/>
            <a:ext cx="8140700" cy="4041775"/>
          </a:xfrm>
        </p:spPr>
        <p:txBody>
          <a:bodyPr wrap="square" lIns="90170" tIns="46990" rIns="90170" bIns="46990" rtlCol="0">
            <a:normAutofit/>
          </a:bodyPr>
          <a:p>
            <a:pPr marL="228600" marR="0" indent="-228600" algn="l" defTabSz="914400" rtl="0" eaLnBrk="1" fontAlgn="auto" latinLnBrk="0" hangingPunct="1">
              <a:lnSpc>
                <a:spcPct val="130000"/>
              </a:lnSpc>
              <a:spcBef>
                <a:spcPts val="0"/>
              </a:spcBef>
              <a:spcAft>
                <a:spcPts val="1000"/>
              </a:spcAft>
              <a:buClrTx/>
              <a:buSzTx/>
              <a:buFont typeface="Arial" panose="020B0604020202020204" pitchFamily="34" charset="0"/>
              <a:buChar char="•"/>
            </a:pPr>
            <a:r>
              <a:rPr kumimoji="0" lang="zh-CN" altLang="en-US" sz="1600" b="1"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电影剧本的单栏剧本格式</a:t>
            </a:r>
            <a:r>
              <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rPr>
              <a:t> </a:t>
            </a:r>
            <a:endPara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1"/>
  <p:tag name="KSO_WM_UNIT_ID" val="_1*y*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2"/>
  <p:tag name="KSO_WM_UNIT_ID" val="_1*y*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58.xml><?xml version="1.0" encoding="utf-8"?>
<p:tagLst xmlns:p="http://schemas.openxmlformats.org/presentationml/2006/main">
  <p:tag name="KSO_WM_UNIT_TYPE" val="i"/>
  <p:tag name="KSO_WM_UNIT_SUBTYPE" val="h"/>
  <p:tag name="KSO_WM_SLIDE_BACKGROUND_TYPE" val="general"/>
  <p:tag name="KSO_WM_SLIDE_BK_DARK_LIGHT" val="2"/>
  <p:tag name="KSO_WM_UNIT_HIGHLIGHT" val="0"/>
  <p:tag name="KSO_WM_UNIT_COMPATIBLE" val="0"/>
  <p:tag name="KSO_WM_UNIT_DIAGRAM_ISNUMVISUAL" val="0"/>
  <p:tag name="KSO_WM_UNIT_DIAGRAM_ISREFERUNIT" val="0"/>
  <p:tag name="KSO_WM_UNIT_INDEX" val="0"/>
  <p:tag name="KSO_WM_UNIT_ID" val="_12*i*0"/>
  <p:tag name="KSO_WM_UNIT_BK_DARK_LIGHT" val="2"/>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63.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0"/>
  <p:tag name="KSO_WM_UNIT_ID" val="_13*i*0"/>
  <p:tag name="KSO_WM_UNIT_BK_DARK_LIGHT" val="2"/>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6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BK_DARK_LIGHT" val="2"/>
  <p:tag name="KSO_WM_UNIT_LAYERLEVEL" val="1"/>
  <p:tag name="KSO_WM_TAG_VERSION" val="1.0"/>
  <p:tag name="KSO_WM_BEAUTIFY_FLAG" val="#wm#"/>
</p:tagLst>
</file>

<file path=ppt/tags/tag69.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1"/>
  <p:tag name="KSO_WM_UNIT_ID" val="_14*i*1"/>
  <p:tag name="KSO_WM_UNIT_BK_DARK_LIGHT" val="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7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BK_DARK_LIGHT" val="2"/>
  <p:tag name="KSO_WM_UNIT_LAYERLEVEL" val="1"/>
  <p:tag name="KSO_WM_TAG_VERSION" val="1.0"/>
  <p:tag name="KSO_WM_BEAUTIFY_FLAG" val="#wm#"/>
</p:tagLst>
</file>

<file path=ppt/tags/tag75.xml><?xml version="1.0" encoding="utf-8"?>
<p:tagLst xmlns:p="http://schemas.openxmlformats.org/presentationml/2006/main">
  <p:tag name="KSO_WM_UNIT_TYPE" val="i"/>
  <p:tag name="KSO_WM_UNIT_SUBTYPE" val="h"/>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NDEX" val="1"/>
  <p:tag name="KSO_WM_UNIT_ID" val="_15*i*1"/>
  <p:tag name="KSO_WM_UNIT_BK_DARK_LIGHT" val="2"/>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BK_DARK_LIGHT" val="2"/>
  <p:tag name="KSO_WM_UNIT_LAYERLEVEL" val="1"/>
  <p:tag name="KSO_WM_TAG_VERSION" val="1.0"/>
  <p:tag name="KSO_WM_BEAUTIFY_FLAG" val="#wm#"/>
</p:tagLst>
</file>

<file path=ppt/tags/tag81.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1"/>
  <p:tag name="KSO_WM_UNIT_ID" val="_16*i*1"/>
  <p:tag name="KSO_WM_UNIT_BK_DARK_LIGHT" val="2"/>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8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BK_DARK_LIGHT" val="2"/>
  <p:tag name="KSO_WM_UNIT_LAYERLEVEL" val="1"/>
  <p:tag name="KSO_WM_TAG_VERSION" val="1.0"/>
  <p:tag name="KSO_WM_BEAUTIFY_FLAG" val="#wm#"/>
</p:tagLst>
</file>

<file path=ppt/tags/tag87.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1"/>
  <p:tag name="KSO_WM_UNIT_ID" val="_17*i*1"/>
  <p:tag name="KSO_WM_UNIT_BK_DARK_LIGHT" val="2"/>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92.xml><?xml version="1.0" encoding="utf-8"?>
<p:tagLst xmlns:p="http://schemas.openxmlformats.org/presentationml/2006/main">
  <p:tag name="KSO_WM_UNIT_TYPE" val="i"/>
  <p:tag name="KSO_WM_UNIT_SUBTYPE" val="h"/>
  <p:tag name="KSO_WM_SLIDE_BACKGROUND_TYPE" val="belt"/>
  <p:tag name="KSO_WM_SLIDE_BK_DARK_LIGHT" val="2"/>
  <p:tag name="KSO_WM_UNIT_HIGHLIGHT" val="0"/>
  <p:tag name="KSO_WM_UNIT_COMPATIBLE" val="0"/>
  <p:tag name="KSO_WM_UNIT_DIAGRAM_ISNUMVISUAL" val="0"/>
  <p:tag name="KSO_WM_UNIT_DIAGRAM_ISREFERUNIT" val="0"/>
  <p:tag name="KSO_WM_UNIT_INDEX" val="0"/>
  <p:tag name="KSO_WM_UNIT_ID" val="_18*i*0"/>
  <p:tag name="KSO_WM_UNIT_BK_DARK_LIGHT" val="2"/>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90"/>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390"/>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1.xml><?xml version="1.0" encoding="utf-8"?>
<p:tagLst xmlns:p="http://schemas.openxmlformats.org/presentationml/2006/main">
  <p:tag name="KSO_WM_TAG_VERSION" val="1.0"/>
  <p:tag name="KSO_WM_BEAUTIFY_FLAG" val="#wm#"/>
  <p:tag name="KSO_WM_TEMPLATE_CATEGORY" val="custom"/>
  <p:tag name="KSO_WM_TEMPLATE_INDEX" val="20205390"/>
  <p:tag name="KSO_WM_TEMPLATE_SUBCATEGORY" val="0"/>
  <p:tag name="KSO_WM_TEMPLATE_MASTER_TYPE" val="1"/>
  <p:tag name="KSO_WM_TEMPLATE_COLOR_TYPE" val="1"/>
  <p:tag name="KSO_WM_TEMPLATE_MASTER_THUMB_INDEX" val="12"/>
  <p:tag name="KSO_WM_TEMPLATE_THUMBS_INDEX" val="1、4、7、9、11、16、19、20、21、25、30、35、38、39、40"/>
</p:tagLst>
</file>

<file path=ppt/tags/tag102.xml><?xml version="1.0" encoding="utf-8"?>
<p:tagLst xmlns:p="http://schemas.openxmlformats.org/presentationml/2006/main">
  <p:tag name="KSO_WM_UNIT_ISCONTENTSTITLE" val="0"/>
  <p:tag name="KSO_WM_UNIT_ISNUMDGMTITLE" val="0"/>
  <p:tag name="KSO_WM_UNIT_NOCLEAR" val="0"/>
  <p:tag name="KSO_WM_UNIT_VALUE" val="7"/>
  <p:tag name="KSO_WM_UNIT_HIGHLIGHT" val="0"/>
  <p:tag name="KSO_WM_UNIT_COMPATIBLE" val="0"/>
  <p:tag name="KSO_WM_UNIT_DIAGRAM_ISNUMVISUAL" val="0"/>
  <p:tag name="KSO_WM_UNIT_DIAGRAM_ISREFERUNIT" val="0"/>
  <p:tag name="KSO_WM_UNIT_TYPE" val="a"/>
  <p:tag name="KSO_WM_UNIT_INDEX" val="1"/>
  <p:tag name="KSO_WM_UNIT_LAYERLEVEL" val="1"/>
  <p:tag name="KSO_WM_TAG_VERSION" val="1.0"/>
  <p:tag name="KSO_WM_BEAUTIFY_FLAG" val="#wm#"/>
  <p:tag name="KSO_WM_UNIT_PRESET_TEXT" val="简约工作汇报"/>
  <p:tag name="KSO_WM_TEMPLATE_CATEGORY" val="custom"/>
  <p:tag name="KSO_WM_TEMPLATE_INDEX" val="20205390"/>
  <p:tag name="KSO_WM_UNIT_ID" val="custom20205390_1*a*1"/>
</p:tagLst>
</file>

<file path=ppt/tags/tag103.xml><?xml version="1.0" encoding="utf-8"?>
<p:tagLst xmlns:p="http://schemas.openxmlformats.org/presentationml/2006/main">
  <p:tag name="KSO_WM_UNIT_ISCONTENTSTITLE" val="0"/>
  <p:tag name="KSO_WM_UNIT_ISNUMDGMTITLE" val="0"/>
  <p:tag name="KSO_WM_UNIT_NOCLEAR" val="0"/>
  <p:tag name="KSO_WM_UNIT_VALUE" val="20"/>
  <p:tag name="KSO_WM_UNIT_HIGHLIGHT" val="0"/>
  <p:tag name="KSO_WM_UNIT_COMPATIBLE" val="0"/>
  <p:tag name="KSO_WM_UNIT_DIAGRAM_ISNUMVISUAL" val="0"/>
  <p:tag name="KSO_WM_UNIT_DIAGRAM_ISREFERUNIT" val="0"/>
  <p:tag name="KSO_WM_UNIT_TYPE" val="b"/>
  <p:tag name="KSO_WM_UNIT_INDEX" val="1"/>
  <p:tag name="KSO_WM_UNIT_LAYERLEVEL" val="1"/>
  <p:tag name="KSO_WM_TAG_VERSION" val="1.0"/>
  <p:tag name="KSO_WM_BEAUTIFY_FLAG" val="#wm#"/>
  <p:tag name="KSO_WM_UNIT_PRESET_TEXT" val="单击此处添加副标题内容"/>
  <p:tag name="KSO_WM_TEMPLATE_CATEGORY" val="custom"/>
  <p:tag name="KSO_WM_TEMPLATE_INDEX" val="20205390"/>
  <p:tag name="KSO_WM_UNIT_ID" val="custom20205390_1*b*1"/>
</p:tagLst>
</file>

<file path=ppt/tags/tag104.xml><?xml version="1.0" encoding="utf-8"?>
<p:tagLst xmlns:p="http://schemas.openxmlformats.org/presentationml/2006/main">
  <p:tag name="KSO_WM_TEMPLATE_SUBCATEGORY" val="0"/>
  <p:tag name="KSO_WM_SLIDE_TYPE" val="title"/>
  <p:tag name="KSO_WM_SLIDE_SUBTYPE" val="pureTxt"/>
  <p:tag name="KSO_WM_SLIDE_ITEM_CNT" val="0"/>
  <p:tag name="KSO_WM_SLIDE_INDEX" val="1"/>
  <p:tag name="KSO_WM_TAG_VERSION" val="1.0"/>
  <p:tag name="KSO_WM_BEAUTIFY_FLAG" val="#wm#"/>
  <p:tag name="KSO_WM_SLIDE_LAYOUT" val="a_b"/>
  <p:tag name="KSO_WM_SLIDE_LAYOUT_CNT" val="1_1"/>
  <p:tag name="KSO_WM_TEMPLATE_MASTER_TYPE" val="1"/>
  <p:tag name="KSO_WM_TEMPLATE_COLOR_TYPE" val="1"/>
  <p:tag name="KSO_WM_TEMPLATE_CATEGORY" val="custom"/>
  <p:tag name="KSO_WM_TEMPLATE_INDEX" val="20205390"/>
  <p:tag name="KSO_WM_SLIDE_ID" val="custom20205390_1"/>
  <p:tag name="KSO_WM_TEMPLATE_MASTER_THUMB_INDEX" val="12"/>
  <p:tag name="KSO_WM_TEMPLATE_THUMBS_INDEX" val="1、4、7、9、11、16、19、20、21、25、30、35、38、39、40"/>
</p:tagLst>
</file>

<file path=ppt/theme/theme1.xml><?xml version="1.0" encoding="utf-8"?>
<a:theme xmlns:a="http://schemas.openxmlformats.org/drawingml/2006/main" name="1_Office 主题​​">
  <a:themeElements>
    <a:clrScheme name="030317">
      <a:dk1>
        <a:sysClr val="windowText" lastClr="000000"/>
      </a:dk1>
      <a:lt1>
        <a:sysClr val="window" lastClr="FFFFFF"/>
      </a:lt1>
      <a:dk2>
        <a:srgbClr val="F7FAF5"/>
      </a:dk2>
      <a:lt2>
        <a:srgbClr val="FFFFFF"/>
      </a:lt2>
      <a:accent1>
        <a:srgbClr val="67A752"/>
      </a:accent1>
      <a:accent2>
        <a:srgbClr val="639A63"/>
      </a:accent2>
      <a:accent3>
        <a:srgbClr val="5F8D74"/>
      </a:accent3>
      <a:accent4>
        <a:srgbClr val="5A8185"/>
      </a:accent4>
      <a:accent5>
        <a:srgbClr val="567496"/>
      </a:accent5>
      <a:accent6>
        <a:srgbClr val="5267A7"/>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Maple</Template>
  <TotalTime>0</TotalTime>
  <Words>4146</Words>
  <Application>WPS 演示</Application>
  <PresentationFormat>在屏幕上显示</PresentationFormat>
  <Paragraphs>184</Paragraphs>
  <Slides>26</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Arial</vt:lpstr>
      <vt:lpstr>宋体</vt:lpstr>
      <vt:lpstr>Wingdings</vt:lpstr>
      <vt:lpstr>Times New Roman</vt:lpstr>
      <vt:lpstr>微软雅黑</vt:lpstr>
      <vt:lpstr>Arial Unicode MS</vt:lpstr>
      <vt:lpstr>Calibri</vt:lpstr>
      <vt:lpstr>汉仪旗黑-85S</vt:lpstr>
      <vt:lpstr>黑体</vt:lpstr>
      <vt:lpstr>Wingdings</vt:lpstr>
      <vt:lpstr>Segoe UI</vt:lpstr>
      <vt:lpstr>华文中宋</vt:lpstr>
      <vt:lpstr>仿宋</vt:lpstr>
      <vt:lpstr>Arial Unicode MS</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驿路-林枫</cp:lastModifiedBy>
  <cp:revision>18</cp:revision>
  <dcterms:created xsi:type="dcterms:W3CDTF">2022-03-02T00:58:38Z</dcterms:created>
  <dcterms:modified xsi:type="dcterms:W3CDTF">2025-11-30T13:05:49Z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ICV">
    <vt:lpwstr>2031D0FD91D64CA79B3E4D2E24A9A9C0_13</vt:lpwstr>
  </property>
  <property fmtid="{D5CDD505-2E9C-101B-9397-08002B2CF9AE}" pid="4" name="KSOProductBuildVer">
    <vt:lpwstr>2052-12.1.0.23542</vt:lpwstr>
  </property>
</Properties>
</file>