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dp" ContentType="image/vnd.ms-photo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"/>
  </p:notesMasterIdLst>
  <p:sldIdLst>
    <p:sldId id="403" r:id="rId3"/>
    <p:sldId id="404" r:id="rId4"/>
    <p:sldId id="654" r:id="rId6"/>
    <p:sldId id="840" r:id="rId7"/>
    <p:sldId id="406" r:id="rId8"/>
    <p:sldId id="407" r:id="rId9"/>
    <p:sldId id="851" r:id="rId10"/>
    <p:sldId id="852" r:id="rId11"/>
    <p:sldId id="853" r:id="rId12"/>
    <p:sldId id="854" r:id="rId13"/>
    <p:sldId id="855" r:id="rId14"/>
    <p:sldId id="856" r:id="rId15"/>
    <p:sldId id="857" r:id="rId16"/>
    <p:sldId id="858" r:id="rId17"/>
    <p:sldId id="859" r:id="rId18"/>
    <p:sldId id="860" r:id="rId19"/>
    <p:sldId id="861" r:id="rId20"/>
    <p:sldId id="747" r:id="rId21"/>
    <p:sldId id="745" r:id="rId22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40" userDrawn="1">
          <p15:clr>
            <a:srgbClr val="A4A3A4"/>
          </p15:clr>
        </p15:guide>
        <p15:guide id="2" pos="220" userDrawn="1">
          <p15:clr>
            <a:srgbClr val="A4A3A4"/>
          </p15:clr>
        </p15:guide>
        <p15:guide id="3" pos="2718" userDrawn="1">
          <p15:clr>
            <a:srgbClr val="A4A3A4"/>
          </p15:clr>
        </p15:guide>
        <p15:guide id="4" pos="7413" userDrawn="1">
          <p15:clr>
            <a:srgbClr val="A4A3A4"/>
          </p15:clr>
        </p15:guide>
        <p15:guide id="5" orient="horz" pos="3911" userDrawn="1">
          <p15:clr>
            <a:srgbClr val="A4A3A4"/>
          </p15:clr>
        </p15:guide>
        <p15:guide id="6" orient="horz" pos="2543" userDrawn="1">
          <p15:clr>
            <a:srgbClr val="A4A3A4"/>
          </p15:clr>
        </p15:guide>
        <p15:guide id="7" orient="horz" pos="438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zhaomeijie" initials="z" lastIdx="1" clrIdx="0"/>
  <p:cmAuthor id="0" name="王晓娟" initials="wang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36EB8"/>
    <a:srgbClr val="F8F8F8"/>
    <a:srgbClr val="279136"/>
    <a:srgbClr val="175520"/>
    <a:srgbClr val="2A9A3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 varScale="1">
        <p:scale>
          <a:sx n="64" d="100"/>
          <a:sy n="64" d="100"/>
        </p:scale>
        <p:origin x="724" y="-4"/>
      </p:cViewPr>
      <p:guideLst>
        <p:guide pos="3840"/>
        <p:guide pos="220"/>
        <p:guide pos="2718"/>
        <p:guide pos="7413"/>
        <p:guide orient="horz" pos="3911"/>
        <p:guide orient="horz" pos="2543"/>
        <p:guide orient="horz" pos="43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7" Type="http://schemas.openxmlformats.org/officeDocument/2006/relationships/tags" Target="tags/tag70.xml"/><Relationship Id="rId26" Type="http://schemas.openxmlformats.org/officeDocument/2006/relationships/commentAuthors" Target="commentAuthors.xml"/><Relationship Id="rId25" Type="http://schemas.openxmlformats.org/officeDocument/2006/relationships/tableStyles" Target="tableStyles.xml"/><Relationship Id="rId24" Type="http://schemas.openxmlformats.org/officeDocument/2006/relationships/viewProps" Target="viewProps.xml"/><Relationship Id="rId23" Type="http://schemas.openxmlformats.org/officeDocument/2006/relationships/presProps" Target="presProps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8F8B746-3CD4-4AC0-AD25-71A25EF76E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53D535-AB13-49B2-8DB6-9DBD7D277F78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53D535-AB13-49B2-8DB6-9DBD7D277F7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单击以编辑母版副标题样式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7"/>
          <p:cNvSpPr txBox="1"/>
          <p:nvPr userDrawn="1"/>
        </p:nvSpPr>
        <p:spPr>
          <a:xfrm>
            <a:off x="239697" y="6528367"/>
            <a:ext cx="321371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大学计算机基础（微课版）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6" name="Picture 33" descr="封面标16开"/>
          <p:cNvPicPr>
            <a:picLocks noChangeAspect="1" noChangeArrowheads="1"/>
          </p:cNvPicPr>
          <p:nvPr userDrawn="1"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5215" y="6574244"/>
            <a:ext cx="1300852" cy="271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20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zh-CN" altLang="en-US" dirty="0"/>
          </a:p>
        </p:txBody>
      </p:sp>
      <p:sp>
        <p:nvSpPr>
          <p:cNvPr id="22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  <p:sp>
        <p:nvSpPr>
          <p:cNvPr id="23" name="矩形 22"/>
          <p:cNvSpPr/>
          <p:nvPr userDrawn="1"/>
        </p:nvSpPr>
        <p:spPr bwMode="auto">
          <a:xfrm>
            <a:off x="0" y="6497513"/>
            <a:ext cx="12192000" cy="360487"/>
          </a:xfrm>
          <a:prstGeom prst="rect">
            <a:avLst/>
          </a:prstGeom>
          <a:solidFill>
            <a:srgbClr val="0151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4" name="矩形 23"/>
          <p:cNvSpPr/>
          <p:nvPr userDrawn="1"/>
        </p:nvSpPr>
        <p:spPr>
          <a:xfrm>
            <a:off x="160022" y="6507993"/>
            <a:ext cx="2505935" cy="368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  修身报国</a:t>
            </a: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 </a:t>
            </a: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水利万物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25" name="矩形 24"/>
          <p:cNvSpPr/>
          <p:nvPr userDrawn="1"/>
        </p:nvSpPr>
        <p:spPr>
          <a:xfrm>
            <a:off x="7494447" y="6488668"/>
            <a:ext cx="455422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信息技术基础</a:t>
            </a:r>
            <a:r>
              <a:rPr lang="en-US" altLang="zh-CN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(Windows11+WPS Office)</a:t>
            </a:r>
            <a:endParaRPr lang="zh-CN" altLang="en-US" dirty="0"/>
          </a:p>
        </p:txBody>
      </p:sp>
      <p:grpSp>
        <p:nvGrpSpPr>
          <p:cNvPr id="26" name="组合 25"/>
          <p:cNvGrpSpPr/>
          <p:nvPr userDrawn="1"/>
        </p:nvGrpSpPr>
        <p:grpSpPr>
          <a:xfrm>
            <a:off x="-3835" y="159542"/>
            <a:ext cx="12190730" cy="255270"/>
            <a:chOff x="1588" y="308751"/>
            <a:chExt cx="12190730" cy="207902"/>
          </a:xfrm>
        </p:grpSpPr>
        <p:sp>
          <p:nvSpPr>
            <p:cNvPr id="27" name="矩形 26"/>
            <p:cNvSpPr/>
            <p:nvPr/>
          </p:nvSpPr>
          <p:spPr bwMode="auto">
            <a:xfrm>
              <a:off x="4492943" y="308751"/>
              <a:ext cx="7699375" cy="207902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8" name="矩形 27"/>
            <p:cNvSpPr/>
            <p:nvPr/>
          </p:nvSpPr>
          <p:spPr bwMode="auto">
            <a:xfrm>
              <a:off x="1588" y="308751"/>
              <a:ext cx="254000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9" name="矩形 28"/>
            <p:cNvSpPr/>
            <p:nvPr/>
          </p:nvSpPr>
          <p:spPr bwMode="auto">
            <a:xfrm>
              <a:off x="288925" y="308751"/>
              <a:ext cx="68263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</p:grpSp>
      <p:pic>
        <p:nvPicPr>
          <p:cNvPr id="2" name="图片 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75" y="0"/>
            <a:ext cx="1160145" cy="857250"/>
          </a:xfrm>
          <a:prstGeom prst="rect">
            <a:avLst/>
          </a:prstGeom>
        </p:spPr>
      </p:pic>
      <p:sp>
        <p:nvSpPr>
          <p:cNvPr id="17" name="矩形 16"/>
          <p:cNvSpPr/>
          <p:nvPr userDrawn="1"/>
        </p:nvSpPr>
        <p:spPr>
          <a:xfrm>
            <a:off x="694055" y="171450"/>
            <a:ext cx="3948430" cy="39878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p>
            <a:pPr algn="ctr"/>
            <a:r>
              <a:rPr lang="zh-CN" altLang="en-US" sz="2000" b="1" spc="30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吉林水利电力职业学院</a:t>
            </a:r>
            <a:endParaRPr lang="zh-CN" altLang="en-US" sz="2000" b="1" cap="none" spc="300" dirty="0" smtClean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18" name="矩形 17"/>
          <p:cNvSpPr/>
          <p:nvPr userDrawn="1"/>
        </p:nvSpPr>
        <p:spPr>
          <a:xfrm>
            <a:off x="516890" y="477520"/>
            <a:ext cx="4352925" cy="22987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p>
            <a:pPr algn="ctr"/>
            <a:r>
              <a:rPr lang="en-US" altLang="zh-CN" sz="900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Jilin Polytechnic Of Water Resources And Electric Engineering</a:t>
            </a:r>
            <a:endParaRPr lang="en-US" altLang="zh-CN" sz="900" b="1" cap="none" spc="0" dirty="0" smtClean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矩形 35"/>
          <p:cNvSpPr/>
          <p:nvPr userDrawn="1"/>
        </p:nvSpPr>
        <p:spPr>
          <a:xfrm>
            <a:off x="-8879" y="0"/>
            <a:ext cx="12200879" cy="1069145"/>
          </a:xfrm>
          <a:prstGeom prst="rect">
            <a:avLst/>
          </a:prstGeom>
          <a:solidFill>
            <a:srgbClr val="F8F8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8" name="Picture 33" descr="封面标16开"/>
          <p:cNvPicPr>
            <a:picLocks noChangeAspect="1" noChangeArrowheads="1"/>
          </p:cNvPicPr>
          <p:nvPr userDrawn="1"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5215" y="6574244"/>
            <a:ext cx="1300852" cy="271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" name="内容占位符 2"/>
          <p:cNvSpPr>
            <a:spLocks noGrp="1"/>
          </p:cNvSpPr>
          <p:nvPr>
            <p:ph idx="1" hasCustomPrompt="1"/>
          </p:nvPr>
        </p:nvSpPr>
        <p:spPr>
          <a:xfrm>
            <a:off x="541536" y="1702190"/>
            <a:ext cx="5198082" cy="4158859"/>
          </a:xfrm>
        </p:spPr>
        <p:txBody>
          <a:bodyPr/>
          <a:lstStyle>
            <a:lvl1pPr marL="228600" indent="-228600">
              <a:lnSpc>
                <a:spcPct val="100000"/>
              </a:lnSpc>
              <a:spcBef>
                <a:spcPts val="0"/>
              </a:spcBef>
              <a:buClr>
                <a:srgbClr val="0070C0"/>
              </a:buClr>
              <a:buSzPct val="99000"/>
              <a:buFont typeface="Wingdings" panose="05000000000000000000" pitchFamily="2" charset="2"/>
              <a:buChar char="n"/>
              <a:defRPr sz="22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dirty="0"/>
              <a:t>  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30" name="内容占位符 2"/>
          <p:cNvSpPr>
            <a:spLocks noGrp="1"/>
          </p:cNvSpPr>
          <p:nvPr>
            <p:ph idx="10" hasCustomPrompt="1"/>
          </p:nvPr>
        </p:nvSpPr>
        <p:spPr>
          <a:xfrm>
            <a:off x="6302326" y="1716258"/>
            <a:ext cx="5311263" cy="4144792"/>
          </a:xfrm>
        </p:spPr>
        <p:txBody>
          <a:bodyPr/>
          <a:lstStyle>
            <a:lvl1pPr marL="228600" indent="-228600">
              <a:lnSpc>
                <a:spcPct val="100000"/>
              </a:lnSpc>
              <a:spcBef>
                <a:spcPts val="0"/>
              </a:spcBef>
              <a:buClr>
                <a:srgbClr val="0070C0"/>
              </a:buClr>
              <a:buSzPct val="99000"/>
              <a:buFont typeface="Wingdings" panose="05000000000000000000" pitchFamily="2" charset="2"/>
              <a:buChar char="n"/>
              <a:defRPr lang="zh-CN" altLang="en-US" sz="220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dirty="0"/>
              <a:t>  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33" name="副标题 2"/>
          <p:cNvSpPr>
            <a:spLocks noGrp="1"/>
          </p:cNvSpPr>
          <p:nvPr>
            <p:ph type="subTitle" idx="11" hasCustomPrompt="1"/>
          </p:nvPr>
        </p:nvSpPr>
        <p:spPr>
          <a:xfrm>
            <a:off x="640012" y="1210532"/>
            <a:ext cx="9144000" cy="393187"/>
          </a:xfrm>
        </p:spPr>
        <p:txBody>
          <a:bodyPr>
            <a:noAutofit/>
          </a:bodyPr>
          <a:lstStyle>
            <a:lvl1pPr marL="0" indent="0" algn="l">
              <a:buNone/>
              <a:defRPr sz="22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单击以编辑母版副标题样式</a:t>
            </a:r>
            <a:endParaRPr lang="zh-CN" altLang="en-US" dirty="0"/>
          </a:p>
        </p:txBody>
      </p:sp>
      <p:sp>
        <p:nvSpPr>
          <p:cNvPr id="37" name="标题 1"/>
          <p:cNvSpPr>
            <a:spLocks noGrp="1"/>
          </p:cNvSpPr>
          <p:nvPr>
            <p:ph type="title"/>
          </p:nvPr>
        </p:nvSpPr>
        <p:spPr>
          <a:xfrm>
            <a:off x="655844" y="545558"/>
            <a:ext cx="9965184" cy="452805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2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  <p:sp>
        <p:nvSpPr>
          <p:cNvPr id="6" name="矩形 5"/>
          <p:cNvSpPr/>
          <p:nvPr userDrawn="1"/>
        </p:nvSpPr>
        <p:spPr bwMode="auto">
          <a:xfrm>
            <a:off x="0" y="6497513"/>
            <a:ext cx="12192000" cy="360487"/>
          </a:xfrm>
          <a:prstGeom prst="rect">
            <a:avLst/>
          </a:prstGeom>
          <a:solidFill>
            <a:srgbClr val="0151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修身报国   水利万物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7" name="矩形 6"/>
          <p:cNvSpPr/>
          <p:nvPr userDrawn="1"/>
        </p:nvSpPr>
        <p:spPr>
          <a:xfrm>
            <a:off x="7541368" y="6488668"/>
            <a:ext cx="455422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信息技术基础</a:t>
            </a:r>
            <a:r>
              <a:rPr lang="en-US" altLang="zh-CN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(Windows11+WPS Office)</a:t>
            </a:r>
            <a:endParaRPr lang="zh-CN" altLang="en-US" dirty="0"/>
          </a:p>
        </p:txBody>
      </p:sp>
      <p:grpSp>
        <p:nvGrpSpPr>
          <p:cNvPr id="8" name="组合 7"/>
          <p:cNvGrpSpPr/>
          <p:nvPr userDrawn="1"/>
        </p:nvGrpSpPr>
        <p:grpSpPr>
          <a:xfrm>
            <a:off x="-3835" y="381614"/>
            <a:ext cx="12190730" cy="255270"/>
            <a:chOff x="1588" y="308751"/>
            <a:chExt cx="12190730" cy="207902"/>
          </a:xfrm>
        </p:grpSpPr>
        <p:sp>
          <p:nvSpPr>
            <p:cNvPr id="9" name="矩形 8"/>
            <p:cNvSpPr/>
            <p:nvPr/>
          </p:nvSpPr>
          <p:spPr bwMode="auto">
            <a:xfrm>
              <a:off x="4464368" y="308751"/>
              <a:ext cx="7727950" cy="207902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10" name="矩形 9"/>
            <p:cNvSpPr/>
            <p:nvPr/>
          </p:nvSpPr>
          <p:spPr bwMode="auto">
            <a:xfrm>
              <a:off x="1588" y="308751"/>
              <a:ext cx="254000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11" name="矩形 10"/>
            <p:cNvSpPr/>
            <p:nvPr/>
          </p:nvSpPr>
          <p:spPr bwMode="auto">
            <a:xfrm>
              <a:off x="288925" y="308751"/>
              <a:ext cx="68263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</p:grpSp>
      <p:pic>
        <p:nvPicPr>
          <p:cNvPr id="16" name="图片 1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75" y="0"/>
            <a:ext cx="1160145" cy="857250"/>
          </a:xfrm>
          <a:prstGeom prst="rect">
            <a:avLst/>
          </a:prstGeom>
        </p:spPr>
      </p:pic>
      <p:sp>
        <p:nvSpPr>
          <p:cNvPr id="17" name="矩形 16"/>
          <p:cNvSpPr/>
          <p:nvPr userDrawn="1"/>
        </p:nvSpPr>
        <p:spPr>
          <a:xfrm>
            <a:off x="694055" y="171450"/>
            <a:ext cx="3948430" cy="39878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p>
            <a:pPr algn="ctr"/>
            <a:r>
              <a:rPr lang="zh-CN" altLang="en-US" sz="2000" b="1" spc="30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吉林水利电力职业学院</a:t>
            </a:r>
            <a:endParaRPr lang="zh-CN" altLang="en-US" sz="2000" b="1" cap="none" spc="300" dirty="0" smtClean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18" name="矩形 17"/>
          <p:cNvSpPr/>
          <p:nvPr userDrawn="1"/>
        </p:nvSpPr>
        <p:spPr>
          <a:xfrm>
            <a:off x="516890" y="477520"/>
            <a:ext cx="4352925" cy="22987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p>
            <a:pPr algn="ctr"/>
            <a:r>
              <a:rPr lang="en-US" altLang="zh-CN" sz="900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Jilin Polytechnic Of Water Resources And Electric Engineering</a:t>
            </a:r>
            <a:endParaRPr lang="en-US" altLang="zh-CN" sz="900" b="1" cap="none" spc="0" dirty="0" smtClean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33" descr="封面标16开"/>
          <p:cNvPicPr>
            <a:picLocks noChangeAspect="1" noChangeArrowheads="1"/>
          </p:cNvPicPr>
          <p:nvPr userDrawn="1"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5215" y="6574244"/>
            <a:ext cx="1300852" cy="271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2" name="组合 11"/>
          <p:cNvGrpSpPr/>
          <p:nvPr userDrawn="1"/>
        </p:nvGrpSpPr>
        <p:grpSpPr>
          <a:xfrm>
            <a:off x="-3835" y="381614"/>
            <a:ext cx="12190730" cy="255270"/>
            <a:chOff x="1588" y="308751"/>
            <a:chExt cx="12190730" cy="207902"/>
          </a:xfrm>
        </p:grpSpPr>
        <p:sp>
          <p:nvSpPr>
            <p:cNvPr id="13" name="矩形 12"/>
            <p:cNvSpPr/>
            <p:nvPr/>
          </p:nvSpPr>
          <p:spPr bwMode="auto">
            <a:xfrm>
              <a:off x="4530408" y="308751"/>
              <a:ext cx="7661910" cy="207902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14" name="矩形 13"/>
            <p:cNvSpPr/>
            <p:nvPr/>
          </p:nvSpPr>
          <p:spPr bwMode="auto">
            <a:xfrm>
              <a:off x="1588" y="308751"/>
              <a:ext cx="254000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15" name="矩形 14"/>
            <p:cNvSpPr/>
            <p:nvPr/>
          </p:nvSpPr>
          <p:spPr bwMode="auto">
            <a:xfrm>
              <a:off x="288925" y="308751"/>
              <a:ext cx="68263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</p:grpSp>
      <p:sp>
        <p:nvSpPr>
          <p:cNvPr id="18" name="矩形 17"/>
          <p:cNvSpPr/>
          <p:nvPr userDrawn="1"/>
        </p:nvSpPr>
        <p:spPr bwMode="auto">
          <a:xfrm>
            <a:off x="0" y="6497513"/>
            <a:ext cx="12192000" cy="360487"/>
          </a:xfrm>
          <a:prstGeom prst="rect">
            <a:avLst/>
          </a:prstGeom>
          <a:solidFill>
            <a:srgbClr val="0151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" name="矩形 18"/>
          <p:cNvSpPr/>
          <p:nvPr userDrawn="1"/>
        </p:nvSpPr>
        <p:spPr>
          <a:xfrm>
            <a:off x="160022" y="6507993"/>
            <a:ext cx="2505935" cy="368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修身报国  水利万物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20" name="矩形 19"/>
          <p:cNvSpPr/>
          <p:nvPr userDrawn="1"/>
        </p:nvSpPr>
        <p:spPr>
          <a:xfrm>
            <a:off x="7494447" y="6488668"/>
            <a:ext cx="455422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信息技术基础</a:t>
            </a:r>
            <a:r>
              <a:rPr lang="en-US" altLang="zh-CN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(Windows11+WPS Office)</a:t>
            </a:r>
            <a:endParaRPr lang="zh-CN" altLang="en-US" dirty="0"/>
          </a:p>
        </p:txBody>
      </p:sp>
      <p:pic>
        <p:nvPicPr>
          <p:cNvPr id="2" name="图片 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75" y="0"/>
            <a:ext cx="1160145" cy="857250"/>
          </a:xfrm>
          <a:prstGeom prst="rect">
            <a:avLst/>
          </a:prstGeom>
        </p:spPr>
      </p:pic>
      <p:sp>
        <p:nvSpPr>
          <p:cNvPr id="3" name="矩形 2"/>
          <p:cNvSpPr/>
          <p:nvPr userDrawn="1"/>
        </p:nvSpPr>
        <p:spPr>
          <a:xfrm>
            <a:off x="694055" y="171450"/>
            <a:ext cx="3948430" cy="39878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p>
            <a:pPr algn="ctr"/>
            <a:r>
              <a:rPr lang="zh-CN" altLang="en-US" sz="2000" b="1" spc="30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吉林水利电力职业学院</a:t>
            </a:r>
            <a:endParaRPr lang="zh-CN" altLang="en-US" sz="2000" b="1" cap="none" spc="300" dirty="0" smtClean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4" name="矩形 3"/>
          <p:cNvSpPr/>
          <p:nvPr userDrawn="1"/>
        </p:nvSpPr>
        <p:spPr>
          <a:xfrm>
            <a:off x="516890" y="477520"/>
            <a:ext cx="4352925" cy="22987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p>
            <a:pPr algn="ctr"/>
            <a:r>
              <a:rPr lang="en-US" altLang="zh-CN" sz="900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Jilin Polytechnic Of Water Resources And Electric Engineering</a:t>
            </a:r>
            <a:endParaRPr lang="en-US" altLang="zh-CN" sz="900" b="1" cap="none" spc="0" dirty="0" smtClean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dirty="0"/>
              <a:t>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编辑母版文本样式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样本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7"/>
          <p:cNvSpPr txBox="1"/>
          <p:nvPr userDrawn="1"/>
        </p:nvSpPr>
        <p:spPr>
          <a:xfrm>
            <a:off x="239697" y="6528367"/>
            <a:ext cx="321371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内容占位符 2"/>
          <p:cNvSpPr>
            <a:spLocks noGrp="1"/>
          </p:cNvSpPr>
          <p:nvPr>
            <p:ph idx="1" hasCustomPrompt="1"/>
          </p:nvPr>
        </p:nvSpPr>
        <p:spPr>
          <a:xfrm>
            <a:off x="497445" y="1650690"/>
            <a:ext cx="11178741" cy="4210359"/>
          </a:xfrm>
        </p:spPr>
        <p:txBody>
          <a:bodyPr/>
          <a:lstStyle>
            <a:lvl1pPr marL="228600" indent="-228600">
              <a:lnSpc>
                <a:spcPct val="100000"/>
              </a:lnSpc>
              <a:spcBef>
                <a:spcPts val="0"/>
              </a:spcBef>
              <a:buClr>
                <a:srgbClr val="0070C0"/>
              </a:buClr>
              <a:buSzPct val="99000"/>
              <a:buFont typeface="Wingdings" panose="05000000000000000000" pitchFamily="2" charset="2"/>
              <a:buChar char="n"/>
              <a:defRPr sz="2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dirty="0"/>
              <a:t>  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8" name="标题 1"/>
          <p:cNvSpPr>
            <a:spLocks noGrp="1"/>
          </p:cNvSpPr>
          <p:nvPr>
            <p:ph type="title"/>
          </p:nvPr>
        </p:nvSpPr>
        <p:spPr>
          <a:xfrm>
            <a:off x="497445" y="976496"/>
            <a:ext cx="9965184" cy="452805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2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grpSp>
        <p:nvGrpSpPr>
          <p:cNvPr id="19" name="组合 18"/>
          <p:cNvGrpSpPr/>
          <p:nvPr userDrawn="1"/>
        </p:nvGrpSpPr>
        <p:grpSpPr>
          <a:xfrm>
            <a:off x="-3835" y="353905"/>
            <a:ext cx="12190730" cy="255270"/>
            <a:chOff x="1588" y="308751"/>
            <a:chExt cx="12190730" cy="207902"/>
          </a:xfrm>
        </p:grpSpPr>
        <p:sp>
          <p:nvSpPr>
            <p:cNvPr id="20" name="矩形 19"/>
            <p:cNvSpPr/>
            <p:nvPr/>
          </p:nvSpPr>
          <p:spPr bwMode="auto">
            <a:xfrm>
              <a:off x="4546918" y="308751"/>
              <a:ext cx="7645400" cy="207902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9" name="矩形 28"/>
            <p:cNvSpPr/>
            <p:nvPr/>
          </p:nvSpPr>
          <p:spPr bwMode="auto">
            <a:xfrm>
              <a:off x="1588" y="308751"/>
              <a:ext cx="254000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30" name="矩形 29"/>
            <p:cNvSpPr/>
            <p:nvPr/>
          </p:nvSpPr>
          <p:spPr bwMode="auto">
            <a:xfrm>
              <a:off x="288925" y="308751"/>
              <a:ext cx="68263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</p:grpSp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75" y="44450"/>
            <a:ext cx="1160145" cy="857250"/>
          </a:xfrm>
          <a:prstGeom prst="rect">
            <a:avLst/>
          </a:prstGeom>
        </p:spPr>
      </p:pic>
      <p:sp>
        <p:nvSpPr>
          <p:cNvPr id="3" name="矩形 2"/>
          <p:cNvSpPr/>
          <p:nvPr userDrawn="1"/>
        </p:nvSpPr>
        <p:spPr>
          <a:xfrm>
            <a:off x="694055" y="295910"/>
            <a:ext cx="3948430" cy="39878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p>
            <a:pPr algn="ctr"/>
            <a:r>
              <a:rPr lang="zh-CN" altLang="en-US" sz="2000" b="1" spc="30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吉林水利电力职业学院</a:t>
            </a:r>
            <a:endParaRPr lang="zh-CN" altLang="en-US" sz="2000" b="1" cap="none" spc="300" dirty="0" smtClean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目录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 userDrawn="1"/>
        </p:nvSpPr>
        <p:spPr>
          <a:xfrm>
            <a:off x="160022" y="6507993"/>
            <a:ext cx="250593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尚德躬行   笃学擅用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18" name="矩形 17"/>
          <p:cNvSpPr/>
          <p:nvPr userDrawn="1"/>
        </p:nvSpPr>
        <p:spPr>
          <a:xfrm>
            <a:off x="7672339" y="6505856"/>
            <a:ext cx="469392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计算机应用基础</a:t>
            </a:r>
            <a:r>
              <a:rPr lang="en-US" altLang="zh-CN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(windows10+Office2016)</a:t>
            </a:r>
            <a:endParaRPr lang="zh-CN" altLang="en-US" dirty="0"/>
          </a:p>
        </p:txBody>
      </p:sp>
      <p:sp>
        <p:nvSpPr>
          <p:cNvPr id="14" name="矩形 13"/>
          <p:cNvSpPr/>
          <p:nvPr userDrawn="1"/>
        </p:nvSpPr>
        <p:spPr bwMode="auto">
          <a:xfrm>
            <a:off x="0" y="6497513"/>
            <a:ext cx="12192000" cy="360487"/>
          </a:xfrm>
          <a:prstGeom prst="rect">
            <a:avLst/>
          </a:prstGeom>
          <a:solidFill>
            <a:srgbClr val="0151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5" name="矩形 14"/>
          <p:cNvSpPr/>
          <p:nvPr userDrawn="1"/>
        </p:nvSpPr>
        <p:spPr>
          <a:xfrm>
            <a:off x="160022" y="6507993"/>
            <a:ext cx="2505935" cy="368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sym typeface="+mn-ea"/>
              </a:rPr>
              <a:t>修身报国   水利万物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16" name="矩形 15"/>
          <p:cNvSpPr/>
          <p:nvPr userDrawn="1"/>
        </p:nvSpPr>
        <p:spPr>
          <a:xfrm>
            <a:off x="7524927" y="6488668"/>
            <a:ext cx="474472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计算机应用基础</a:t>
            </a:r>
            <a:r>
              <a:rPr lang="en-US" altLang="zh-CN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(Windows10+Office2016)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6.xml"/><Relationship Id="rId4" Type="http://schemas.microsoft.com/office/2007/relationships/hdphoto" Target="../media/image4.wdp"/><Relationship Id="rId3" Type="http://schemas.openxmlformats.org/officeDocument/2006/relationships/image" Target="../media/image3.png"/><Relationship Id="rId2" Type="http://schemas.openxmlformats.org/officeDocument/2006/relationships/tags" Target="../tags/tag2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1.xml"/><Relationship Id="rId8" Type="http://schemas.openxmlformats.org/officeDocument/2006/relationships/slideLayout" Target="../slideLayouts/slideLayout6.xml"/><Relationship Id="rId7" Type="http://schemas.openxmlformats.org/officeDocument/2006/relationships/tags" Target="../tags/tag9.xml"/><Relationship Id="rId6" Type="http://schemas.openxmlformats.org/officeDocument/2006/relationships/tags" Target="../tags/tag8.xml"/><Relationship Id="rId5" Type="http://schemas.openxmlformats.org/officeDocument/2006/relationships/tags" Target="../tags/tag7.xml"/><Relationship Id="rId4" Type="http://schemas.openxmlformats.org/officeDocument/2006/relationships/tags" Target="../tags/tag6.xml"/><Relationship Id="rId3" Type="http://schemas.openxmlformats.org/officeDocument/2006/relationships/tags" Target="../tags/tag5.xml"/><Relationship Id="rId2" Type="http://schemas.openxmlformats.org/officeDocument/2006/relationships/tags" Target="../tags/tag4.xml"/><Relationship Id="rId1" Type="http://schemas.openxmlformats.org/officeDocument/2006/relationships/tags" Target="../tags/tag3.xml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tags" Target="../tags/tag16.xml"/><Relationship Id="rId8" Type="http://schemas.openxmlformats.org/officeDocument/2006/relationships/tags" Target="../tags/tag15.xml"/><Relationship Id="rId7" Type="http://schemas.openxmlformats.org/officeDocument/2006/relationships/image" Target="../media/image5.emf"/><Relationship Id="rId6" Type="http://schemas.openxmlformats.org/officeDocument/2006/relationships/oleObject" Target="../embeddings/oleObject1.bin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9" Type="http://schemas.openxmlformats.org/officeDocument/2006/relationships/vmlDrawing" Target="../drawings/vmlDrawing1.vml"/><Relationship Id="rId38" Type="http://schemas.openxmlformats.org/officeDocument/2006/relationships/slideLayout" Target="../slideLayouts/slideLayout7.xml"/><Relationship Id="rId37" Type="http://schemas.microsoft.com/office/2007/relationships/hdphoto" Target="../media/image4.wdp"/><Relationship Id="rId36" Type="http://schemas.openxmlformats.org/officeDocument/2006/relationships/image" Target="../media/image3.png"/><Relationship Id="rId35" Type="http://schemas.openxmlformats.org/officeDocument/2006/relationships/tags" Target="../tags/tag42.xml"/><Relationship Id="rId34" Type="http://schemas.openxmlformats.org/officeDocument/2006/relationships/tags" Target="../tags/tag41.xml"/><Relationship Id="rId33" Type="http://schemas.openxmlformats.org/officeDocument/2006/relationships/tags" Target="../tags/tag40.xml"/><Relationship Id="rId32" Type="http://schemas.openxmlformats.org/officeDocument/2006/relationships/tags" Target="../tags/tag39.xml"/><Relationship Id="rId31" Type="http://schemas.openxmlformats.org/officeDocument/2006/relationships/tags" Target="../tags/tag38.xml"/><Relationship Id="rId30" Type="http://schemas.openxmlformats.org/officeDocument/2006/relationships/tags" Target="../tags/tag37.xml"/><Relationship Id="rId3" Type="http://schemas.openxmlformats.org/officeDocument/2006/relationships/tags" Target="../tags/tag12.xml"/><Relationship Id="rId29" Type="http://schemas.openxmlformats.org/officeDocument/2006/relationships/tags" Target="../tags/tag36.xml"/><Relationship Id="rId28" Type="http://schemas.openxmlformats.org/officeDocument/2006/relationships/tags" Target="../tags/tag35.xml"/><Relationship Id="rId27" Type="http://schemas.openxmlformats.org/officeDocument/2006/relationships/tags" Target="../tags/tag34.xml"/><Relationship Id="rId26" Type="http://schemas.openxmlformats.org/officeDocument/2006/relationships/tags" Target="../tags/tag33.xml"/><Relationship Id="rId25" Type="http://schemas.openxmlformats.org/officeDocument/2006/relationships/tags" Target="../tags/tag32.xml"/><Relationship Id="rId24" Type="http://schemas.openxmlformats.org/officeDocument/2006/relationships/tags" Target="../tags/tag31.xml"/><Relationship Id="rId23" Type="http://schemas.openxmlformats.org/officeDocument/2006/relationships/tags" Target="../tags/tag30.xml"/><Relationship Id="rId22" Type="http://schemas.openxmlformats.org/officeDocument/2006/relationships/tags" Target="../tags/tag29.xml"/><Relationship Id="rId21" Type="http://schemas.openxmlformats.org/officeDocument/2006/relationships/tags" Target="../tags/tag28.xml"/><Relationship Id="rId20" Type="http://schemas.openxmlformats.org/officeDocument/2006/relationships/tags" Target="../tags/tag27.xml"/><Relationship Id="rId2" Type="http://schemas.openxmlformats.org/officeDocument/2006/relationships/tags" Target="../tags/tag11.xml"/><Relationship Id="rId19" Type="http://schemas.openxmlformats.org/officeDocument/2006/relationships/tags" Target="../tags/tag26.xml"/><Relationship Id="rId18" Type="http://schemas.openxmlformats.org/officeDocument/2006/relationships/tags" Target="../tags/tag25.xml"/><Relationship Id="rId17" Type="http://schemas.openxmlformats.org/officeDocument/2006/relationships/tags" Target="../tags/tag24.xml"/><Relationship Id="rId16" Type="http://schemas.openxmlformats.org/officeDocument/2006/relationships/tags" Target="../tags/tag23.xml"/><Relationship Id="rId15" Type="http://schemas.openxmlformats.org/officeDocument/2006/relationships/tags" Target="../tags/tag22.xml"/><Relationship Id="rId14" Type="http://schemas.openxmlformats.org/officeDocument/2006/relationships/tags" Target="../tags/tag21.xml"/><Relationship Id="rId13" Type="http://schemas.openxmlformats.org/officeDocument/2006/relationships/tags" Target="../tags/tag20.xml"/><Relationship Id="rId12" Type="http://schemas.openxmlformats.org/officeDocument/2006/relationships/tags" Target="../tags/tag19.xml"/><Relationship Id="rId11" Type="http://schemas.openxmlformats.org/officeDocument/2006/relationships/tags" Target="../tags/tag18.xml"/><Relationship Id="rId10" Type="http://schemas.openxmlformats.org/officeDocument/2006/relationships/tags" Target="../tags/tag17.xml"/><Relationship Id="rId1" Type="http://schemas.openxmlformats.org/officeDocument/2006/relationships/tags" Target="../tags/tag1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microsoft.com/office/2007/relationships/hdphoto" Target="../media/image4.wdp"/><Relationship Id="rId1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tags" Target="../tags/tag49.xml"/><Relationship Id="rId8" Type="http://schemas.openxmlformats.org/officeDocument/2006/relationships/tags" Target="../tags/tag48.xml"/><Relationship Id="rId7" Type="http://schemas.openxmlformats.org/officeDocument/2006/relationships/tags" Target="../tags/tag47.xml"/><Relationship Id="rId6" Type="http://schemas.openxmlformats.org/officeDocument/2006/relationships/tags" Target="../tags/tag46.xml"/><Relationship Id="rId5" Type="http://schemas.openxmlformats.org/officeDocument/2006/relationships/tags" Target="../tags/tag45.xml"/><Relationship Id="rId4" Type="http://schemas.openxmlformats.org/officeDocument/2006/relationships/tags" Target="../tags/tag44.xml"/><Relationship Id="rId3" Type="http://schemas.openxmlformats.org/officeDocument/2006/relationships/tags" Target="../tags/tag43.xml"/><Relationship Id="rId2" Type="http://schemas.microsoft.com/office/2007/relationships/hdphoto" Target="../media/image4.wdp"/><Relationship Id="rId17" Type="http://schemas.openxmlformats.org/officeDocument/2006/relationships/notesSlide" Target="../notesSlides/notesSlide2.xml"/><Relationship Id="rId16" Type="http://schemas.openxmlformats.org/officeDocument/2006/relationships/slideLayout" Target="../slideLayouts/slideLayout7.xml"/><Relationship Id="rId15" Type="http://schemas.openxmlformats.org/officeDocument/2006/relationships/tags" Target="../tags/tag55.xml"/><Relationship Id="rId14" Type="http://schemas.openxmlformats.org/officeDocument/2006/relationships/tags" Target="../tags/tag54.xml"/><Relationship Id="rId13" Type="http://schemas.openxmlformats.org/officeDocument/2006/relationships/tags" Target="../tags/tag53.xml"/><Relationship Id="rId12" Type="http://schemas.openxmlformats.org/officeDocument/2006/relationships/tags" Target="../tags/tag52.xml"/><Relationship Id="rId11" Type="http://schemas.openxmlformats.org/officeDocument/2006/relationships/tags" Target="../tags/tag51.xml"/><Relationship Id="rId10" Type="http://schemas.openxmlformats.org/officeDocument/2006/relationships/tags" Target="../tags/tag50.xml"/><Relationship Id="rId1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image" Target="../media/image13.png"/><Relationship Id="rId1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9" Type="http://schemas.openxmlformats.org/officeDocument/2006/relationships/tags" Target="../tags/tag64.xml"/><Relationship Id="rId8" Type="http://schemas.openxmlformats.org/officeDocument/2006/relationships/tags" Target="../tags/tag63.xml"/><Relationship Id="rId7" Type="http://schemas.openxmlformats.org/officeDocument/2006/relationships/tags" Target="../tags/tag62.xml"/><Relationship Id="rId6" Type="http://schemas.openxmlformats.org/officeDocument/2006/relationships/tags" Target="../tags/tag61.xml"/><Relationship Id="rId5" Type="http://schemas.openxmlformats.org/officeDocument/2006/relationships/tags" Target="../tags/tag60.xml"/><Relationship Id="rId4" Type="http://schemas.openxmlformats.org/officeDocument/2006/relationships/tags" Target="../tags/tag59.xml"/><Relationship Id="rId3" Type="http://schemas.openxmlformats.org/officeDocument/2006/relationships/tags" Target="../tags/tag58.xml"/><Relationship Id="rId2" Type="http://schemas.openxmlformats.org/officeDocument/2006/relationships/tags" Target="../tags/tag57.xml"/><Relationship Id="rId11" Type="http://schemas.openxmlformats.org/officeDocument/2006/relationships/slideLayout" Target="../slideLayouts/slideLayout6.xml"/><Relationship Id="rId10" Type="http://schemas.openxmlformats.org/officeDocument/2006/relationships/tags" Target="../tags/tag65.xml"/><Relationship Id="rId1" Type="http://schemas.openxmlformats.org/officeDocument/2006/relationships/tags" Target="../tags/tag56.xml"/></Relationships>
</file>

<file path=ppt/slides/_rels/slide19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6.xml"/><Relationship Id="rId6" Type="http://schemas.microsoft.com/office/2007/relationships/hdphoto" Target="../media/image4.wdp"/><Relationship Id="rId5" Type="http://schemas.openxmlformats.org/officeDocument/2006/relationships/image" Target="../media/image3.png"/><Relationship Id="rId4" Type="http://schemas.openxmlformats.org/officeDocument/2006/relationships/tags" Target="../tags/tag69.xml"/><Relationship Id="rId3" Type="http://schemas.openxmlformats.org/officeDocument/2006/relationships/tags" Target="../tags/tag68.xml"/><Relationship Id="rId2" Type="http://schemas.openxmlformats.org/officeDocument/2006/relationships/tags" Target="../tags/tag67.xml"/><Relationship Id="rId1" Type="http://schemas.openxmlformats.org/officeDocument/2006/relationships/tags" Target="../tags/tag6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MH_Other_1"/>
          <p:cNvSpPr/>
          <p:nvPr>
            <p:custDataLst>
              <p:tags r:id="rId1"/>
            </p:custDataLst>
          </p:nvPr>
        </p:nvSpPr>
        <p:spPr>
          <a:xfrm>
            <a:off x="468630" y="2453005"/>
            <a:ext cx="8031480" cy="2148205"/>
          </a:xfrm>
          <a:custGeom>
            <a:avLst/>
            <a:gdLst>
              <a:gd name="connsiteX0" fmla="*/ 0 w 3302000"/>
              <a:gd name="connsiteY0" fmla="*/ 304800 h 990600"/>
              <a:gd name="connsiteX1" fmla="*/ 397933 w 3302000"/>
              <a:gd name="connsiteY1" fmla="*/ 922867 h 990600"/>
              <a:gd name="connsiteX2" fmla="*/ 3090333 w 3302000"/>
              <a:gd name="connsiteY2" fmla="*/ 990600 h 990600"/>
              <a:gd name="connsiteX3" fmla="*/ 3302000 w 3302000"/>
              <a:gd name="connsiteY3" fmla="*/ 0 h 990600"/>
              <a:gd name="connsiteX4" fmla="*/ 0 w 3302000"/>
              <a:gd name="connsiteY4" fmla="*/ 304800 h 990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02000" h="990600">
                <a:moveTo>
                  <a:pt x="0" y="304800"/>
                </a:moveTo>
                <a:lnTo>
                  <a:pt x="397933" y="922867"/>
                </a:lnTo>
                <a:lnTo>
                  <a:pt x="3090333" y="990600"/>
                </a:lnTo>
                <a:lnTo>
                  <a:pt x="3302000" y="0"/>
                </a:lnTo>
                <a:lnTo>
                  <a:pt x="0" y="304800"/>
                </a:lnTo>
                <a:close/>
              </a:path>
            </a:pathLst>
          </a:custGeom>
          <a:solidFill>
            <a:srgbClr val="036EB8"/>
          </a:solidFill>
          <a:ln>
            <a:noFill/>
          </a:ln>
          <a:effectLst>
            <a:outerShdw blurRad="431800" dist="38100" dir="18900000" sx="60000" sy="6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MH_Other_2"/>
          <p:cNvSpPr/>
          <p:nvPr>
            <p:custDataLst>
              <p:tags r:id="rId2"/>
            </p:custDataLst>
          </p:nvPr>
        </p:nvSpPr>
        <p:spPr>
          <a:xfrm>
            <a:off x="3917315" y="2759075"/>
            <a:ext cx="7149465" cy="1984375"/>
          </a:xfrm>
          <a:custGeom>
            <a:avLst/>
            <a:gdLst>
              <a:gd name="connsiteX0" fmla="*/ 0 w 2836333"/>
              <a:gd name="connsiteY0" fmla="*/ 0 h 965200"/>
              <a:gd name="connsiteX1" fmla="*/ 245533 w 2836333"/>
              <a:gd name="connsiteY1" fmla="*/ 685800 h 965200"/>
              <a:gd name="connsiteX2" fmla="*/ 2658533 w 2836333"/>
              <a:gd name="connsiteY2" fmla="*/ 965200 h 965200"/>
              <a:gd name="connsiteX3" fmla="*/ 2836333 w 2836333"/>
              <a:gd name="connsiteY3" fmla="*/ 101600 h 965200"/>
              <a:gd name="connsiteX4" fmla="*/ 0 w 2836333"/>
              <a:gd name="connsiteY4" fmla="*/ 0 h 96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36333" h="965200">
                <a:moveTo>
                  <a:pt x="0" y="0"/>
                </a:moveTo>
                <a:lnTo>
                  <a:pt x="245533" y="685800"/>
                </a:lnTo>
                <a:lnTo>
                  <a:pt x="2658533" y="965200"/>
                </a:lnTo>
                <a:lnTo>
                  <a:pt x="2836333" y="101600"/>
                </a:lnTo>
                <a:lnTo>
                  <a:pt x="0" y="0"/>
                </a:lnTo>
                <a:close/>
              </a:path>
            </a:pathLst>
          </a:custGeom>
          <a:solidFill>
            <a:srgbClr val="34BF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1166495" y="3288665"/>
            <a:ext cx="10099675" cy="134366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zh-CN" sz="4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信息技术基础</a:t>
            </a:r>
            <a:r>
              <a:rPr lang="en-US" altLang="zh-CN" sz="4000" b="1" kern="2700" spc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(</a:t>
            </a:r>
            <a:r>
              <a:rPr lang="en-US" altLang="zh-CN" sz="4000" b="1" kern="27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Windows11+WPS Office</a:t>
            </a:r>
            <a:r>
              <a:rPr lang="zh-CN" altLang="en-US" sz="4000" b="1" kern="2700" spc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）</a:t>
            </a:r>
            <a:endParaRPr lang="zh-CN" altLang="en-US" sz="4000" b="1" kern="2700" spc="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endParaRPr lang="zh-CN" altLang="en-US" sz="4000" b="1" kern="2700" spc="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3686629" y="1041940"/>
            <a:ext cx="4194628" cy="1209221"/>
            <a:chOff x="3686629" y="1298779"/>
            <a:chExt cx="4194628" cy="1209221"/>
          </a:xfrm>
        </p:grpSpPr>
        <p:sp>
          <p:nvSpPr>
            <p:cNvPr id="12" name="文本框 11"/>
            <p:cNvSpPr txBox="1"/>
            <p:nvPr/>
          </p:nvSpPr>
          <p:spPr>
            <a:xfrm>
              <a:off x="4895850" y="1646551"/>
              <a:ext cx="298540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2400" b="1" dirty="0">
                  <a:solidFill>
                    <a:srgbClr val="036EB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COMPUTER</a:t>
              </a:r>
              <a:endParaRPr lang="en-US" altLang="zh-CN" sz="24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十字箭头标注 12"/>
            <p:cNvSpPr/>
            <p:nvPr/>
          </p:nvSpPr>
          <p:spPr>
            <a:xfrm>
              <a:off x="3686629" y="1298779"/>
              <a:ext cx="1209221" cy="1209221"/>
            </a:xfrm>
            <a:prstGeom prst="quadArrowCallout">
              <a:avLst/>
            </a:prstGeom>
            <a:solidFill>
              <a:srgbClr val="036EB8"/>
            </a:solidFill>
            <a:ln>
              <a:noFill/>
            </a:ln>
            <a:effectLst>
              <a:outerShdw blurRad="431800" dist="38100" dir="18900000" sx="60000" sy="6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eaVert" rtlCol="0" anchor="ctr"/>
            <a:lstStyle/>
            <a:p>
              <a:pPr algn="ctr"/>
              <a:endParaRPr lang="zh-CN" altLang="en-US" dirty="0"/>
            </a:p>
          </p:txBody>
        </p:sp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7042" y="1266579"/>
            <a:ext cx="702583" cy="702583"/>
          </a:xfrm>
          <a:prstGeom prst="rect">
            <a:avLst/>
          </a:prstGeom>
        </p:spPr>
      </p:pic>
      <p:sp>
        <p:nvSpPr>
          <p:cNvPr id="15" name="文本框 14"/>
          <p:cNvSpPr txBox="1"/>
          <p:nvPr/>
        </p:nvSpPr>
        <p:spPr>
          <a:xfrm>
            <a:off x="4766713" y="1793321"/>
            <a:ext cx="4713464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kern="2700" spc="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信息技术基础项目化教程</a:t>
            </a:r>
            <a:endParaRPr lang="zh-CN" altLang="en-US" sz="1600" kern="2700" spc="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630545" y="5085080"/>
            <a:ext cx="628967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矩形 89"/>
          <p:cNvSpPr/>
          <p:nvPr>
            <p:custDataLst>
              <p:tags r:id="rId1"/>
            </p:custDataLst>
          </p:nvPr>
        </p:nvSpPr>
        <p:spPr>
          <a:xfrm>
            <a:off x="4315977" y="2184649"/>
            <a:ext cx="6400801" cy="727608"/>
          </a:xfrm>
          <a:prstGeom prst="rect">
            <a:avLst/>
          </a:prstGeom>
          <a:solidFill>
            <a:srgbClr val="036EB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3" name="等腰三角形 92"/>
          <p:cNvSpPr/>
          <p:nvPr>
            <p:custDataLst>
              <p:tags r:id="rId2"/>
            </p:custDataLst>
          </p:nvPr>
        </p:nvSpPr>
        <p:spPr>
          <a:xfrm rot="5400000" flipV="1">
            <a:off x="10360184" y="2389047"/>
            <a:ext cx="390507" cy="290285"/>
          </a:xfrm>
          <a:prstGeom prst="triangle">
            <a:avLst/>
          </a:prstGeom>
          <a:solidFill>
            <a:srgbClr val="34BF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86" name="直接连接符 85"/>
          <p:cNvCxnSpPr/>
          <p:nvPr/>
        </p:nvCxnSpPr>
        <p:spPr>
          <a:xfrm>
            <a:off x="4078579" y="1085119"/>
            <a:ext cx="0" cy="5122129"/>
          </a:xfrm>
          <a:prstGeom prst="line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矩形 2"/>
          <p:cNvSpPr/>
          <p:nvPr/>
        </p:nvSpPr>
        <p:spPr>
          <a:xfrm>
            <a:off x="0" y="2813153"/>
            <a:ext cx="1291771" cy="928915"/>
          </a:xfrm>
          <a:prstGeom prst="rect">
            <a:avLst/>
          </a:pr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1381344" y="2813152"/>
            <a:ext cx="174171" cy="928915"/>
          </a:xfrm>
          <a:prstGeom prst="rect">
            <a:avLst/>
          </a:pr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3" name="TextBox 1"/>
          <p:cNvSpPr txBox="1"/>
          <p:nvPr/>
        </p:nvSpPr>
        <p:spPr>
          <a:xfrm>
            <a:off x="1928878" y="2768458"/>
            <a:ext cx="1359346" cy="946411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lstStyle/>
          <a:p>
            <a:pPr>
              <a:lnSpc>
                <a:spcPts val="6935"/>
              </a:lnSpc>
            </a:pPr>
            <a:r>
              <a:rPr lang="en-US" altLang="zh-CN" sz="5300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目录</a:t>
            </a:r>
            <a:endParaRPr lang="en-US" altLang="zh-CN" sz="5300" dirty="0">
              <a:solidFill>
                <a:srgbClr val="036EB8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</a:endParaRPr>
          </a:p>
        </p:txBody>
      </p:sp>
      <p:sp>
        <p:nvSpPr>
          <p:cNvPr id="74" name="TextBox 1"/>
          <p:cNvSpPr txBox="1"/>
          <p:nvPr>
            <p:custDataLst>
              <p:tags r:id="rId3"/>
            </p:custDataLst>
          </p:nvPr>
        </p:nvSpPr>
        <p:spPr>
          <a:xfrm>
            <a:off x="4511733" y="3802963"/>
            <a:ext cx="4573270" cy="367665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lstStyle/>
          <a:p>
            <a:pPr algn="l">
              <a:lnSpc>
                <a:spcPts val="2400"/>
              </a:lnSpc>
            </a:pPr>
            <a:r>
              <a:rPr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任务 5.2 在中国知网检索期刊论文</a:t>
            </a:r>
            <a:endParaRPr sz="2400" dirty="0">
              <a:solidFill>
                <a:srgbClr val="8087A4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</a:endParaRPr>
          </a:p>
        </p:txBody>
      </p:sp>
      <p:sp>
        <p:nvSpPr>
          <p:cNvPr id="75" name="TextBox 1"/>
          <p:cNvSpPr txBox="1"/>
          <p:nvPr/>
        </p:nvSpPr>
        <p:spPr>
          <a:xfrm>
            <a:off x="2004958" y="3664081"/>
            <a:ext cx="1340110" cy="266738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lstStyle/>
          <a:p>
            <a:pPr>
              <a:lnSpc>
                <a:spcPts val="1600"/>
              </a:lnSpc>
            </a:pPr>
            <a:r>
              <a:rPr lang="en-US" altLang="zh-CN" sz="1900" dirty="0">
                <a:solidFill>
                  <a:srgbClr val="036EB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CONTENTS</a:t>
            </a:r>
            <a:endParaRPr lang="en-US" altLang="zh-CN" sz="1900" dirty="0">
              <a:solidFill>
                <a:srgbClr val="036EB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6" name="TextBox 1"/>
          <p:cNvSpPr txBox="1"/>
          <p:nvPr>
            <p:custDataLst>
              <p:tags r:id="rId4"/>
            </p:custDataLst>
          </p:nvPr>
        </p:nvSpPr>
        <p:spPr>
          <a:xfrm>
            <a:off x="4511733" y="2401888"/>
            <a:ext cx="3963670" cy="367665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lstStyle/>
          <a:p>
            <a:pPr algn="l">
              <a:lnSpc>
                <a:spcPts val="2400"/>
              </a:lnSpc>
            </a:pPr>
            <a:r>
              <a:rPr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任务 5.1 利用网络大数据求职</a:t>
            </a:r>
            <a:endParaRPr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</a:endParaRPr>
          </a:p>
        </p:txBody>
      </p:sp>
      <p:sp>
        <p:nvSpPr>
          <p:cNvPr id="58" name="Freeform 3"/>
          <p:cNvSpPr/>
          <p:nvPr>
            <p:custDataLst>
              <p:tags r:id="rId5"/>
            </p:custDataLst>
          </p:nvPr>
        </p:nvSpPr>
        <p:spPr>
          <a:xfrm>
            <a:off x="4001411" y="2445216"/>
            <a:ext cx="142240" cy="142239"/>
          </a:xfrm>
          <a:custGeom>
            <a:avLst/>
            <a:gdLst>
              <a:gd name="connsiteX0" fmla="*/ 0 w 106680"/>
              <a:gd name="connsiteY0" fmla="*/ 53339 h 106679"/>
              <a:gd name="connsiteX1" fmla="*/ 53340 w 106680"/>
              <a:gd name="connsiteY1" fmla="*/ 0 h 106679"/>
              <a:gd name="connsiteX2" fmla="*/ 106679 w 106680"/>
              <a:gd name="connsiteY2" fmla="*/ 53339 h 106679"/>
              <a:gd name="connsiteX3" fmla="*/ 53340 w 106680"/>
              <a:gd name="connsiteY3" fmla="*/ 106679 h 106679"/>
              <a:gd name="connsiteX4" fmla="*/ 0 w 106680"/>
              <a:gd name="connsiteY4" fmla="*/ 53339 h 10667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680" h="106679">
                <a:moveTo>
                  <a:pt x="0" y="53339"/>
                </a:moveTo>
                <a:cubicBezTo>
                  <a:pt x="0" y="23876"/>
                  <a:pt x="23876" y="0"/>
                  <a:pt x="53340" y="0"/>
                </a:cubicBezTo>
                <a:cubicBezTo>
                  <a:pt x="82803" y="0"/>
                  <a:pt x="106679" y="23876"/>
                  <a:pt x="106679" y="53339"/>
                </a:cubicBezTo>
                <a:cubicBezTo>
                  <a:pt x="106679" y="82804"/>
                  <a:pt x="82803" y="106679"/>
                  <a:pt x="53340" y="106679"/>
                </a:cubicBezTo>
                <a:cubicBezTo>
                  <a:pt x="23876" y="106679"/>
                  <a:pt x="0" y="82804"/>
                  <a:pt x="0" y="53339"/>
                </a:cubicBezTo>
              </a:path>
            </a:pathLst>
          </a:custGeom>
          <a:solidFill>
            <a:srgbClr val="64C44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59" name="Freeform 3"/>
          <p:cNvSpPr/>
          <p:nvPr>
            <p:custDataLst>
              <p:tags r:id="rId6"/>
            </p:custDataLst>
          </p:nvPr>
        </p:nvSpPr>
        <p:spPr>
          <a:xfrm>
            <a:off x="4001411" y="3938224"/>
            <a:ext cx="142240" cy="142239"/>
          </a:xfrm>
          <a:custGeom>
            <a:avLst/>
            <a:gdLst>
              <a:gd name="connsiteX0" fmla="*/ 0 w 106680"/>
              <a:gd name="connsiteY0" fmla="*/ 53339 h 106679"/>
              <a:gd name="connsiteX1" fmla="*/ 53340 w 106680"/>
              <a:gd name="connsiteY1" fmla="*/ 0 h 106679"/>
              <a:gd name="connsiteX2" fmla="*/ 106679 w 106680"/>
              <a:gd name="connsiteY2" fmla="*/ 53339 h 106679"/>
              <a:gd name="connsiteX3" fmla="*/ 53340 w 106680"/>
              <a:gd name="connsiteY3" fmla="*/ 106679 h 106679"/>
              <a:gd name="connsiteX4" fmla="*/ 0 w 106680"/>
              <a:gd name="connsiteY4" fmla="*/ 53339 h 10667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680" h="106679">
                <a:moveTo>
                  <a:pt x="0" y="53339"/>
                </a:moveTo>
                <a:cubicBezTo>
                  <a:pt x="0" y="23876"/>
                  <a:pt x="23876" y="0"/>
                  <a:pt x="53340" y="0"/>
                </a:cubicBezTo>
                <a:cubicBezTo>
                  <a:pt x="82803" y="0"/>
                  <a:pt x="106679" y="23876"/>
                  <a:pt x="106679" y="53339"/>
                </a:cubicBezTo>
                <a:cubicBezTo>
                  <a:pt x="106679" y="82804"/>
                  <a:pt x="82803" y="106679"/>
                  <a:pt x="53340" y="106679"/>
                </a:cubicBezTo>
                <a:cubicBezTo>
                  <a:pt x="23876" y="106679"/>
                  <a:pt x="0" y="82804"/>
                  <a:pt x="0" y="53339"/>
                </a:cubicBezTo>
              </a:path>
            </a:pathLst>
          </a:custGeom>
          <a:solidFill>
            <a:srgbClr val="64C44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60" name="Freeform 3"/>
          <p:cNvSpPr/>
          <p:nvPr/>
        </p:nvSpPr>
        <p:spPr>
          <a:xfrm>
            <a:off x="4001411" y="5431685"/>
            <a:ext cx="142240" cy="140207"/>
          </a:xfrm>
          <a:custGeom>
            <a:avLst/>
            <a:gdLst>
              <a:gd name="connsiteX0" fmla="*/ 0 w 106680"/>
              <a:gd name="connsiteY0" fmla="*/ 52577 h 105155"/>
              <a:gd name="connsiteX1" fmla="*/ 53340 w 106680"/>
              <a:gd name="connsiteY1" fmla="*/ 0 h 105155"/>
              <a:gd name="connsiteX2" fmla="*/ 106679 w 106680"/>
              <a:gd name="connsiteY2" fmla="*/ 52577 h 105155"/>
              <a:gd name="connsiteX3" fmla="*/ 53340 w 106680"/>
              <a:gd name="connsiteY3" fmla="*/ 105155 h 105155"/>
              <a:gd name="connsiteX4" fmla="*/ 0 w 106680"/>
              <a:gd name="connsiteY4" fmla="*/ 52577 h 105155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680" h="105155">
                <a:moveTo>
                  <a:pt x="0" y="52577"/>
                </a:moveTo>
                <a:cubicBezTo>
                  <a:pt x="0" y="23495"/>
                  <a:pt x="23876" y="0"/>
                  <a:pt x="53340" y="0"/>
                </a:cubicBezTo>
                <a:cubicBezTo>
                  <a:pt x="82803" y="0"/>
                  <a:pt x="106679" y="23495"/>
                  <a:pt x="106679" y="52577"/>
                </a:cubicBezTo>
                <a:cubicBezTo>
                  <a:pt x="106679" y="81661"/>
                  <a:pt x="82803" y="105155"/>
                  <a:pt x="53340" y="105155"/>
                </a:cubicBezTo>
                <a:cubicBezTo>
                  <a:pt x="23876" y="105155"/>
                  <a:pt x="0" y="81661"/>
                  <a:pt x="0" y="52577"/>
                </a:cubicBezTo>
              </a:path>
            </a:pathLst>
          </a:custGeom>
          <a:solidFill>
            <a:srgbClr val="64C44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62" name="文本框 61"/>
          <p:cNvSpPr txBox="1"/>
          <p:nvPr>
            <p:custDataLst>
              <p:tags r:id="rId7"/>
            </p:custDataLst>
          </p:nvPr>
        </p:nvSpPr>
        <p:spPr>
          <a:xfrm>
            <a:off x="2056765" y="986155"/>
            <a:ext cx="8660130" cy="622300"/>
          </a:xfrm>
          <a:prstGeom prst="rect">
            <a:avLst/>
          </a:prstGeom>
          <a:pattFill prst="pct10">
            <a:fgClr>
              <a:schemeClr val="accent1"/>
            </a:fgClr>
            <a:bgClr>
              <a:schemeClr val="bg1"/>
            </a:bgClr>
          </a:pattFill>
        </p:spPr>
        <p:txBody>
          <a:bodyPr wrap="square" lIns="68580" tIns="34290" rIns="68580" bIns="34290" rtlCol="0">
            <a:spAutoFit/>
          </a:bodyPr>
          <a:p>
            <a:pPr algn="ctr"/>
            <a:r>
              <a:rPr lang="zh-CN" sz="3600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单元</a:t>
            </a:r>
            <a:r>
              <a:rPr lang="en-US" altLang="zh-CN" sz="3600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5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  </a:t>
            </a:r>
            <a:r>
              <a:rPr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信息检索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 </a:t>
            </a:r>
            <a:endParaRPr lang="zh-CN" altLang="en-US" sz="3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79"/>
          <p:cNvGrpSpPr/>
          <p:nvPr>
            <p:custDataLst>
              <p:tags r:id="rId1"/>
            </p:custDataLst>
          </p:nvPr>
        </p:nvGrpSpPr>
        <p:grpSpPr bwMode="auto">
          <a:xfrm>
            <a:off x="3410586" y="2309178"/>
            <a:ext cx="5407025" cy="3732213"/>
            <a:chOff x="1809684" y="1771915"/>
            <a:chExt cx="5633372" cy="3890359"/>
          </a:xfrm>
        </p:grpSpPr>
        <p:sp>
          <p:nvSpPr>
            <p:cNvPr id="7170" name="弧形 80"/>
            <p:cNvSpPr>
              <a:spLocks noChangeArrowheads="1"/>
            </p:cNvSpPr>
            <p:nvPr>
              <p:custDataLst>
                <p:tags r:id="rId2"/>
              </p:custDataLst>
            </p:nvPr>
          </p:nvSpPr>
          <p:spPr bwMode="auto">
            <a:xfrm rot="5400000">
              <a:off x="3976670" y="3085281"/>
              <a:ext cx="1313885" cy="1314895"/>
            </a:xfrm>
            <a:custGeom>
              <a:avLst/>
              <a:gdLst>
                <a:gd name="T0" fmla="*/ 660347 w 1313885"/>
                <a:gd name="T1" fmla="*/ 1314886 h 1314895"/>
                <a:gd name="T2" fmla="*/ 50918 w 1313885"/>
                <a:gd name="T3" fmla="*/ 911233 h 1314895"/>
                <a:gd name="T4" fmla="*/ 191035 w 1313885"/>
                <a:gd name="T5" fmla="*/ 193946 h 1314895"/>
                <a:gd name="T6" fmla="*/ 907723 w 1313885"/>
                <a:gd name="T7" fmla="*/ 49788 h 1314895"/>
                <a:gd name="T8" fmla="*/ 1313886 w 1313885"/>
                <a:gd name="T9" fmla="*/ 657448 h 1314895"/>
                <a:gd name="T10" fmla="*/ 656943 w 1313885"/>
                <a:gd name="T11" fmla="*/ 657448 h 1314895"/>
                <a:gd name="T12" fmla="*/ 660347 w 1313885"/>
                <a:gd name="T13" fmla="*/ 1314886 h 1314895"/>
                <a:gd name="T14" fmla="*/ 660347 w 1313885"/>
                <a:gd name="T15" fmla="*/ 1314886 h 1314895"/>
                <a:gd name="T16" fmla="*/ 50918 w 1313885"/>
                <a:gd name="T17" fmla="*/ 911233 h 1314895"/>
                <a:gd name="T18" fmla="*/ 191035 w 1313885"/>
                <a:gd name="T19" fmla="*/ 193946 h 1314895"/>
                <a:gd name="T20" fmla="*/ 907723 w 1313885"/>
                <a:gd name="T21" fmla="*/ 49788 h 1314895"/>
                <a:gd name="T22" fmla="*/ 1313886 w 1313885"/>
                <a:gd name="T23" fmla="*/ 657448 h 13148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13885" h="1314895" stroke="0">
                  <a:moveTo>
                    <a:pt x="660347" y="1314886"/>
                  </a:moveTo>
                  <a:cubicBezTo>
                    <a:pt x="394266" y="1316266"/>
                    <a:pt x="153631" y="1156882"/>
                    <a:pt x="50918" y="911233"/>
                  </a:cubicBezTo>
                  <a:cubicBezTo>
                    <a:pt x="-51709" y="665790"/>
                    <a:pt x="3602" y="382641"/>
                    <a:pt x="191035" y="193946"/>
                  </a:cubicBezTo>
                  <a:cubicBezTo>
                    <a:pt x="378689" y="5028"/>
                    <a:pt x="661705" y="-51899"/>
                    <a:pt x="907723" y="49788"/>
                  </a:cubicBezTo>
                  <a:cubicBezTo>
                    <a:pt x="1153536" y="151390"/>
                    <a:pt x="1313886" y="391290"/>
                    <a:pt x="1313886" y="657448"/>
                  </a:cubicBezTo>
                  <a:lnTo>
                    <a:pt x="656943" y="657448"/>
                  </a:lnTo>
                  <a:cubicBezTo>
                    <a:pt x="658078" y="876594"/>
                    <a:pt x="659212" y="1095740"/>
                    <a:pt x="660347" y="1314886"/>
                  </a:cubicBezTo>
                  <a:close/>
                </a:path>
                <a:path w="1313885" h="1314895" fill="none">
                  <a:moveTo>
                    <a:pt x="660347" y="1314886"/>
                  </a:moveTo>
                  <a:cubicBezTo>
                    <a:pt x="394266" y="1316266"/>
                    <a:pt x="153631" y="1156882"/>
                    <a:pt x="50918" y="911233"/>
                  </a:cubicBezTo>
                  <a:cubicBezTo>
                    <a:pt x="-51709" y="665790"/>
                    <a:pt x="3602" y="382641"/>
                    <a:pt x="191035" y="193946"/>
                  </a:cubicBezTo>
                  <a:cubicBezTo>
                    <a:pt x="378689" y="5028"/>
                    <a:pt x="661705" y="-51899"/>
                    <a:pt x="907723" y="49788"/>
                  </a:cubicBezTo>
                  <a:cubicBezTo>
                    <a:pt x="1153536" y="151390"/>
                    <a:pt x="1313886" y="391290"/>
                    <a:pt x="1313886" y="657448"/>
                  </a:cubicBezTo>
                </a:path>
              </a:pathLst>
            </a:custGeom>
            <a:noFill/>
            <a:ln w="57150">
              <a:solidFill>
                <a:srgbClr val="D5F4FF"/>
              </a:solidFill>
              <a:round/>
              <a:headEnd type="oval" w="sm" len="sm"/>
              <a:tailEnd type="oval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 sz="5000"/>
            </a:p>
          </p:txBody>
        </p:sp>
        <p:sp>
          <p:nvSpPr>
            <p:cNvPr id="7171" name="弧形 81"/>
            <p:cNvSpPr>
              <a:spLocks noChangeArrowheads="1"/>
            </p:cNvSpPr>
            <p:nvPr>
              <p:custDataLst>
                <p:tags r:id="rId3"/>
              </p:custDataLst>
            </p:nvPr>
          </p:nvSpPr>
          <p:spPr bwMode="auto">
            <a:xfrm>
              <a:off x="4091957" y="3203290"/>
              <a:ext cx="1083341" cy="1083872"/>
            </a:xfrm>
            <a:custGeom>
              <a:avLst/>
              <a:gdLst>
                <a:gd name="T0" fmla="*/ 31 w 1083341"/>
                <a:gd name="T1" fmla="*/ 547729 h 1083872"/>
                <a:gd name="T2" fmla="*/ 267398 w 1083341"/>
                <a:gd name="T3" fmla="*/ 74608 h 1083872"/>
                <a:gd name="T4" fmla="*/ 810932 w 1083341"/>
                <a:gd name="T5" fmla="*/ 71700 h 1083872"/>
                <a:gd name="T6" fmla="*/ 1083342 w 1083341"/>
                <a:gd name="T7" fmla="*/ 541937 h 1083872"/>
                <a:gd name="T8" fmla="*/ 541671 w 1083341"/>
                <a:gd name="T9" fmla="*/ 541936 h 1083872"/>
                <a:gd name="T10" fmla="*/ 31 w 1083341"/>
                <a:gd name="T11" fmla="*/ 547729 h 1083872"/>
                <a:gd name="T12" fmla="*/ 31 w 1083341"/>
                <a:gd name="T13" fmla="*/ 547729 h 1083872"/>
                <a:gd name="T14" fmla="*/ 267398 w 1083341"/>
                <a:gd name="T15" fmla="*/ 74608 h 1083872"/>
                <a:gd name="T16" fmla="*/ 810932 w 1083341"/>
                <a:gd name="T17" fmla="*/ 71700 h 1083872"/>
                <a:gd name="T18" fmla="*/ 1083342 w 1083341"/>
                <a:gd name="T19" fmla="*/ 541937 h 10838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83341" h="1083872" stroke="0">
                  <a:moveTo>
                    <a:pt x="31" y="547729"/>
                  </a:moveTo>
                  <a:cubicBezTo>
                    <a:pt x="-2044" y="353477"/>
                    <a:pt x="99961" y="172973"/>
                    <a:pt x="267398" y="74608"/>
                  </a:cubicBezTo>
                  <a:cubicBezTo>
                    <a:pt x="434942" y="-23819"/>
                    <a:pt x="642344" y="-24929"/>
                    <a:pt x="810932" y="71700"/>
                  </a:cubicBezTo>
                  <a:cubicBezTo>
                    <a:pt x="979412" y="168267"/>
                    <a:pt x="1083342" y="347672"/>
                    <a:pt x="1083342" y="541937"/>
                  </a:cubicBezTo>
                  <a:lnTo>
                    <a:pt x="541671" y="541936"/>
                  </a:lnTo>
                  <a:lnTo>
                    <a:pt x="31" y="547729"/>
                  </a:lnTo>
                  <a:close/>
                </a:path>
                <a:path w="1083341" h="1083872" fill="none">
                  <a:moveTo>
                    <a:pt x="31" y="547729"/>
                  </a:moveTo>
                  <a:cubicBezTo>
                    <a:pt x="-2044" y="353477"/>
                    <a:pt x="99961" y="172973"/>
                    <a:pt x="267398" y="74608"/>
                  </a:cubicBezTo>
                  <a:cubicBezTo>
                    <a:pt x="434942" y="-23819"/>
                    <a:pt x="642344" y="-24929"/>
                    <a:pt x="810932" y="71700"/>
                  </a:cubicBezTo>
                  <a:cubicBezTo>
                    <a:pt x="979412" y="168267"/>
                    <a:pt x="1083342" y="347672"/>
                    <a:pt x="1083342" y="541937"/>
                  </a:cubicBezTo>
                </a:path>
              </a:pathLst>
            </a:custGeom>
            <a:noFill/>
            <a:ln w="57150">
              <a:solidFill>
                <a:srgbClr val="D5F4FF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 sz="5000"/>
            </a:p>
          </p:txBody>
        </p:sp>
        <p:sp>
          <p:nvSpPr>
            <p:cNvPr id="7172" name="弧形 82"/>
            <p:cNvSpPr>
              <a:spLocks noChangeArrowheads="1"/>
            </p:cNvSpPr>
            <p:nvPr>
              <p:custDataLst>
                <p:tags r:id="rId4"/>
              </p:custDataLst>
            </p:nvPr>
          </p:nvSpPr>
          <p:spPr bwMode="auto">
            <a:xfrm rot="-5400000">
              <a:off x="4171955" y="3346629"/>
              <a:ext cx="898538" cy="823670"/>
            </a:xfrm>
            <a:custGeom>
              <a:avLst/>
              <a:gdLst>
                <a:gd name="T0" fmla="*/ 455476 w 898538"/>
                <a:gd name="T1" fmla="*/ 39 h 823670"/>
                <a:gd name="T2" fmla="*/ 898538 w 898538"/>
                <a:gd name="T3" fmla="*/ 411835 h 823670"/>
                <a:gd name="T4" fmla="*/ 449269 w 898538"/>
                <a:gd name="T5" fmla="*/ 411835 h 823670"/>
                <a:gd name="T6" fmla="*/ 455476 w 898538"/>
                <a:gd name="T7" fmla="*/ 39 h 823670"/>
                <a:gd name="T8" fmla="*/ 455476 w 898538"/>
                <a:gd name="T9" fmla="*/ 39 h 823670"/>
                <a:gd name="T10" fmla="*/ 898538 w 898538"/>
                <a:gd name="T11" fmla="*/ 411835 h 8236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98538" h="823670" stroke="0">
                  <a:moveTo>
                    <a:pt x="455476" y="39"/>
                  </a:moveTo>
                  <a:cubicBezTo>
                    <a:pt x="701156" y="3151"/>
                    <a:pt x="898538" y="186603"/>
                    <a:pt x="898538" y="411835"/>
                  </a:cubicBezTo>
                  <a:lnTo>
                    <a:pt x="449269" y="411835"/>
                  </a:lnTo>
                  <a:lnTo>
                    <a:pt x="455476" y="39"/>
                  </a:lnTo>
                  <a:close/>
                </a:path>
                <a:path w="898538" h="823670" fill="none">
                  <a:moveTo>
                    <a:pt x="455476" y="39"/>
                  </a:moveTo>
                  <a:cubicBezTo>
                    <a:pt x="701156" y="3151"/>
                    <a:pt x="898538" y="186603"/>
                    <a:pt x="898538" y="411835"/>
                  </a:cubicBezTo>
                </a:path>
              </a:pathLst>
            </a:custGeom>
            <a:noFill/>
            <a:ln w="57150">
              <a:solidFill>
                <a:srgbClr val="D5F4FF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 sz="5000"/>
            </a:p>
          </p:txBody>
        </p:sp>
        <p:grpSp>
          <p:nvGrpSpPr>
            <p:cNvPr id="7173" name="组合 3"/>
            <p:cNvGrpSpPr/>
            <p:nvPr/>
          </p:nvGrpSpPr>
          <p:grpSpPr bwMode="auto">
            <a:xfrm>
              <a:off x="1809684" y="1771915"/>
              <a:ext cx="5633372" cy="3890359"/>
              <a:chOff x="1809685" y="1771917"/>
              <a:chExt cx="5633374" cy="3890364"/>
            </a:xfrm>
          </p:grpSpPr>
          <p:graphicFrame>
            <p:nvGraphicFramePr>
              <p:cNvPr id="7174" name="图表 2"/>
              <p:cNvGraphicFramePr/>
              <p:nvPr>
                <p:custDataLst>
                  <p:tags r:id="rId5"/>
                </p:custDataLst>
              </p:nvPr>
            </p:nvGraphicFramePr>
            <p:xfrm>
              <a:off x="1809685" y="1771917"/>
              <a:ext cx="5633374" cy="3890364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4368" name="" r:id="rId6" imgW="5403850" imgH="3730625" progId="Excel.Sheet.8">
                      <p:embed/>
                    </p:oleObj>
                  </mc:Choice>
                  <mc:Fallback>
                    <p:oleObj name="" r:id="rId6" imgW="5403850" imgH="3730625" progId="Excel.Sheet.8">
                      <p:embed/>
                      <p:pic>
                        <p:nvPicPr>
                          <p:cNvPr id="0" name="图片 4367"/>
                          <p:cNvPicPr>
                            <a:picLocks noChangeArrowheads="1"/>
                          </p:cNvPicPr>
                          <p:nvPr/>
                        </p:nvPicPr>
                        <p:blipFill>
                          <a:blip r:embed="rId7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1809685" y="1771917"/>
                            <a:ext cx="5633374" cy="3890364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38100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10" name="TextBox 88"/>
              <p:cNvSpPr txBox="1"/>
              <p:nvPr>
                <p:custDataLst>
                  <p:tags r:id="rId8"/>
                </p:custDataLst>
              </p:nvPr>
            </p:nvSpPr>
            <p:spPr>
              <a:xfrm>
                <a:off x="3276413" y="2450369"/>
                <a:ext cx="924231" cy="73670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eaLnBrk="0" fontAlgn="auto" hangingPunct="0">
                  <a:spcBef>
                    <a:spcPts val="0"/>
                  </a:spcBef>
                  <a:spcAft>
                    <a:spcPts val="0"/>
                  </a:spcAft>
                  <a:buFontTx/>
                  <a:buNone/>
                  <a:defRPr/>
                </a:pPr>
                <a:r>
                  <a:rPr lang="zh-CN" altLang="en-US" sz="2000" b="1" spc="300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</a:t>
                </a:r>
                <a:endParaRPr lang="zh-CN" altLang="en-US" sz="2000" b="1" spc="3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eaLnBrk="0" fontAlgn="auto" hangingPunct="0">
                  <a:spcBef>
                    <a:spcPts val="0"/>
                  </a:spcBef>
                  <a:spcAft>
                    <a:spcPts val="0"/>
                  </a:spcAft>
                  <a:buFontTx/>
                  <a:buNone/>
                  <a:defRPr/>
                </a:pPr>
                <a:r>
                  <a:rPr lang="zh-CN" altLang="en-US" sz="2000" b="1" spc="300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目标</a:t>
                </a:r>
                <a:endParaRPr lang="zh-CN" altLang="en-US" sz="20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1" name="TextBox 43"/>
              <p:cNvSpPr txBox="1"/>
              <p:nvPr>
                <p:custDataLst>
                  <p:tags r:id="rId9"/>
                </p:custDataLst>
              </p:nvPr>
            </p:nvSpPr>
            <p:spPr>
              <a:xfrm>
                <a:off x="3158651" y="4246133"/>
                <a:ext cx="1041992" cy="736703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0" fontAlgn="auto" hangingPunct="0">
                  <a:spcBef>
                    <a:spcPts val="0"/>
                  </a:spcBef>
                  <a:spcAft>
                    <a:spcPts val="0"/>
                  </a:spcAft>
                  <a:buFontTx/>
                  <a:buNone/>
                  <a:defRPr/>
                </a:pPr>
                <a:r>
                  <a:rPr lang="zh-CN" altLang="en-US" sz="2000" b="1" spc="300" dirty="0" smtClean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教学</a:t>
                </a:r>
                <a:endParaRPr lang="zh-CN" altLang="en-US" sz="2000" b="1" spc="300" dirty="0" smtClean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eaLnBrk="0" fontAlgn="auto" hangingPunct="0">
                  <a:spcBef>
                    <a:spcPts val="0"/>
                  </a:spcBef>
                  <a:spcAft>
                    <a:spcPts val="0"/>
                  </a:spcAft>
                  <a:buFontTx/>
                  <a:buNone/>
                  <a:defRPr/>
                </a:pPr>
                <a:r>
                  <a:rPr lang="zh-CN" altLang="en-US" sz="2000" b="1" spc="300" dirty="0" smtClean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方法</a:t>
                </a:r>
                <a:endParaRPr lang="zh-CN" altLang="en-US" sz="2000" b="1" spc="300" dirty="0" smtClean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7" name="TextBox 84"/>
            <p:cNvSpPr txBox="1"/>
            <p:nvPr>
              <p:custDataLst>
                <p:tags r:id="rId10"/>
              </p:custDataLst>
            </p:nvPr>
          </p:nvSpPr>
          <p:spPr>
            <a:xfrm flipH="1">
              <a:off x="5188388" y="2458320"/>
              <a:ext cx="825655" cy="73670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eaLnBrk="0" fontAlgn="auto" hangingPunct="0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zh-CN" altLang="en-US" sz="20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能力</a:t>
              </a:r>
              <a:endParaRPr lang="zh-CN" altLang="en-US" sz="20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eaLnBrk="0" fontAlgn="auto" hangingPunct="0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zh-CN" altLang="en-US" sz="20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目标</a:t>
              </a:r>
              <a:endParaRPr lang="zh-CN" altLang="en-US" sz="20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" name="TextBox 86"/>
            <p:cNvSpPr txBox="1"/>
            <p:nvPr>
              <p:custDataLst>
                <p:tags r:id="rId11"/>
              </p:custDataLst>
            </p:nvPr>
          </p:nvSpPr>
          <p:spPr>
            <a:xfrm rot="10800000" flipH="1" flipV="1">
              <a:off x="5240650" y="4172623"/>
              <a:ext cx="1040337" cy="73670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0" fontAlgn="auto" hangingPunct="0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zh-CN" altLang="en-US" sz="20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素质目标</a:t>
              </a:r>
              <a:endParaRPr lang="zh-CN" altLang="en-US" sz="20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3" name="组合 9"/>
          <p:cNvGrpSpPr/>
          <p:nvPr>
            <p:custDataLst>
              <p:tags r:id="rId12"/>
            </p:custDataLst>
          </p:nvPr>
        </p:nvGrpSpPr>
        <p:grpSpPr bwMode="auto">
          <a:xfrm>
            <a:off x="502599" y="2505346"/>
            <a:ext cx="4392930" cy="1142413"/>
            <a:chOff x="199833" y="1613991"/>
            <a:chExt cx="3109494" cy="1141779"/>
          </a:xfrm>
        </p:grpSpPr>
        <p:sp>
          <p:nvSpPr>
            <p:cNvPr id="7181" name="矩形 5"/>
            <p:cNvSpPr>
              <a:spLocks noChangeArrowheads="1"/>
            </p:cNvSpPr>
            <p:nvPr>
              <p:custDataLst>
                <p:tags r:id="rId13"/>
              </p:custDataLst>
            </p:nvPr>
          </p:nvSpPr>
          <p:spPr bwMode="auto">
            <a:xfrm>
              <a:off x="661897" y="1699668"/>
              <a:ext cx="2647430" cy="9786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noAutofit/>
            </a:bodyPr>
            <a:lstStyle/>
            <a:p>
              <a:pPr indent="0" algn="l" fontAlgn="auto">
                <a:lnSpc>
                  <a:spcPts val="2300"/>
                </a:lnSpc>
              </a:pPr>
              <a:r>
                <a:rPr lang="zh-CN" altLang="en-US" b="1" dirty="0" smtClean="0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掌握利用中国知网等数据平台熟练地进行信息资源文献检索的方法</a:t>
              </a:r>
              <a:endPara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endParaRPr>
            </a:p>
          </p:txBody>
        </p:sp>
        <p:grpSp>
          <p:nvGrpSpPr>
            <p:cNvPr id="7182" name="组合 16"/>
            <p:cNvGrpSpPr/>
            <p:nvPr/>
          </p:nvGrpSpPr>
          <p:grpSpPr bwMode="auto">
            <a:xfrm>
              <a:off x="466649" y="2103098"/>
              <a:ext cx="2541171" cy="652672"/>
              <a:chOff x="860311" y="2351794"/>
              <a:chExt cx="2539897" cy="652663"/>
            </a:xfrm>
          </p:grpSpPr>
          <p:cxnSp>
            <p:nvCxnSpPr>
              <p:cNvPr id="7183" name="直接连接符 7"/>
              <p:cNvCxnSpPr>
                <a:cxnSpLocks noChangeShapeType="1"/>
              </p:cNvCxnSpPr>
              <p:nvPr>
                <p:custDataLst>
                  <p:tags r:id="rId14"/>
                </p:custDataLst>
              </p:nvPr>
            </p:nvCxnSpPr>
            <p:spPr bwMode="auto">
              <a:xfrm>
                <a:off x="860311" y="2351794"/>
                <a:ext cx="372783" cy="652663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7184" name="直接连接符 10"/>
              <p:cNvCxnSpPr>
                <a:cxnSpLocks noChangeShapeType="1"/>
              </p:cNvCxnSpPr>
              <p:nvPr>
                <p:custDataLst>
                  <p:tags r:id="rId15"/>
                </p:custDataLst>
              </p:nvPr>
            </p:nvCxnSpPr>
            <p:spPr bwMode="auto">
              <a:xfrm>
                <a:off x="1223576" y="3004457"/>
                <a:ext cx="2176632" cy="0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7185" name="组合 15"/>
            <p:cNvGrpSpPr/>
            <p:nvPr/>
          </p:nvGrpSpPr>
          <p:grpSpPr bwMode="auto">
            <a:xfrm>
              <a:off x="199833" y="1613991"/>
              <a:ext cx="358235" cy="489314"/>
              <a:chOff x="1278287" y="3529576"/>
              <a:chExt cx="358055" cy="489307"/>
            </a:xfrm>
          </p:grpSpPr>
          <p:sp>
            <p:nvSpPr>
              <p:cNvPr id="7186" name="椭圆 16"/>
              <p:cNvSpPr>
                <a:spLocks noChangeArrowheads="1"/>
              </p:cNvSpPr>
              <p:nvPr>
                <p:custDataLst>
                  <p:tags r:id="rId16"/>
                </p:custDataLst>
              </p:nvPr>
            </p:nvSpPr>
            <p:spPr bwMode="auto">
              <a:xfrm>
                <a:off x="1278287" y="3558135"/>
                <a:ext cx="358055" cy="460748"/>
              </a:xfrm>
              <a:prstGeom prst="ellipse">
                <a:avLst/>
              </a:prstGeom>
              <a:solidFill>
                <a:srgbClr val="1369B2"/>
              </a:solidFill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indent="0" fontAlgn="auto">
                  <a:lnSpc>
                    <a:spcPts val="2300"/>
                  </a:lnSpc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187" name="TextBox 52"/>
              <p:cNvSpPr txBox="1">
                <a:spLocks noChangeArrowheads="1"/>
              </p:cNvSpPr>
              <p:nvPr>
                <p:custDataLst>
                  <p:tags r:id="rId17"/>
                </p:custDataLst>
              </p:nvPr>
            </p:nvSpPr>
            <p:spPr bwMode="auto">
              <a:xfrm>
                <a:off x="1320068" y="3529576"/>
                <a:ext cx="160383" cy="385860"/>
              </a:xfrm>
              <a:prstGeom prst="rect">
                <a:avLst/>
              </a:prstGeom>
              <a:noFill/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1pPr>
                <a:lvl2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2pPr>
                <a:lvl3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3pPr>
                <a:lvl4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4pPr>
                <a:lvl5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9pPr>
              </a:lstStyle>
              <a:p>
                <a:pPr indent="0" eaLnBrk="0" fontAlgn="auto" hangingPunct="0">
                  <a:lnSpc>
                    <a:spcPts val="2300"/>
                  </a:lnSpc>
                </a:pPr>
                <a:r>
                  <a:rPr lang="en-US" altLang="zh-CN" sz="1800" b="1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</a:t>
                </a:r>
                <a:endParaRPr lang="en-US" altLang="zh-CN" sz="18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21" name="组合 63"/>
          <p:cNvGrpSpPr/>
          <p:nvPr>
            <p:custDataLst>
              <p:tags r:id="rId18"/>
            </p:custDataLst>
          </p:nvPr>
        </p:nvGrpSpPr>
        <p:grpSpPr bwMode="auto">
          <a:xfrm>
            <a:off x="7750953" y="2536265"/>
            <a:ext cx="4143234" cy="1102279"/>
            <a:chOff x="4552469" y="2110258"/>
            <a:chExt cx="4143856" cy="1099667"/>
          </a:xfrm>
        </p:grpSpPr>
        <p:grpSp>
          <p:nvGrpSpPr>
            <p:cNvPr id="7189" name="组合 32"/>
            <p:cNvGrpSpPr/>
            <p:nvPr/>
          </p:nvGrpSpPr>
          <p:grpSpPr bwMode="auto">
            <a:xfrm flipH="1">
              <a:off x="4552584" y="2558036"/>
              <a:ext cx="3878563" cy="651889"/>
              <a:chOff x="860264" y="2352817"/>
              <a:chExt cx="3878965" cy="651640"/>
            </a:xfrm>
          </p:grpSpPr>
          <p:cxnSp>
            <p:nvCxnSpPr>
              <p:cNvPr id="7190" name="直接连接符 33"/>
              <p:cNvCxnSpPr>
                <a:cxnSpLocks noChangeShapeType="1"/>
              </p:cNvCxnSpPr>
              <p:nvPr>
                <p:custDataLst>
                  <p:tags r:id="rId19"/>
                </p:custDataLst>
              </p:nvPr>
            </p:nvCxnSpPr>
            <p:spPr bwMode="auto">
              <a:xfrm>
                <a:off x="860264" y="2352817"/>
                <a:ext cx="371605" cy="651640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7191" name="直接连接符 34"/>
              <p:cNvCxnSpPr>
                <a:cxnSpLocks noChangeShapeType="1"/>
              </p:cNvCxnSpPr>
              <p:nvPr>
                <p:custDataLst>
                  <p:tags r:id="rId20"/>
                </p:custDataLst>
              </p:nvPr>
            </p:nvCxnSpPr>
            <p:spPr bwMode="auto">
              <a:xfrm flipV="1">
                <a:off x="1222341" y="2967095"/>
                <a:ext cx="3516888" cy="37362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7192" name="组合 35"/>
            <p:cNvGrpSpPr/>
            <p:nvPr/>
          </p:nvGrpSpPr>
          <p:grpSpPr bwMode="auto">
            <a:xfrm>
              <a:off x="8223133" y="2110258"/>
              <a:ext cx="473192" cy="503156"/>
              <a:chOff x="1232348" y="3530490"/>
              <a:chExt cx="474532" cy="503594"/>
            </a:xfrm>
          </p:grpSpPr>
          <p:sp>
            <p:nvSpPr>
              <p:cNvPr id="7193" name="椭圆 24"/>
              <p:cNvSpPr>
                <a:spLocks noChangeArrowheads="1"/>
              </p:cNvSpPr>
              <p:nvPr>
                <p:custDataLst>
                  <p:tags r:id="rId21"/>
                </p:custDataLst>
              </p:nvPr>
            </p:nvSpPr>
            <p:spPr bwMode="auto">
              <a:xfrm>
                <a:off x="1232348" y="3558995"/>
                <a:ext cx="474532" cy="475089"/>
              </a:xfrm>
              <a:prstGeom prst="ellipse">
                <a:avLst/>
              </a:prstGeom>
              <a:solidFill>
                <a:srgbClr val="1369B2"/>
              </a:solidFill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indent="0" fontAlgn="auto">
                  <a:lnSpc>
                    <a:spcPts val="2300"/>
                  </a:lnSpc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194" name="TextBox 68"/>
              <p:cNvSpPr txBox="1">
                <a:spLocks noChangeArrowheads="1"/>
              </p:cNvSpPr>
              <p:nvPr>
                <p:custDataLst>
                  <p:tags r:id="rId22"/>
                </p:custDataLst>
              </p:nvPr>
            </p:nvSpPr>
            <p:spPr bwMode="auto">
              <a:xfrm>
                <a:off x="1300820" y="3530490"/>
                <a:ext cx="335995" cy="385500"/>
              </a:xfrm>
              <a:prstGeom prst="rect">
                <a:avLst/>
              </a:prstGeom>
              <a:noFill/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1pPr>
                <a:lvl2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2pPr>
                <a:lvl3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3pPr>
                <a:lvl4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4pPr>
                <a:lvl5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9pPr>
              </a:lstStyle>
              <a:p>
                <a:pPr indent="0" eaLnBrk="0" fontAlgn="auto" hangingPunct="0">
                  <a:lnSpc>
                    <a:spcPts val="2300"/>
                  </a:lnSpc>
                </a:pPr>
                <a:r>
                  <a:rPr lang="en-US" altLang="zh-CN" sz="1800" b="1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2</a:t>
                </a:r>
                <a:endParaRPr lang="en-US" altLang="zh-CN" sz="18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7195" name="矩形 46"/>
            <p:cNvSpPr>
              <a:spLocks noChangeArrowheads="1"/>
            </p:cNvSpPr>
            <p:nvPr>
              <p:custDataLst>
                <p:tags r:id="rId23"/>
              </p:custDataLst>
            </p:nvPr>
          </p:nvSpPr>
          <p:spPr bwMode="auto">
            <a:xfrm>
              <a:off x="4552469" y="2186281"/>
              <a:ext cx="3519698" cy="6797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spAutoFit/>
            </a:bodyPr>
            <a:lstStyle/>
            <a:p>
              <a:pPr indent="0" algn="l" fontAlgn="auto">
                <a:lnSpc>
                  <a:spcPts val="2300"/>
                </a:lnSpc>
              </a:pPr>
              <a:r>
                <a:rPr b="1" dirty="0" smtClean="0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能够通过期刊、论文、数字资源等专用平台进行信息检索。</a:t>
              </a:r>
              <a:endParaRPr b="1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endParaRPr>
            </a:p>
          </p:txBody>
        </p:sp>
      </p:grpSp>
      <p:grpSp>
        <p:nvGrpSpPr>
          <p:cNvPr id="29" name="组合 71"/>
          <p:cNvGrpSpPr/>
          <p:nvPr>
            <p:custDataLst>
              <p:tags r:id="rId24"/>
            </p:custDataLst>
          </p:nvPr>
        </p:nvGrpSpPr>
        <p:grpSpPr bwMode="auto">
          <a:xfrm>
            <a:off x="7780914" y="4703443"/>
            <a:ext cx="3988494" cy="1138874"/>
            <a:chOff x="4709157" y="4214797"/>
            <a:chExt cx="3987168" cy="1140260"/>
          </a:xfrm>
        </p:grpSpPr>
        <p:sp>
          <p:nvSpPr>
            <p:cNvPr id="7197" name="矩形 51"/>
            <p:cNvSpPr>
              <a:spLocks noChangeArrowheads="1"/>
            </p:cNvSpPr>
            <p:nvPr>
              <p:custDataLst>
                <p:tags r:id="rId25"/>
              </p:custDataLst>
            </p:nvPr>
          </p:nvSpPr>
          <p:spPr bwMode="auto">
            <a:xfrm>
              <a:off x="4720267" y="4377874"/>
              <a:ext cx="3349146" cy="9771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spAutoFit/>
            </a:bodyPr>
            <a:lstStyle/>
            <a:p>
              <a:pPr indent="0" algn="l" fontAlgn="auto">
                <a:lnSpc>
                  <a:spcPts val="2300"/>
                </a:lnSpc>
                <a:buClrTx/>
                <a:buSzTx/>
                <a:buFontTx/>
              </a:pPr>
              <a:r>
                <a:rPr lang="zh-CN" altLang="en-US"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在信息检索的过程中，要有严谨、科学的态度和实事求是的工作作风。</a:t>
              </a:r>
              <a:endParaRPr lang="zh-CN" altLang="en-US" b="1" dirty="0" smtClean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  <p:grpSp>
          <p:nvGrpSpPr>
            <p:cNvPr id="7198" name="组合 38"/>
            <p:cNvGrpSpPr/>
            <p:nvPr/>
          </p:nvGrpSpPr>
          <p:grpSpPr bwMode="auto">
            <a:xfrm rot="10800000">
              <a:off x="4709157" y="4214797"/>
              <a:ext cx="3699900" cy="651812"/>
              <a:chOff x="882356" y="2364019"/>
              <a:chExt cx="3700284" cy="651562"/>
            </a:xfrm>
          </p:grpSpPr>
          <p:cxnSp>
            <p:nvCxnSpPr>
              <p:cNvPr id="7199" name="直接连接符 39"/>
              <p:cNvCxnSpPr>
                <a:cxnSpLocks noChangeShapeType="1"/>
              </p:cNvCxnSpPr>
              <p:nvPr>
                <p:custDataLst>
                  <p:tags r:id="rId26"/>
                </p:custDataLst>
              </p:nvPr>
            </p:nvCxnSpPr>
            <p:spPr bwMode="auto">
              <a:xfrm>
                <a:off x="882356" y="2364019"/>
                <a:ext cx="373012" cy="651561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7200" name="直接连接符 40"/>
              <p:cNvCxnSpPr>
                <a:cxnSpLocks noChangeShapeType="1"/>
              </p:cNvCxnSpPr>
              <p:nvPr>
                <p:custDataLst>
                  <p:tags r:id="rId27"/>
                </p:custDataLst>
              </p:nvPr>
            </p:nvCxnSpPr>
            <p:spPr bwMode="auto">
              <a:xfrm>
                <a:off x="1245844" y="3015581"/>
                <a:ext cx="3336796" cy="0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7201" name="组合 41"/>
            <p:cNvGrpSpPr/>
            <p:nvPr/>
          </p:nvGrpSpPr>
          <p:grpSpPr bwMode="auto">
            <a:xfrm flipH="1">
              <a:off x="8223364" y="4806197"/>
              <a:ext cx="472961" cy="500781"/>
              <a:chOff x="1232465" y="3532877"/>
              <a:chExt cx="474301" cy="500155"/>
            </a:xfrm>
          </p:grpSpPr>
          <p:sp>
            <p:nvSpPr>
              <p:cNvPr id="7202" name="椭圆 32"/>
              <p:cNvSpPr>
                <a:spLocks noChangeArrowheads="1"/>
              </p:cNvSpPr>
              <p:nvPr>
                <p:custDataLst>
                  <p:tags r:id="rId28"/>
                </p:custDataLst>
              </p:nvPr>
            </p:nvSpPr>
            <p:spPr bwMode="auto">
              <a:xfrm>
                <a:off x="1232465" y="3558282"/>
                <a:ext cx="474301" cy="474750"/>
              </a:xfrm>
              <a:prstGeom prst="ellipse">
                <a:avLst/>
              </a:prstGeom>
              <a:solidFill>
                <a:srgbClr val="1369B2"/>
              </a:solidFill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indent="0" fontAlgn="auto">
                  <a:lnSpc>
                    <a:spcPts val="2300"/>
                  </a:lnSpc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203" name="TextBox 76"/>
              <p:cNvSpPr txBox="1">
                <a:spLocks noChangeArrowheads="1"/>
              </p:cNvSpPr>
              <p:nvPr>
                <p:custDataLst>
                  <p:tags r:id="rId29"/>
                </p:custDataLst>
              </p:nvPr>
            </p:nvSpPr>
            <p:spPr bwMode="auto">
              <a:xfrm>
                <a:off x="1305679" y="3532877"/>
                <a:ext cx="335830" cy="386067"/>
              </a:xfrm>
              <a:prstGeom prst="rect">
                <a:avLst/>
              </a:prstGeom>
              <a:noFill/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1pPr>
                <a:lvl2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2pPr>
                <a:lvl3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3pPr>
                <a:lvl4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4pPr>
                <a:lvl5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9pPr>
              </a:lstStyle>
              <a:p>
                <a:pPr indent="0" eaLnBrk="0" fontAlgn="auto" hangingPunct="0">
                  <a:lnSpc>
                    <a:spcPts val="2300"/>
                  </a:lnSpc>
                </a:pPr>
                <a:r>
                  <a:rPr lang="en-US" altLang="zh-CN" sz="1800" b="1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3</a:t>
                </a:r>
                <a:endParaRPr lang="en-US" altLang="zh-CN" sz="18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37" name="组合 10"/>
          <p:cNvGrpSpPr/>
          <p:nvPr>
            <p:custDataLst>
              <p:tags r:id="rId30"/>
            </p:custDataLst>
          </p:nvPr>
        </p:nvGrpSpPr>
        <p:grpSpPr bwMode="auto">
          <a:xfrm>
            <a:off x="681991" y="4681894"/>
            <a:ext cx="3891420" cy="1295746"/>
            <a:chOff x="218911" y="4850758"/>
            <a:chExt cx="3891946" cy="1294630"/>
          </a:xfrm>
        </p:grpSpPr>
        <p:grpSp>
          <p:nvGrpSpPr>
            <p:cNvPr id="7205" name="组合 16"/>
            <p:cNvGrpSpPr/>
            <p:nvPr/>
          </p:nvGrpSpPr>
          <p:grpSpPr bwMode="auto">
            <a:xfrm flipV="1">
              <a:off x="445977" y="4857376"/>
              <a:ext cx="3541282" cy="869249"/>
              <a:chOff x="860243" y="2351976"/>
              <a:chExt cx="3038668" cy="652481"/>
            </a:xfrm>
          </p:grpSpPr>
          <p:cxnSp>
            <p:nvCxnSpPr>
              <p:cNvPr id="7206" name="直接连接符 7"/>
              <p:cNvCxnSpPr>
                <a:cxnSpLocks noChangeShapeType="1"/>
              </p:cNvCxnSpPr>
              <p:nvPr>
                <p:custDataLst>
                  <p:tags r:id="rId31"/>
                </p:custDataLst>
              </p:nvPr>
            </p:nvCxnSpPr>
            <p:spPr bwMode="auto">
              <a:xfrm>
                <a:off x="860243" y="2351976"/>
                <a:ext cx="371966" cy="652481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7207" name="直接连接符 10"/>
              <p:cNvCxnSpPr>
                <a:cxnSpLocks noChangeShapeType="1"/>
              </p:cNvCxnSpPr>
              <p:nvPr>
                <p:custDataLst>
                  <p:tags r:id="rId32"/>
                </p:custDataLst>
              </p:nvPr>
            </p:nvCxnSpPr>
            <p:spPr bwMode="auto">
              <a:xfrm>
                <a:off x="1222671" y="3004457"/>
                <a:ext cx="2676240" cy="0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7208" name="组合 41"/>
            <p:cNvGrpSpPr/>
            <p:nvPr/>
          </p:nvGrpSpPr>
          <p:grpSpPr bwMode="auto">
            <a:xfrm flipH="1">
              <a:off x="218911" y="5645729"/>
              <a:ext cx="473188" cy="499659"/>
              <a:chOff x="4095132" y="3533798"/>
              <a:chExt cx="474386" cy="498936"/>
            </a:xfrm>
          </p:grpSpPr>
          <p:sp>
            <p:nvSpPr>
              <p:cNvPr id="7209" name="椭圆 40"/>
              <p:cNvSpPr>
                <a:spLocks noChangeArrowheads="1"/>
              </p:cNvSpPr>
              <p:nvPr>
                <p:custDataLst>
                  <p:tags r:id="rId33"/>
                </p:custDataLst>
              </p:nvPr>
            </p:nvSpPr>
            <p:spPr bwMode="auto">
              <a:xfrm>
                <a:off x="4095132" y="3559141"/>
                <a:ext cx="474386" cy="473593"/>
              </a:xfrm>
              <a:prstGeom prst="ellipse">
                <a:avLst/>
              </a:prstGeom>
              <a:solidFill>
                <a:srgbClr val="1369B2"/>
              </a:solidFill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indent="0" fontAlgn="auto">
                  <a:lnSpc>
                    <a:spcPts val="2300"/>
                  </a:lnSpc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210" name="TextBox 50"/>
              <p:cNvSpPr txBox="1">
                <a:spLocks noChangeArrowheads="1"/>
              </p:cNvSpPr>
              <p:nvPr>
                <p:custDataLst>
                  <p:tags r:id="rId34"/>
                </p:custDataLst>
              </p:nvPr>
            </p:nvSpPr>
            <p:spPr bwMode="auto">
              <a:xfrm>
                <a:off x="4184278" y="3533798"/>
                <a:ext cx="335891" cy="385189"/>
              </a:xfrm>
              <a:prstGeom prst="rect">
                <a:avLst/>
              </a:prstGeom>
              <a:noFill/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1pPr>
                <a:lvl2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2pPr>
                <a:lvl3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3pPr>
                <a:lvl4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4pPr>
                <a:lvl5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9pPr>
              </a:lstStyle>
              <a:p>
                <a:pPr indent="0" eaLnBrk="0" fontAlgn="auto" hangingPunct="0">
                  <a:lnSpc>
                    <a:spcPts val="2300"/>
                  </a:lnSpc>
                </a:pPr>
                <a:r>
                  <a:rPr lang="en-US" altLang="zh-CN" sz="1800" b="1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4</a:t>
                </a:r>
                <a:endParaRPr lang="en-US" altLang="zh-CN" sz="18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7211" name="矩形 7"/>
            <p:cNvSpPr>
              <a:spLocks noChangeArrowheads="1"/>
            </p:cNvSpPr>
            <p:nvPr>
              <p:custDataLst>
                <p:tags r:id="rId35"/>
              </p:custDataLst>
            </p:nvPr>
          </p:nvSpPr>
          <p:spPr bwMode="auto">
            <a:xfrm>
              <a:off x="929908" y="4850758"/>
              <a:ext cx="3180949" cy="10005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indent="0" algn="l" eaLnBrk="1" fontAlgn="auto">
                <a:lnSpc>
                  <a:spcPts val="2300"/>
                </a:lnSpc>
                <a:buClrTx/>
                <a:buSzTx/>
                <a:buFontTx/>
              </a:pPr>
              <a:r>
                <a:rPr lang="zh-CN" altLang="en-US" b="1" dirty="0" smtClean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采用</a:t>
              </a:r>
              <a:r>
                <a:rPr lang="zh-CN" altLang="en-US"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演示法、讲授法、练习法、任务驱动法、项目化教学</a:t>
              </a:r>
              <a:endParaRPr lang="zh-CN" altLang="en-US" b="1" i="0" dirty="0" smtClean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l" fontAlgn="auto">
                <a:lnSpc>
                  <a:spcPts val="2500"/>
                </a:lnSpc>
                <a:buClrTx/>
                <a:buSzTx/>
                <a:buFontTx/>
              </a:pPr>
              <a:endParaRPr lang="zh-CN" altLang="en-US" b="1" dirty="0" smtClean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</p:grpSp>
      <p:cxnSp>
        <p:nvCxnSpPr>
          <p:cNvPr id="33" name="直接连接符 32"/>
          <p:cNvCxnSpPr/>
          <p:nvPr/>
        </p:nvCxnSpPr>
        <p:spPr>
          <a:xfrm>
            <a:off x="1666643" y="1798399"/>
            <a:ext cx="262826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1"/>
          <p:cNvSpPr txBox="1"/>
          <p:nvPr/>
        </p:nvSpPr>
        <p:spPr>
          <a:xfrm>
            <a:off x="2016937" y="1216101"/>
            <a:ext cx="2985407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教学目标</a:t>
            </a:r>
            <a:endParaRPr lang="zh-CN" altLang="en-US" sz="3200" b="1" dirty="0">
              <a:solidFill>
                <a:srgbClr val="036EB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十字箭头标注 16"/>
          <p:cNvSpPr/>
          <p:nvPr/>
        </p:nvSpPr>
        <p:spPr>
          <a:xfrm>
            <a:off x="595173" y="830782"/>
            <a:ext cx="1209221" cy="1209221"/>
          </a:xfrm>
          <a:prstGeom prst="quadArrowCallout">
            <a:avLst/>
          </a:prstGeom>
          <a:solidFill>
            <a:srgbClr val="036EB8"/>
          </a:solidFill>
          <a:ln>
            <a:noFill/>
          </a:ln>
          <a:effectLst>
            <a:outerShdw blurRad="431800" dist="38100" dir="18900000" sx="60000" sy="6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p>
            <a:pPr algn="ctr"/>
            <a:endParaRPr lang="zh-CN" altLang="en-US" dirty="0"/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36" cstate="print">
            <a:extLst>
              <a:ext uri="{BEBA8EAE-BF5A-486C-A8C5-ECC9F3942E4B}">
                <a14:imgProps xmlns:a14="http://schemas.microsoft.com/office/drawing/2010/main">
                  <a14:imgLayer r:embed="rId37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586" y="1055421"/>
            <a:ext cx="702583" cy="70258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3" name="直接连接符 32"/>
          <p:cNvCxnSpPr/>
          <p:nvPr/>
        </p:nvCxnSpPr>
        <p:spPr>
          <a:xfrm>
            <a:off x="2567073" y="1640284"/>
            <a:ext cx="564442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1"/>
          <p:cNvSpPr txBox="1"/>
          <p:nvPr/>
        </p:nvSpPr>
        <p:spPr>
          <a:xfrm>
            <a:off x="2504617" y="1156411"/>
            <a:ext cx="2985407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任务描述</a:t>
            </a:r>
            <a:endParaRPr lang="zh-CN" altLang="en-US" sz="2400" b="1" dirty="0">
              <a:solidFill>
                <a:srgbClr val="036EB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十字箭头标注 16"/>
          <p:cNvSpPr/>
          <p:nvPr/>
        </p:nvSpPr>
        <p:spPr>
          <a:xfrm>
            <a:off x="1266368" y="1027632"/>
            <a:ext cx="1209221" cy="1209221"/>
          </a:xfrm>
          <a:prstGeom prst="quadArrowCallout">
            <a:avLst/>
          </a:prstGeom>
          <a:solidFill>
            <a:srgbClr val="036EB8"/>
          </a:solidFill>
          <a:ln>
            <a:noFill/>
          </a:ln>
          <a:effectLst>
            <a:outerShdw blurRad="431800" dist="38100" dir="18900000" sx="60000" sy="6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lstStyle/>
          <a:p>
            <a:pPr algn="ctr"/>
            <a:endParaRPr lang="zh-CN" altLang="en-US" dirty="0"/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1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6781" y="1252271"/>
            <a:ext cx="702583" cy="702583"/>
          </a:xfrm>
          <a:prstGeom prst="rect">
            <a:avLst/>
          </a:prstGeom>
        </p:spPr>
      </p:pic>
      <p:sp>
        <p:nvSpPr>
          <p:cNvPr id="19" name="矩形 18"/>
          <p:cNvSpPr/>
          <p:nvPr/>
        </p:nvSpPr>
        <p:spPr>
          <a:xfrm>
            <a:off x="1908175" y="1790065"/>
            <a:ext cx="9012555" cy="8299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33400" fontAlgn="auto">
              <a:lnSpc>
                <a:spcPct val="200000"/>
              </a:lnSpc>
            </a:pPr>
            <a:r>
              <a:rPr kumimoji="1"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能使用浏览器在中国知网检索文献，查阅文献并下载文献</a:t>
            </a:r>
            <a:endParaRPr kumimoji="1" lang="zh-CN" altLang="en-US" sz="2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/>
        </p:nvCxnSpPr>
        <p:spPr>
          <a:xfrm>
            <a:off x="2567073" y="1640284"/>
            <a:ext cx="564442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文本框 10"/>
          <p:cNvSpPr txBox="1"/>
          <p:nvPr/>
        </p:nvSpPr>
        <p:spPr>
          <a:xfrm>
            <a:off x="2470785" y="2025650"/>
            <a:ext cx="693801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ts val="2400"/>
              </a:lnSpc>
            </a:pPr>
            <a:r>
              <a:rPr sz="2400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  <a:sym typeface="+mn-ea"/>
              </a:rPr>
              <a:t>任务 5.2 在中国知网检索期刊论文</a:t>
            </a:r>
            <a:endParaRPr lang="zh-CN" sz="2400" b="1" dirty="0">
              <a:ln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  <a:sym typeface="+mn-ea"/>
            </a:endParaRPr>
          </a:p>
        </p:txBody>
      </p:sp>
      <p:sp>
        <p:nvSpPr>
          <p:cNvPr id="4" name="文本框 11"/>
          <p:cNvSpPr txBox="1"/>
          <p:nvPr/>
        </p:nvSpPr>
        <p:spPr>
          <a:xfrm>
            <a:off x="2504617" y="1156411"/>
            <a:ext cx="2985407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学习目标</a:t>
            </a:r>
            <a:endParaRPr lang="zh-CN" altLang="en-US" sz="2400" b="1" dirty="0">
              <a:solidFill>
                <a:srgbClr val="036EB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十字箭头标注 4"/>
          <p:cNvSpPr/>
          <p:nvPr/>
        </p:nvSpPr>
        <p:spPr>
          <a:xfrm>
            <a:off x="1266368" y="1027632"/>
            <a:ext cx="1209221" cy="1209221"/>
          </a:xfrm>
          <a:prstGeom prst="quadArrowCallout">
            <a:avLst/>
          </a:prstGeom>
          <a:solidFill>
            <a:srgbClr val="036EB8"/>
          </a:solidFill>
          <a:ln>
            <a:noFill/>
          </a:ln>
          <a:effectLst>
            <a:outerShdw blurRad="431800" dist="38100" dir="18900000" sx="60000" sy="6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lstStyle/>
          <a:p>
            <a:pPr algn="ctr"/>
            <a:endParaRPr lang="zh-CN" altLang="en-US" dirty="0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6781" y="1252271"/>
            <a:ext cx="702583" cy="702583"/>
          </a:xfrm>
          <a:prstGeom prst="rect">
            <a:avLst/>
          </a:prstGeom>
        </p:spPr>
      </p:pic>
      <p:cxnSp>
        <p:nvCxnSpPr>
          <p:cNvPr id="26" name="直接箭头连接符 25"/>
          <p:cNvCxnSpPr/>
          <p:nvPr/>
        </p:nvCxnSpPr>
        <p:spPr>
          <a:xfrm flipH="1" flipV="1">
            <a:off x="1904049" y="2477788"/>
            <a:ext cx="8890" cy="2903855"/>
          </a:xfrm>
          <a:prstGeom prst="straightConnector1">
            <a:avLst/>
          </a:prstGeom>
          <a:ln w="28575"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KSO_Shape"/>
          <p:cNvSpPr/>
          <p:nvPr>
            <p:custDataLst>
              <p:tags r:id="rId3"/>
            </p:custDataLst>
          </p:nvPr>
        </p:nvSpPr>
        <p:spPr>
          <a:xfrm rot="5400000">
            <a:off x="2112313" y="2585922"/>
            <a:ext cx="561976" cy="800916"/>
          </a:xfrm>
          <a:custGeom>
            <a:avLst/>
            <a:gdLst>
              <a:gd name="connsiteX0" fmla="*/ 586581 w 1173161"/>
              <a:gd name="connsiteY0" fmla="*/ 0 h 1672438"/>
              <a:gd name="connsiteX1" fmla="*/ 1001356 w 1173161"/>
              <a:gd name="connsiteY1" fmla="*/ 171806 h 1672438"/>
              <a:gd name="connsiteX2" fmla="*/ 1001356 w 1173161"/>
              <a:gd name="connsiteY2" fmla="*/ 1001357 h 1672438"/>
              <a:gd name="connsiteX3" fmla="*/ 586581 w 1173161"/>
              <a:gd name="connsiteY3" fmla="*/ 1672438 h 1672438"/>
              <a:gd name="connsiteX4" fmla="*/ 171805 w 1173161"/>
              <a:gd name="connsiteY4" fmla="*/ 1001357 h 1672438"/>
              <a:gd name="connsiteX5" fmla="*/ 171805 w 1173161"/>
              <a:gd name="connsiteY5" fmla="*/ 171806 h 1672438"/>
              <a:gd name="connsiteX6" fmla="*/ 586581 w 1173161"/>
              <a:gd name="connsiteY6" fmla="*/ 0 h 1672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73161" h="1672438">
                <a:moveTo>
                  <a:pt x="586581" y="0"/>
                </a:moveTo>
                <a:cubicBezTo>
                  <a:pt x="736700" y="0"/>
                  <a:pt x="886819" y="57269"/>
                  <a:pt x="1001356" y="171806"/>
                </a:cubicBezTo>
                <a:cubicBezTo>
                  <a:pt x="1230430" y="400880"/>
                  <a:pt x="1230430" y="772282"/>
                  <a:pt x="1001356" y="1001357"/>
                </a:cubicBezTo>
                <a:cubicBezTo>
                  <a:pt x="820380" y="1182333"/>
                  <a:pt x="682121" y="1406027"/>
                  <a:pt x="586581" y="1672438"/>
                </a:cubicBezTo>
                <a:cubicBezTo>
                  <a:pt x="491040" y="1406027"/>
                  <a:pt x="352782" y="1182333"/>
                  <a:pt x="171805" y="1001357"/>
                </a:cubicBezTo>
                <a:cubicBezTo>
                  <a:pt x="-57269" y="772282"/>
                  <a:pt x="-57269" y="400880"/>
                  <a:pt x="171805" y="171806"/>
                </a:cubicBezTo>
                <a:cubicBezTo>
                  <a:pt x="286343" y="57269"/>
                  <a:pt x="436462" y="0"/>
                  <a:pt x="586581" y="0"/>
                </a:cubicBezTo>
                <a:close/>
              </a:path>
            </a:pathLst>
          </a:cu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576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31" name="文本框 18"/>
          <p:cNvSpPr txBox="1"/>
          <p:nvPr>
            <p:custDataLst>
              <p:tags r:id="rId4"/>
            </p:custDataLst>
          </p:nvPr>
        </p:nvSpPr>
        <p:spPr>
          <a:xfrm>
            <a:off x="2269802" y="2755548"/>
            <a:ext cx="3619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文本框 25"/>
          <p:cNvSpPr txBox="1"/>
          <p:nvPr>
            <p:custDataLst>
              <p:tags r:id="rId5"/>
            </p:custDataLst>
          </p:nvPr>
        </p:nvSpPr>
        <p:spPr>
          <a:xfrm>
            <a:off x="2853194" y="2746120"/>
            <a:ext cx="5746249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en-US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打开中国知网</a:t>
            </a:r>
            <a:endParaRPr kumimoji="1" lang="en-US" altLang="zh-CN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2" name="KSO_Shape"/>
          <p:cNvSpPr/>
          <p:nvPr>
            <p:custDataLst>
              <p:tags r:id="rId6"/>
            </p:custDataLst>
          </p:nvPr>
        </p:nvSpPr>
        <p:spPr>
          <a:xfrm rot="5400000">
            <a:off x="2112313" y="3272723"/>
            <a:ext cx="561976" cy="800916"/>
          </a:xfrm>
          <a:custGeom>
            <a:avLst/>
            <a:gdLst>
              <a:gd name="connsiteX0" fmla="*/ 586581 w 1173161"/>
              <a:gd name="connsiteY0" fmla="*/ 0 h 1672438"/>
              <a:gd name="connsiteX1" fmla="*/ 1001356 w 1173161"/>
              <a:gd name="connsiteY1" fmla="*/ 171806 h 1672438"/>
              <a:gd name="connsiteX2" fmla="*/ 1001356 w 1173161"/>
              <a:gd name="connsiteY2" fmla="*/ 1001357 h 1672438"/>
              <a:gd name="connsiteX3" fmla="*/ 586581 w 1173161"/>
              <a:gd name="connsiteY3" fmla="*/ 1672438 h 1672438"/>
              <a:gd name="connsiteX4" fmla="*/ 171805 w 1173161"/>
              <a:gd name="connsiteY4" fmla="*/ 1001357 h 1672438"/>
              <a:gd name="connsiteX5" fmla="*/ 171805 w 1173161"/>
              <a:gd name="connsiteY5" fmla="*/ 171806 h 1672438"/>
              <a:gd name="connsiteX6" fmla="*/ 586581 w 1173161"/>
              <a:gd name="connsiteY6" fmla="*/ 0 h 1672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73161" h="1672438">
                <a:moveTo>
                  <a:pt x="586581" y="0"/>
                </a:moveTo>
                <a:cubicBezTo>
                  <a:pt x="736700" y="0"/>
                  <a:pt x="886819" y="57269"/>
                  <a:pt x="1001356" y="171806"/>
                </a:cubicBezTo>
                <a:cubicBezTo>
                  <a:pt x="1230430" y="400880"/>
                  <a:pt x="1230430" y="772282"/>
                  <a:pt x="1001356" y="1001357"/>
                </a:cubicBezTo>
                <a:cubicBezTo>
                  <a:pt x="820380" y="1182333"/>
                  <a:pt x="682121" y="1406027"/>
                  <a:pt x="586581" y="1672438"/>
                </a:cubicBezTo>
                <a:cubicBezTo>
                  <a:pt x="491040" y="1406027"/>
                  <a:pt x="352782" y="1182333"/>
                  <a:pt x="171805" y="1001357"/>
                </a:cubicBezTo>
                <a:cubicBezTo>
                  <a:pt x="-57269" y="772282"/>
                  <a:pt x="-57269" y="400880"/>
                  <a:pt x="171805" y="171806"/>
                </a:cubicBezTo>
                <a:cubicBezTo>
                  <a:pt x="286343" y="57269"/>
                  <a:pt x="436462" y="0"/>
                  <a:pt x="586581" y="0"/>
                </a:cubicBezTo>
                <a:close/>
              </a:path>
            </a:pathLst>
          </a:cu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576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53" name="文本框 18"/>
          <p:cNvSpPr txBox="1"/>
          <p:nvPr>
            <p:custDataLst>
              <p:tags r:id="rId7"/>
            </p:custDataLst>
          </p:nvPr>
        </p:nvSpPr>
        <p:spPr>
          <a:xfrm>
            <a:off x="2269802" y="3442349"/>
            <a:ext cx="3619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二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文本框 25"/>
          <p:cNvSpPr txBox="1"/>
          <p:nvPr>
            <p:custDataLst>
              <p:tags r:id="rId8"/>
            </p:custDataLst>
          </p:nvPr>
        </p:nvSpPr>
        <p:spPr>
          <a:xfrm>
            <a:off x="2853194" y="3443716"/>
            <a:ext cx="5746249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进行检索</a:t>
            </a:r>
            <a:endParaRPr kumimoji="1" lang="zh-CN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5" name="KSO_Shape"/>
          <p:cNvSpPr/>
          <p:nvPr>
            <p:custDataLst>
              <p:tags r:id="rId9"/>
            </p:custDataLst>
          </p:nvPr>
        </p:nvSpPr>
        <p:spPr>
          <a:xfrm rot="5400000">
            <a:off x="2112313" y="3978374"/>
            <a:ext cx="561976" cy="800916"/>
          </a:xfrm>
          <a:custGeom>
            <a:avLst/>
            <a:gdLst>
              <a:gd name="connsiteX0" fmla="*/ 586581 w 1173161"/>
              <a:gd name="connsiteY0" fmla="*/ 0 h 1672438"/>
              <a:gd name="connsiteX1" fmla="*/ 1001356 w 1173161"/>
              <a:gd name="connsiteY1" fmla="*/ 171806 h 1672438"/>
              <a:gd name="connsiteX2" fmla="*/ 1001356 w 1173161"/>
              <a:gd name="connsiteY2" fmla="*/ 1001357 h 1672438"/>
              <a:gd name="connsiteX3" fmla="*/ 586581 w 1173161"/>
              <a:gd name="connsiteY3" fmla="*/ 1672438 h 1672438"/>
              <a:gd name="connsiteX4" fmla="*/ 171805 w 1173161"/>
              <a:gd name="connsiteY4" fmla="*/ 1001357 h 1672438"/>
              <a:gd name="connsiteX5" fmla="*/ 171805 w 1173161"/>
              <a:gd name="connsiteY5" fmla="*/ 171806 h 1672438"/>
              <a:gd name="connsiteX6" fmla="*/ 586581 w 1173161"/>
              <a:gd name="connsiteY6" fmla="*/ 0 h 1672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73161" h="1672438">
                <a:moveTo>
                  <a:pt x="586581" y="0"/>
                </a:moveTo>
                <a:cubicBezTo>
                  <a:pt x="736700" y="0"/>
                  <a:pt x="886819" y="57269"/>
                  <a:pt x="1001356" y="171806"/>
                </a:cubicBezTo>
                <a:cubicBezTo>
                  <a:pt x="1230430" y="400880"/>
                  <a:pt x="1230430" y="772282"/>
                  <a:pt x="1001356" y="1001357"/>
                </a:cubicBezTo>
                <a:cubicBezTo>
                  <a:pt x="820380" y="1182333"/>
                  <a:pt x="682121" y="1406027"/>
                  <a:pt x="586581" y="1672438"/>
                </a:cubicBezTo>
                <a:cubicBezTo>
                  <a:pt x="491040" y="1406027"/>
                  <a:pt x="352782" y="1182333"/>
                  <a:pt x="171805" y="1001357"/>
                </a:cubicBezTo>
                <a:cubicBezTo>
                  <a:pt x="-57269" y="772282"/>
                  <a:pt x="-57269" y="400880"/>
                  <a:pt x="171805" y="171806"/>
                </a:cubicBezTo>
                <a:cubicBezTo>
                  <a:pt x="286343" y="57269"/>
                  <a:pt x="436462" y="0"/>
                  <a:pt x="586581" y="0"/>
                </a:cubicBezTo>
                <a:close/>
              </a:path>
            </a:pathLst>
          </a:cu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576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56" name="文本框 18"/>
          <p:cNvSpPr txBox="1"/>
          <p:nvPr>
            <p:custDataLst>
              <p:tags r:id="rId10"/>
            </p:custDataLst>
          </p:nvPr>
        </p:nvSpPr>
        <p:spPr>
          <a:xfrm>
            <a:off x="2269802" y="4148000"/>
            <a:ext cx="3619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三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7" name="文本框 25"/>
          <p:cNvSpPr txBox="1"/>
          <p:nvPr>
            <p:custDataLst>
              <p:tags r:id="rId11"/>
            </p:custDataLst>
          </p:nvPr>
        </p:nvSpPr>
        <p:spPr>
          <a:xfrm>
            <a:off x="2853194" y="4149367"/>
            <a:ext cx="5746249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kumimoji="1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查阅文献</a:t>
            </a:r>
            <a:endParaRPr kumimoji="1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KSO_Shape"/>
          <p:cNvSpPr/>
          <p:nvPr>
            <p:custDataLst>
              <p:tags r:id="rId12"/>
            </p:custDataLst>
          </p:nvPr>
        </p:nvSpPr>
        <p:spPr>
          <a:xfrm rot="5400000">
            <a:off x="2104693" y="4725134"/>
            <a:ext cx="561976" cy="800916"/>
          </a:xfrm>
          <a:custGeom>
            <a:avLst/>
            <a:gdLst>
              <a:gd name="connsiteX0" fmla="*/ 586581 w 1173161"/>
              <a:gd name="connsiteY0" fmla="*/ 0 h 1672438"/>
              <a:gd name="connsiteX1" fmla="*/ 1001356 w 1173161"/>
              <a:gd name="connsiteY1" fmla="*/ 171806 h 1672438"/>
              <a:gd name="connsiteX2" fmla="*/ 1001356 w 1173161"/>
              <a:gd name="connsiteY2" fmla="*/ 1001357 h 1672438"/>
              <a:gd name="connsiteX3" fmla="*/ 586581 w 1173161"/>
              <a:gd name="connsiteY3" fmla="*/ 1672438 h 1672438"/>
              <a:gd name="connsiteX4" fmla="*/ 171805 w 1173161"/>
              <a:gd name="connsiteY4" fmla="*/ 1001357 h 1672438"/>
              <a:gd name="connsiteX5" fmla="*/ 171805 w 1173161"/>
              <a:gd name="connsiteY5" fmla="*/ 171806 h 1672438"/>
              <a:gd name="connsiteX6" fmla="*/ 586581 w 1173161"/>
              <a:gd name="connsiteY6" fmla="*/ 0 h 1672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73161" h="1672438">
                <a:moveTo>
                  <a:pt x="586581" y="0"/>
                </a:moveTo>
                <a:cubicBezTo>
                  <a:pt x="736700" y="0"/>
                  <a:pt x="886819" y="57269"/>
                  <a:pt x="1001356" y="171806"/>
                </a:cubicBezTo>
                <a:cubicBezTo>
                  <a:pt x="1230430" y="400880"/>
                  <a:pt x="1230430" y="772282"/>
                  <a:pt x="1001356" y="1001357"/>
                </a:cubicBezTo>
                <a:cubicBezTo>
                  <a:pt x="820380" y="1182333"/>
                  <a:pt x="682121" y="1406027"/>
                  <a:pt x="586581" y="1672438"/>
                </a:cubicBezTo>
                <a:cubicBezTo>
                  <a:pt x="491040" y="1406027"/>
                  <a:pt x="352782" y="1182333"/>
                  <a:pt x="171805" y="1001357"/>
                </a:cubicBezTo>
                <a:cubicBezTo>
                  <a:pt x="-57269" y="772282"/>
                  <a:pt x="-57269" y="400880"/>
                  <a:pt x="171805" y="171806"/>
                </a:cubicBezTo>
                <a:cubicBezTo>
                  <a:pt x="286343" y="57269"/>
                  <a:pt x="436462" y="0"/>
                  <a:pt x="586581" y="0"/>
                </a:cubicBezTo>
                <a:close/>
              </a:path>
            </a:pathLst>
          </a:cu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576000" anchor="ctr"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8" name="文本框 18"/>
          <p:cNvSpPr txBox="1"/>
          <p:nvPr>
            <p:custDataLst>
              <p:tags r:id="rId13"/>
            </p:custDataLst>
          </p:nvPr>
        </p:nvSpPr>
        <p:spPr>
          <a:xfrm>
            <a:off x="2262182" y="4894760"/>
            <a:ext cx="361951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四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25"/>
          <p:cNvSpPr txBox="1"/>
          <p:nvPr>
            <p:custDataLst>
              <p:tags r:id="rId14"/>
            </p:custDataLst>
          </p:nvPr>
        </p:nvSpPr>
        <p:spPr>
          <a:xfrm>
            <a:off x="2845574" y="4896127"/>
            <a:ext cx="5746249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20000"/>
              </a:lnSpc>
            </a:pPr>
            <a:r>
              <a:rPr kumimoji="1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熟练使用知网的检索功能</a:t>
            </a:r>
            <a:endParaRPr kumimoji="1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8"/>
          <p:cNvSpPr txBox="1"/>
          <p:nvPr>
            <p:custDataLst>
              <p:tags r:id="rId15"/>
            </p:custDataLst>
          </p:nvPr>
        </p:nvSpPr>
        <p:spPr>
          <a:xfrm>
            <a:off x="2265357" y="5626280"/>
            <a:ext cx="361951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五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2"/>
          <p:cNvSpPr>
            <a:spLocks noGrp="1"/>
          </p:cNvSpPr>
          <p:nvPr>
            <p:ph type="title"/>
          </p:nvPr>
        </p:nvSpPr>
        <p:spPr>
          <a:xfrm>
            <a:off x="497445" y="976496"/>
            <a:ext cx="9965184" cy="452805"/>
          </a:xfrm>
        </p:spPr>
        <p:txBody>
          <a:bodyPr>
            <a:normAutofit fontScale="90000"/>
          </a:bodyPr>
          <a:lstStyle/>
          <a:p>
            <a:r>
              <a:rPr kumimoji="1" lang="zh-CN" altLang="en-US" dirty="0">
                <a:solidFill>
                  <a:schemeClr val="tx1"/>
                </a:solidFill>
              </a:rPr>
              <a:t>1. 打开中国知网</a:t>
            </a:r>
            <a:endParaRPr kumimoji="1" lang="zh-CN" altLang="en-US" dirty="0">
              <a:solidFill>
                <a:schemeClr val="tx1"/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811530" y="1572260"/>
            <a:ext cx="5765165" cy="463677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>
              <a:lnSpc>
                <a:spcPct val="150000"/>
              </a:lnSpc>
            </a:pPr>
            <a:r>
              <a:rPr sz="2000" dirty="0" smtClean="0">
                <a:solidFill>
                  <a:schemeClr val="tx1"/>
                </a:solidFill>
                <a:effectLst/>
              </a:rPr>
              <a:t>步骤 1：双击桌面浏览器图标或在快速启动栏中单击浏览器图标，打开浏览器窗口。</a:t>
            </a:r>
            <a:endParaRPr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endParaRPr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endParaRPr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r>
              <a:rPr sz="2000" dirty="0" smtClean="0">
                <a:solidFill>
                  <a:schemeClr val="tx1"/>
                </a:solidFill>
                <a:effectLst/>
              </a:rPr>
              <a:t>步骤 2：在浏览器地址栏中输入网址 www.cnki.net，打开“中国知网”的网站，</a:t>
            </a:r>
            <a:endParaRPr sz="2000" dirty="0" smtClean="0">
              <a:solidFill>
                <a:schemeClr val="tx1"/>
              </a:solidFill>
              <a:effectLst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576695" y="2226945"/>
            <a:ext cx="4860000" cy="2404688"/>
          </a:xfrm>
          <a:prstGeom prst="rect">
            <a:avLst/>
          </a:prstGeom>
          <a:ln>
            <a:solidFill>
              <a:schemeClr val="accent1"/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2"/>
          <p:cNvSpPr>
            <a:spLocks noGrp="1"/>
          </p:cNvSpPr>
          <p:nvPr>
            <p:ph type="title"/>
          </p:nvPr>
        </p:nvSpPr>
        <p:spPr>
          <a:xfrm>
            <a:off x="497445" y="976496"/>
            <a:ext cx="9965184" cy="452805"/>
          </a:xfrm>
        </p:spPr>
        <p:txBody>
          <a:bodyPr>
            <a:normAutofit fontScale="90000"/>
          </a:bodyPr>
          <a:lstStyle/>
          <a:p>
            <a:r>
              <a:rPr kumimoji="1" lang="zh-CN" altLang="en-US" dirty="0">
                <a:solidFill>
                  <a:schemeClr val="tx1"/>
                </a:solidFill>
              </a:rPr>
              <a:t>2. 进行检索</a:t>
            </a:r>
            <a:endParaRPr kumimoji="1" lang="zh-CN" altLang="en-US" dirty="0">
              <a:solidFill>
                <a:schemeClr val="tx1"/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811530" y="1572260"/>
            <a:ext cx="5765165" cy="463677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>
              <a:lnSpc>
                <a:spcPct val="150000"/>
              </a:lnSpc>
            </a:pPr>
            <a:r>
              <a:rPr sz="2000" dirty="0" smtClean="0">
                <a:solidFill>
                  <a:schemeClr val="tx1"/>
                </a:solidFill>
                <a:effectLst/>
              </a:rPr>
              <a:t>（1）一框式检索</a:t>
            </a:r>
            <a:endParaRPr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r>
              <a:rPr sz="2000" dirty="0" smtClean="0">
                <a:solidFill>
                  <a:schemeClr val="tx1"/>
                </a:solidFill>
                <a:effectLst/>
              </a:rPr>
              <a:t>步骤 1：在检索框中输入检索词，本任务中输入“水利水电”。</a:t>
            </a:r>
            <a:endParaRPr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endParaRPr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endParaRPr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r>
              <a:rPr sz="2000" dirty="0" smtClean="0">
                <a:solidFill>
                  <a:schemeClr val="tx1"/>
                </a:solidFill>
                <a:effectLst/>
              </a:rPr>
              <a:t>步骤 2：选择检索项（即字段）。</a:t>
            </a:r>
            <a:endParaRPr sz="2000" dirty="0" smtClean="0">
              <a:solidFill>
                <a:schemeClr val="tx1"/>
              </a:solidFill>
              <a:effectLst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576695" y="2179955"/>
            <a:ext cx="4860000" cy="2497637"/>
          </a:xfrm>
          <a:prstGeom prst="rect">
            <a:avLst/>
          </a:prstGeom>
          <a:ln>
            <a:solidFill>
              <a:schemeClr val="accent1"/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2"/>
          <p:cNvSpPr>
            <a:spLocks noGrp="1"/>
          </p:cNvSpPr>
          <p:nvPr>
            <p:ph type="title"/>
          </p:nvPr>
        </p:nvSpPr>
        <p:spPr>
          <a:xfrm>
            <a:off x="497445" y="976496"/>
            <a:ext cx="9965184" cy="452805"/>
          </a:xfrm>
        </p:spPr>
        <p:txBody>
          <a:bodyPr>
            <a:normAutofit fontScale="90000"/>
          </a:bodyPr>
          <a:lstStyle/>
          <a:p>
            <a:r>
              <a:rPr kumimoji="1" lang="zh-CN" altLang="en-US" dirty="0">
                <a:solidFill>
                  <a:schemeClr val="tx1"/>
                </a:solidFill>
              </a:rPr>
              <a:t>2. 进行检索</a:t>
            </a:r>
            <a:endParaRPr kumimoji="1" lang="zh-CN" altLang="en-US" dirty="0">
              <a:solidFill>
                <a:schemeClr val="tx1"/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811530" y="1572260"/>
            <a:ext cx="5765165" cy="463677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>
              <a:lnSpc>
                <a:spcPct val="150000"/>
              </a:lnSpc>
            </a:pPr>
            <a:r>
              <a:rPr sz="2000" dirty="0" smtClean="0">
                <a:solidFill>
                  <a:schemeClr val="tx1"/>
                </a:solidFill>
                <a:effectLst/>
              </a:rPr>
              <a:t>（1）一框式检索</a:t>
            </a:r>
            <a:endParaRPr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r>
              <a:rPr sz="2000" dirty="0" smtClean="0">
                <a:solidFill>
                  <a:schemeClr val="tx1"/>
                </a:solidFill>
                <a:effectLst/>
              </a:rPr>
              <a:t>步骤 3：在检索范围中勾选【学术期刊】、【学位论文】、【会议】、【报纸】、【图</a:t>
            </a:r>
            <a:endParaRPr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r>
              <a:rPr sz="2000" dirty="0" smtClean="0">
                <a:solidFill>
                  <a:schemeClr val="tx1"/>
                </a:solidFill>
                <a:effectLst/>
              </a:rPr>
              <a:t>书】 复选框，单击【检索】按钮</a:t>
            </a:r>
            <a:endParaRPr sz="2000" dirty="0" smtClean="0">
              <a:solidFill>
                <a:schemeClr val="tx1"/>
              </a:solidFill>
              <a:effectLst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576695" y="2704465"/>
            <a:ext cx="4860000" cy="1448510"/>
          </a:xfrm>
          <a:prstGeom prst="rect">
            <a:avLst/>
          </a:prstGeom>
          <a:ln>
            <a:solidFill>
              <a:schemeClr val="accent1"/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2"/>
          <p:cNvSpPr>
            <a:spLocks noGrp="1"/>
          </p:cNvSpPr>
          <p:nvPr>
            <p:ph type="title"/>
          </p:nvPr>
        </p:nvSpPr>
        <p:spPr>
          <a:xfrm>
            <a:off x="497445" y="976496"/>
            <a:ext cx="9965184" cy="452805"/>
          </a:xfrm>
        </p:spPr>
        <p:txBody>
          <a:bodyPr>
            <a:normAutofit fontScale="90000"/>
          </a:bodyPr>
          <a:lstStyle/>
          <a:p>
            <a:r>
              <a:rPr kumimoji="1" lang="zh-CN" altLang="en-US" dirty="0">
                <a:solidFill>
                  <a:schemeClr val="tx1"/>
                </a:solidFill>
              </a:rPr>
              <a:t>2. 进行检索</a:t>
            </a:r>
            <a:endParaRPr kumimoji="1" lang="zh-CN" altLang="en-US" dirty="0">
              <a:solidFill>
                <a:schemeClr val="tx1"/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811530" y="1572260"/>
            <a:ext cx="5765165" cy="463677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>
              <a:lnSpc>
                <a:spcPct val="150000"/>
              </a:lnSpc>
            </a:pPr>
            <a:r>
              <a:rPr sz="2000" dirty="0" smtClean="0">
                <a:solidFill>
                  <a:schemeClr val="tx1"/>
                </a:solidFill>
                <a:effectLst/>
              </a:rPr>
              <a:t>（1）一框式检索</a:t>
            </a:r>
            <a:endParaRPr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r>
              <a:rPr sz="2000" dirty="0" smtClean="0">
                <a:solidFill>
                  <a:schemeClr val="tx1"/>
                </a:solidFill>
                <a:effectLst/>
              </a:rPr>
              <a:t>步骤 4：在结果中检索。当需要对检索结果进行进一步限定时，可输入新的检索词，然</a:t>
            </a:r>
            <a:endParaRPr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r>
              <a:rPr sz="2000" dirty="0" smtClean="0">
                <a:solidFill>
                  <a:schemeClr val="tx1"/>
                </a:solidFill>
                <a:effectLst/>
              </a:rPr>
              <a:t>后单击【在结果中检索】按钮。本任务在搜索框中输入关键词“应用”，选择【篇名】搜索</a:t>
            </a:r>
            <a:endParaRPr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r>
              <a:rPr sz="2000" dirty="0" smtClean="0">
                <a:solidFill>
                  <a:schemeClr val="tx1"/>
                </a:solidFill>
                <a:effectLst/>
              </a:rPr>
              <a:t>项，单击【在结果中搜索】</a:t>
            </a:r>
            <a:endParaRPr sz="2000" dirty="0" smtClean="0">
              <a:solidFill>
                <a:schemeClr val="tx1"/>
              </a:solidFill>
              <a:effectLst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576695" y="2135505"/>
            <a:ext cx="4860000" cy="2587590"/>
          </a:xfrm>
          <a:prstGeom prst="rect">
            <a:avLst/>
          </a:prstGeom>
          <a:ln>
            <a:solidFill>
              <a:schemeClr val="accent1"/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2"/>
          <p:cNvSpPr>
            <a:spLocks noGrp="1"/>
          </p:cNvSpPr>
          <p:nvPr>
            <p:ph type="title"/>
          </p:nvPr>
        </p:nvSpPr>
        <p:spPr>
          <a:xfrm>
            <a:off x="497445" y="976496"/>
            <a:ext cx="9965184" cy="452805"/>
          </a:xfrm>
        </p:spPr>
        <p:txBody>
          <a:bodyPr>
            <a:normAutofit fontScale="90000"/>
          </a:bodyPr>
          <a:lstStyle/>
          <a:p>
            <a:r>
              <a:rPr kumimoji="1" lang="zh-CN" altLang="en-US" dirty="0">
                <a:solidFill>
                  <a:schemeClr val="tx1"/>
                </a:solidFill>
              </a:rPr>
              <a:t>2. 进行检索</a:t>
            </a:r>
            <a:endParaRPr kumimoji="1" lang="zh-CN" altLang="en-US" dirty="0">
              <a:solidFill>
                <a:schemeClr val="tx1"/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811530" y="1572260"/>
            <a:ext cx="5765165" cy="463677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>
              <a:lnSpc>
                <a:spcPct val="150000"/>
              </a:lnSpc>
            </a:pPr>
            <a:r>
              <a:rPr sz="2000" dirty="0" smtClean="0">
                <a:solidFill>
                  <a:schemeClr val="tx1"/>
                </a:solidFill>
                <a:effectLst/>
              </a:rPr>
              <a:t>（2）高级检索</a:t>
            </a:r>
            <a:endParaRPr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r>
              <a:rPr sz="2000" dirty="0" smtClean="0">
                <a:ln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在中国知网首页中，单击搜索框右侧的【高级检索】链接文字，打开高级检索页面</a:t>
            </a:r>
            <a:endParaRPr sz="2000" dirty="0" smtClean="0">
              <a:ln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  <a:p>
            <a:pPr>
              <a:lnSpc>
                <a:spcPct val="150000"/>
              </a:lnSpc>
            </a:pPr>
            <a:r>
              <a:rPr sz="2000" dirty="0" smtClean="0">
                <a:solidFill>
                  <a:schemeClr val="tx1"/>
                </a:solidFill>
                <a:effectLst/>
              </a:rPr>
              <a:t>步骤 1：在检索框中输入检索词，本任务在在检索文本框内输入检索词“水利水电”。</a:t>
            </a:r>
            <a:endParaRPr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endParaRPr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r>
              <a:rPr sz="2000" dirty="0" smtClean="0">
                <a:solidFill>
                  <a:schemeClr val="tx1"/>
                </a:solidFill>
                <a:effectLst/>
              </a:rPr>
              <a:t>步骤 2：选择检索项（即字段），本任务在搜索项中选择“主题”。</a:t>
            </a:r>
            <a:endParaRPr sz="2000" dirty="0" smtClean="0">
              <a:solidFill>
                <a:schemeClr val="tx1"/>
              </a:solidFill>
              <a:effectLst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576695" y="2061210"/>
            <a:ext cx="4860000" cy="2735381"/>
          </a:xfrm>
          <a:prstGeom prst="rect">
            <a:avLst/>
          </a:prstGeom>
          <a:ln>
            <a:solidFill>
              <a:schemeClr val="accent1"/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2"/>
          <p:cNvSpPr>
            <a:spLocks noGrp="1"/>
          </p:cNvSpPr>
          <p:nvPr>
            <p:ph type="title"/>
          </p:nvPr>
        </p:nvSpPr>
        <p:spPr>
          <a:xfrm>
            <a:off x="497445" y="976496"/>
            <a:ext cx="9965184" cy="452805"/>
          </a:xfrm>
        </p:spPr>
        <p:txBody>
          <a:bodyPr>
            <a:normAutofit fontScale="90000"/>
          </a:bodyPr>
          <a:lstStyle/>
          <a:p>
            <a:r>
              <a:rPr kumimoji="1" lang="zh-CN" altLang="en-US" dirty="0">
                <a:solidFill>
                  <a:schemeClr val="tx1"/>
                </a:solidFill>
              </a:rPr>
              <a:t>2. 进行检索</a:t>
            </a:r>
            <a:endParaRPr kumimoji="1" lang="zh-CN" altLang="en-US" dirty="0">
              <a:solidFill>
                <a:schemeClr val="tx1"/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811530" y="1572260"/>
            <a:ext cx="5765165" cy="463677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>
              <a:lnSpc>
                <a:spcPct val="150000"/>
              </a:lnSpc>
            </a:pPr>
            <a:r>
              <a:rPr sz="2000" dirty="0" smtClean="0">
                <a:solidFill>
                  <a:schemeClr val="tx1"/>
                </a:solidFill>
                <a:effectLst/>
              </a:rPr>
              <a:t>（2）高级检索</a:t>
            </a:r>
            <a:endParaRPr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r>
              <a:rPr sz="2000" dirty="0" smtClean="0">
                <a:solidFill>
                  <a:schemeClr val="tx1"/>
                </a:solidFill>
                <a:effectLst/>
              </a:rPr>
              <a:t>步骤 3：在搜索项中，还可选择“作者”和“文献来源”两个字段进行“模糊”检索。</a:t>
            </a:r>
            <a:endParaRPr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r>
              <a:rPr sz="2000" dirty="0" smtClean="0">
                <a:solidFill>
                  <a:schemeClr val="tx1"/>
                </a:solidFill>
                <a:effectLst/>
              </a:rPr>
              <a:t>单击右侧的“+/-”符号，可以添加或者删除搜索字段。</a:t>
            </a:r>
            <a:endParaRPr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r>
              <a:rPr sz="2000" dirty="0" smtClean="0">
                <a:solidFill>
                  <a:schemeClr val="tx1"/>
                </a:solidFill>
                <a:effectLst/>
              </a:rPr>
              <a:t>步骤 4：在【时间范围】内，对【发表时间】和【更新时间】进行设置。此处，【发表</a:t>
            </a:r>
            <a:endParaRPr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r>
              <a:rPr sz="2000" dirty="0" smtClean="0">
                <a:solidFill>
                  <a:schemeClr val="tx1"/>
                </a:solidFill>
                <a:effectLst/>
              </a:rPr>
              <a:t>时间】设置为 2020 年 1 月 1 日至 2024 年 </a:t>
            </a:r>
            <a:r>
              <a:rPr lang="en-US" sz="2000" dirty="0" smtClean="0">
                <a:solidFill>
                  <a:schemeClr val="tx1"/>
                </a:solidFill>
                <a:effectLst/>
              </a:rPr>
              <a:t>10</a:t>
            </a:r>
            <a:r>
              <a:rPr sz="2000" dirty="0" smtClean="0">
                <a:solidFill>
                  <a:schemeClr val="tx1"/>
                </a:solidFill>
                <a:effectLst/>
              </a:rPr>
              <a:t> 月 1 日之间；【更新时间】选择“不限”。</a:t>
            </a:r>
            <a:endParaRPr sz="2000" dirty="0" smtClean="0">
              <a:solidFill>
                <a:schemeClr val="tx1"/>
              </a:solidFill>
              <a:effectLst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576695" y="2063750"/>
            <a:ext cx="4860000" cy="2730512"/>
          </a:xfrm>
          <a:prstGeom prst="rect">
            <a:avLst/>
          </a:prstGeom>
          <a:ln>
            <a:solidFill>
              <a:schemeClr val="accent1"/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2"/>
          <p:cNvSpPr>
            <a:spLocks noGrp="1"/>
          </p:cNvSpPr>
          <p:nvPr>
            <p:ph type="title"/>
          </p:nvPr>
        </p:nvSpPr>
        <p:spPr>
          <a:xfrm>
            <a:off x="497445" y="976496"/>
            <a:ext cx="9965184" cy="452805"/>
          </a:xfrm>
        </p:spPr>
        <p:txBody>
          <a:bodyPr>
            <a:normAutofit fontScale="90000"/>
          </a:bodyPr>
          <a:lstStyle/>
          <a:p>
            <a:r>
              <a:rPr kumimoji="1" lang="zh-CN" altLang="en-US" dirty="0">
                <a:solidFill>
                  <a:schemeClr val="tx1"/>
                </a:solidFill>
              </a:rPr>
              <a:t>3.查阅文献</a:t>
            </a:r>
            <a:endParaRPr kumimoji="1" lang="zh-CN" altLang="en-US" dirty="0">
              <a:solidFill>
                <a:schemeClr val="tx1"/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811530" y="1572260"/>
            <a:ext cx="5765165" cy="463677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>
              <a:lnSpc>
                <a:spcPct val="150000"/>
              </a:lnSpc>
            </a:pPr>
            <a:r>
              <a:rPr sz="2000" dirty="0" smtClean="0">
                <a:solidFill>
                  <a:schemeClr val="tx1"/>
                </a:solidFill>
                <a:effectLst/>
              </a:rPr>
              <a:t>（1）检索结果的显示</a:t>
            </a:r>
            <a:endParaRPr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r>
              <a:rPr sz="2000" dirty="0" smtClean="0">
                <a:solidFill>
                  <a:schemeClr val="tx1"/>
                </a:solidFill>
                <a:effectLst/>
              </a:rPr>
              <a:t>检索结果的浏览模式可切换为详情模式或列表模式。</a:t>
            </a:r>
            <a:endParaRPr sz="2000" dirty="0" smtClean="0">
              <a:solidFill>
                <a:schemeClr val="tx1"/>
              </a:solidFill>
              <a:effectLst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576695" y="2292350"/>
            <a:ext cx="4860000" cy="2273096"/>
          </a:xfrm>
          <a:prstGeom prst="rect">
            <a:avLst/>
          </a:prstGeom>
          <a:ln>
            <a:solidFill>
              <a:schemeClr val="accent1"/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6695" y="1927860"/>
            <a:ext cx="4860000" cy="3001765"/>
          </a:xfrm>
          <a:prstGeom prst="rect">
            <a:avLst/>
          </a:prstGeom>
          <a:ln>
            <a:solidFill>
              <a:schemeClr val="accent1"/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2"/>
          <p:cNvSpPr>
            <a:spLocks noGrp="1"/>
          </p:cNvSpPr>
          <p:nvPr>
            <p:ph type="title"/>
          </p:nvPr>
        </p:nvSpPr>
        <p:spPr>
          <a:xfrm>
            <a:off x="497445" y="976496"/>
            <a:ext cx="9965184" cy="452805"/>
          </a:xfrm>
        </p:spPr>
        <p:txBody>
          <a:bodyPr>
            <a:normAutofit fontScale="90000"/>
          </a:bodyPr>
          <a:lstStyle/>
          <a:p>
            <a:r>
              <a:rPr kumimoji="1" lang="zh-CN" altLang="en-US" dirty="0">
                <a:solidFill>
                  <a:schemeClr val="tx1"/>
                </a:solidFill>
              </a:rPr>
              <a:t>3.查阅文献</a:t>
            </a:r>
            <a:endParaRPr kumimoji="1" lang="zh-CN" altLang="en-US" dirty="0">
              <a:solidFill>
                <a:schemeClr val="tx1"/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811530" y="1572260"/>
            <a:ext cx="5765165" cy="463677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>
              <a:lnSpc>
                <a:spcPct val="150000"/>
              </a:lnSpc>
            </a:pPr>
            <a:r>
              <a:rPr sz="2000" dirty="0" smtClean="0">
                <a:solidFill>
                  <a:schemeClr val="tx1"/>
                </a:solidFill>
                <a:effectLst/>
              </a:rPr>
              <a:t>（2）全文下载</a:t>
            </a:r>
            <a:endParaRPr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r>
              <a:rPr sz="2000" dirty="0" smtClean="0">
                <a:solidFill>
                  <a:schemeClr val="tx1"/>
                </a:solidFill>
                <a:effectLst/>
              </a:rPr>
              <a:t>在检索结果中，单击文献标题进入详细页面。在详细页面中，如果文献提供全文下载，会有明显的下载链接或按钮。单击下载链接或按钮，选择合适的文件格式（如 PDF、CAJ 等），然后下载到本地</a:t>
            </a:r>
            <a:r>
              <a:rPr lang="zh-CN" sz="2000" dirty="0" smtClean="0">
                <a:solidFill>
                  <a:schemeClr val="tx1"/>
                </a:solidFill>
                <a:effectLst/>
              </a:rPr>
              <a:t>。</a:t>
            </a:r>
            <a:endParaRPr lang="zh-CN" sz="2000" dirty="0" smtClean="0">
              <a:solidFill>
                <a:schemeClr val="tx1"/>
              </a:solidFill>
              <a:effectLst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576695" y="2110105"/>
            <a:ext cx="4860000" cy="2638067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5" name="圆角矩形 4"/>
          <p:cNvSpPr/>
          <p:nvPr/>
        </p:nvSpPr>
        <p:spPr>
          <a:xfrm>
            <a:off x="8229600" y="4210685"/>
            <a:ext cx="987425" cy="252730"/>
          </a:xfrm>
          <a:prstGeom prst="roundRect">
            <a:avLst/>
          </a:prstGeom>
          <a:ln>
            <a:solidFill>
              <a:srgbClr val="FF0000"/>
            </a:solidFill>
          </a:ln>
        </p:spPr>
        <p:style>
          <a:lnRef idx="3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5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2"/>
          <p:cNvSpPr>
            <a:spLocks noGrp="1"/>
          </p:cNvSpPr>
          <p:nvPr>
            <p:ph type="title"/>
          </p:nvPr>
        </p:nvSpPr>
        <p:spPr>
          <a:xfrm>
            <a:off x="497445" y="976496"/>
            <a:ext cx="9965184" cy="452805"/>
          </a:xfrm>
        </p:spPr>
        <p:txBody>
          <a:bodyPr>
            <a:normAutofit fontScale="90000"/>
          </a:bodyPr>
          <a:lstStyle/>
          <a:p>
            <a:r>
              <a:rPr kumimoji="1" lang="en-US" altLang="zh-CN" dirty="0">
                <a:solidFill>
                  <a:schemeClr val="tx1"/>
                </a:solidFill>
              </a:rPr>
              <a:t>4.</a:t>
            </a:r>
            <a:r>
              <a:rPr kumimoji="1" lang="en-US" altLang="zh-CN" dirty="0">
                <a:solidFill>
                  <a:schemeClr val="tx1"/>
                </a:solidFill>
                <a:sym typeface="+mn-ea"/>
              </a:rPr>
              <a:t>熟练使用知网的检索功能</a:t>
            </a:r>
            <a:endParaRPr kumimoji="1" lang="en-US" altLang="zh-CN" dirty="0">
              <a:solidFill>
                <a:schemeClr val="tx1"/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811530" y="1572260"/>
            <a:ext cx="5765165" cy="463677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>
              <a:lnSpc>
                <a:spcPct val="150000"/>
              </a:lnSpc>
            </a:pPr>
            <a:r>
              <a:rPr sz="2000" dirty="0" smtClean="0">
                <a:solidFill>
                  <a:schemeClr val="tx1"/>
                </a:solidFill>
                <a:effectLst/>
              </a:rPr>
              <a:t>（</a:t>
            </a:r>
            <a:r>
              <a:rPr lang="en-US" sz="2000" dirty="0" smtClean="0">
                <a:solidFill>
                  <a:schemeClr val="tx1"/>
                </a:solidFill>
                <a:effectLst/>
              </a:rPr>
              <a:t>3</a:t>
            </a:r>
            <a:r>
              <a:rPr sz="2000" dirty="0" smtClean="0">
                <a:solidFill>
                  <a:schemeClr val="tx1"/>
                </a:solidFill>
                <a:effectLst/>
              </a:rPr>
              <a:t>）专业检索</a:t>
            </a:r>
            <a:endParaRPr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r>
              <a:rPr sz="2000" dirty="0" smtClean="0">
                <a:solidFill>
                  <a:schemeClr val="tx1"/>
                </a:solidFill>
                <a:effectLst/>
              </a:rPr>
              <a:t>在高级检索页切换【专业检索】标签，或在页头检索下拉框选择【专业检索】可进行专业检索。专业检索用于图书情报专业人员查新、信息分析等工作，使用运算符和检索词构造检索式进行检索</a:t>
            </a:r>
            <a:r>
              <a:rPr lang="zh-CN" sz="2000" dirty="0" smtClean="0">
                <a:solidFill>
                  <a:schemeClr val="tx1"/>
                </a:solidFill>
                <a:effectLst/>
              </a:rPr>
              <a:t>。</a:t>
            </a:r>
            <a:endParaRPr lang="zh-CN" sz="2000" dirty="0" smtClean="0">
              <a:solidFill>
                <a:schemeClr val="tx1"/>
              </a:solidFill>
              <a:effectLst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576695" y="2320290"/>
            <a:ext cx="4860000" cy="2218235"/>
          </a:xfrm>
          <a:prstGeom prst="rect">
            <a:avLst/>
          </a:prstGeom>
          <a:ln>
            <a:solidFill>
              <a:schemeClr val="accent1"/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5" name="圆角矩形 4"/>
          <p:cNvSpPr/>
          <p:nvPr/>
        </p:nvSpPr>
        <p:spPr>
          <a:xfrm>
            <a:off x="7093585" y="2428240"/>
            <a:ext cx="603250" cy="252730"/>
          </a:xfrm>
          <a:prstGeom prst="roundRect">
            <a:avLst/>
          </a:prstGeom>
          <a:ln>
            <a:solidFill>
              <a:srgbClr val="FF0000"/>
            </a:solidFill>
          </a:ln>
        </p:spPr>
        <p:style>
          <a:lnRef idx="3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5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11530" y="1572260"/>
            <a:ext cx="5765165" cy="463677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>
              <a:lnSpc>
                <a:spcPct val="150000"/>
              </a:lnSpc>
            </a:pPr>
            <a:r>
              <a:rPr sz="2000" dirty="0" smtClean="0">
                <a:solidFill>
                  <a:schemeClr val="tx1"/>
                </a:solidFill>
                <a:effectLst/>
              </a:rPr>
              <a:t>（</a:t>
            </a:r>
            <a:r>
              <a:rPr lang="en-US" sz="2000" dirty="0" smtClean="0">
                <a:solidFill>
                  <a:schemeClr val="tx1"/>
                </a:solidFill>
                <a:effectLst/>
              </a:rPr>
              <a:t>4</a:t>
            </a:r>
            <a:r>
              <a:rPr sz="2000" dirty="0" smtClean="0">
                <a:solidFill>
                  <a:schemeClr val="tx1"/>
                </a:solidFill>
                <a:effectLst/>
              </a:rPr>
              <a:t>）作者发文检索</a:t>
            </a:r>
            <a:endParaRPr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r>
              <a:rPr sz="2000" dirty="0" smtClean="0">
                <a:solidFill>
                  <a:schemeClr val="tx1"/>
                </a:solidFill>
                <a:effectLst/>
              </a:rPr>
              <a:t>在高级检索页切换【作者发文检索】标签，或在页头检索下拉框选择【作者发文检索】可进行作者发文检索。作者发文检索通过输入作者姓名及其单位信息，检索某作者发表的文献，功能及操作与高级检索基本相同</a:t>
            </a:r>
            <a:endParaRPr sz="2000" dirty="0" smtClean="0">
              <a:solidFill>
                <a:schemeClr val="tx1"/>
              </a:solidFill>
              <a:effectLst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576695" y="2360295"/>
            <a:ext cx="4860000" cy="2137134"/>
          </a:xfrm>
          <a:prstGeom prst="rect">
            <a:avLst/>
          </a:prstGeom>
        </p:spPr>
      </p:pic>
      <p:sp>
        <p:nvSpPr>
          <p:cNvPr id="7" name="标题 2"/>
          <p:cNvSpPr>
            <a:spLocks noGrp="1"/>
          </p:cNvSpPr>
          <p:nvPr>
            <p:ph type="title"/>
          </p:nvPr>
        </p:nvSpPr>
        <p:spPr>
          <a:xfrm>
            <a:off x="497445" y="976496"/>
            <a:ext cx="9965184" cy="452805"/>
          </a:xfrm>
        </p:spPr>
        <p:txBody>
          <a:bodyPr>
            <a:normAutofit fontScale="90000"/>
          </a:bodyPr>
          <a:lstStyle/>
          <a:p>
            <a:r>
              <a:rPr kumimoji="1" lang="en-US" altLang="zh-CN" dirty="0">
                <a:solidFill>
                  <a:schemeClr val="tx1"/>
                </a:solidFill>
              </a:rPr>
              <a:t>4.</a:t>
            </a:r>
            <a:r>
              <a:rPr kumimoji="1" lang="en-US" altLang="zh-CN" dirty="0">
                <a:solidFill>
                  <a:schemeClr val="tx1"/>
                </a:solidFill>
                <a:sym typeface="+mn-ea"/>
              </a:rPr>
              <a:t>熟练使用知网的检索功能</a:t>
            </a:r>
            <a:endParaRPr kumimoji="1" lang="en-US" altLang="zh-CN" dirty="0">
              <a:solidFill>
                <a:schemeClr val="tx1"/>
              </a:solidFill>
            </a:endParaRPr>
          </a:p>
        </p:txBody>
      </p:sp>
      <p:sp>
        <p:nvSpPr>
          <p:cNvPr id="5" name="圆角矩形 4"/>
          <p:cNvSpPr/>
          <p:nvPr/>
        </p:nvSpPr>
        <p:spPr>
          <a:xfrm>
            <a:off x="7644130" y="2506980"/>
            <a:ext cx="751840" cy="252730"/>
          </a:xfrm>
          <a:prstGeom prst="roundRect">
            <a:avLst/>
          </a:prstGeom>
          <a:ln>
            <a:solidFill>
              <a:srgbClr val="FF0000"/>
            </a:solidFill>
          </a:ln>
        </p:spPr>
        <p:style>
          <a:lnRef idx="3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5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11530" y="1572260"/>
            <a:ext cx="5765165" cy="463677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>
              <a:lnSpc>
                <a:spcPct val="150000"/>
              </a:lnSpc>
            </a:pPr>
            <a:r>
              <a:rPr sz="2000" dirty="0" smtClean="0">
                <a:solidFill>
                  <a:schemeClr val="tx1"/>
                </a:solidFill>
                <a:effectLst/>
              </a:rPr>
              <a:t>（</a:t>
            </a:r>
            <a:r>
              <a:rPr lang="en-US" sz="2000" dirty="0" smtClean="0">
                <a:solidFill>
                  <a:schemeClr val="tx1"/>
                </a:solidFill>
                <a:effectLst/>
              </a:rPr>
              <a:t>5</a:t>
            </a:r>
            <a:r>
              <a:rPr sz="2000" dirty="0" smtClean="0">
                <a:solidFill>
                  <a:schemeClr val="tx1"/>
                </a:solidFill>
                <a:effectLst/>
              </a:rPr>
              <a:t>）句子检索</a:t>
            </a:r>
            <a:endParaRPr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r>
              <a:rPr sz="2000" dirty="0" smtClean="0">
                <a:solidFill>
                  <a:schemeClr val="tx1"/>
                </a:solidFill>
                <a:effectLst/>
              </a:rPr>
              <a:t>在高级检索页切换【句子检索】标签，或在页头检索下拉框选择【句子检索】可进行句子检索。句子检索是通过输入的两个检索词，在全文范围内查找同时包含这两个词的句子，找到有关事实的问题答案。句子检索不支持空检，同句、同段检索时必须输入两个检索词。</a:t>
            </a:r>
            <a:endParaRPr sz="2000" dirty="0" smtClean="0">
              <a:solidFill>
                <a:schemeClr val="tx1"/>
              </a:solidFill>
              <a:effectLst/>
            </a:endParaRPr>
          </a:p>
        </p:txBody>
      </p:sp>
      <p:sp>
        <p:nvSpPr>
          <p:cNvPr id="7" name="标题 2"/>
          <p:cNvSpPr>
            <a:spLocks noGrp="1"/>
          </p:cNvSpPr>
          <p:nvPr>
            <p:ph type="title"/>
          </p:nvPr>
        </p:nvSpPr>
        <p:spPr>
          <a:xfrm>
            <a:off x="497445" y="976496"/>
            <a:ext cx="9965184" cy="452805"/>
          </a:xfrm>
        </p:spPr>
        <p:txBody>
          <a:bodyPr>
            <a:normAutofit fontScale="90000"/>
          </a:bodyPr>
          <a:lstStyle/>
          <a:p>
            <a:r>
              <a:rPr kumimoji="1" lang="en-US" altLang="zh-CN" dirty="0">
                <a:solidFill>
                  <a:schemeClr val="tx1"/>
                </a:solidFill>
              </a:rPr>
              <a:t>4.</a:t>
            </a:r>
            <a:r>
              <a:rPr kumimoji="1" lang="en-US" altLang="zh-CN" dirty="0">
                <a:solidFill>
                  <a:schemeClr val="tx1"/>
                </a:solidFill>
                <a:sym typeface="+mn-ea"/>
              </a:rPr>
              <a:t>熟练使用知网的检索功能</a:t>
            </a:r>
            <a:endParaRPr kumimoji="1" lang="en-US" altLang="zh-CN" dirty="0">
              <a:solidFill>
                <a:schemeClr val="tx1"/>
              </a:solidFill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576695" y="2506980"/>
            <a:ext cx="4860000" cy="2139456"/>
          </a:xfrm>
          <a:prstGeom prst="rect">
            <a:avLst/>
          </a:prstGeom>
          <a:ln>
            <a:solidFill>
              <a:schemeClr val="accent1"/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5" name="圆角矩形 4"/>
          <p:cNvSpPr/>
          <p:nvPr/>
        </p:nvSpPr>
        <p:spPr>
          <a:xfrm>
            <a:off x="8298815" y="2664460"/>
            <a:ext cx="630555" cy="252730"/>
          </a:xfrm>
          <a:prstGeom prst="roundRect">
            <a:avLst/>
          </a:prstGeom>
          <a:ln>
            <a:solidFill>
              <a:srgbClr val="FF0000"/>
            </a:solidFill>
          </a:ln>
        </p:spPr>
        <p:style>
          <a:lnRef idx="3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5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11530" y="1572260"/>
            <a:ext cx="10553065" cy="463677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>
              <a:lnSpc>
                <a:spcPct val="150000"/>
              </a:lnSpc>
            </a:pPr>
            <a:r>
              <a:rPr sz="2000" dirty="0" smtClean="0">
                <a:solidFill>
                  <a:schemeClr val="tx1"/>
                </a:solidFill>
                <a:effectLst/>
              </a:rPr>
              <a:t>1.使用搜索引擎搜索关于“Java 程序员”岗位招聘信息。</a:t>
            </a:r>
            <a:endParaRPr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r>
              <a:rPr sz="2000" dirty="0" smtClean="0">
                <a:solidFill>
                  <a:schemeClr val="tx1"/>
                </a:solidFill>
                <a:effectLst/>
              </a:rPr>
              <a:t>2.在中国知网上检索与长白山旅游相关的期刊文献。</a:t>
            </a:r>
            <a:endParaRPr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r>
              <a:rPr sz="2000" dirty="0" smtClean="0">
                <a:solidFill>
                  <a:schemeClr val="tx1"/>
                </a:solidFill>
                <a:effectLst/>
              </a:rPr>
              <a:t>3. 访问维普网检索相关的期刊文献。某高校大数据技术专业的一名学生的毕业论文选题为“旅游大数据分析与智能推荐系统”，在撰写该论文前，需要到维普网查阅相关资料。</a:t>
            </a:r>
            <a:endParaRPr sz="2000" dirty="0" smtClean="0">
              <a:solidFill>
                <a:schemeClr val="tx1"/>
              </a:solidFill>
              <a:effectLst/>
            </a:endParaRPr>
          </a:p>
        </p:txBody>
      </p:sp>
      <p:sp>
        <p:nvSpPr>
          <p:cNvPr id="7" name="标题 2"/>
          <p:cNvSpPr>
            <a:spLocks noGrp="1"/>
          </p:cNvSpPr>
          <p:nvPr>
            <p:ph type="title"/>
          </p:nvPr>
        </p:nvSpPr>
        <p:spPr>
          <a:xfrm>
            <a:off x="497445" y="976496"/>
            <a:ext cx="9965184" cy="452805"/>
          </a:xfrm>
        </p:spPr>
        <p:txBody>
          <a:bodyPr>
            <a:normAutofit fontScale="90000"/>
          </a:bodyPr>
          <a:lstStyle/>
          <a:p>
            <a:r>
              <a:rPr kumimoji="1" lang="zh-CN" altLang="en-US" b="1" dirty="0">
                <a:solidFill>
                  <a:schemeClr val="tx1"/>
                </a:solidFill>
              </a:rPr>
              <a:t>实训任务：</a:t>
            </a:r>
            <a:endParaRPr kumimoji="1" lang="zh-CN" altLang="en-US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对象7"/>
          <p:cNvSpPr/>
          <p:nvPr>
            <p:custDataLst>
              <p:tags r:id="rId1"/>
            </p:custDataLst>
          </p:nvPr>
        </p:nvSpPr>
        <p:spPr>
          <a:xfrm>
            <a:off x="1252728" y="2708656"/>
            <a:ext cx="1929384" cy="1929384"/>
          </a:xfrm>
          <a:custGeom>
            <a:avLst/>
            <a:gdLst/>
            <a:ahLst/>
            <a:cxnLst/>
            <a:rect l="l" t="t" r="r" b="b"/>
            <a:pathLst>
              <a:path w="1929384" h="1929384">
                <a:moveTo>
                  <a:pt x="923544" y="0"/>
                </a:moveTo>
                <a:cubicBezTo>
                  <a:pt x="941832" y="0"/>
                  <a:pt x="950976" y="0"/>
                  <a:pt x="969264" y="0"/>
                </a:cubicBezTo>
                <a:cubicBezTo>
                  <a:pt x="978408" y="0"/>
                  <a:pt x="987552" y="0"/>
                  <a:pt x="1005840" y="0"/>
                </a:cubicBezTo>
                <a:lnTo>
                  <a:pt x="1005840" y="9144"/>
                </a:lnTo>
                <a:cubicBezTo>
                  <a:pt x="987552" y="9144"/>
                  <a:pt x="978408" y="9144"/>
                  <a:pt x="969264" y="9144"/>
                </a:cubicBezTo>
                <a:cubicBezTo>
                  <a:pt x="950976" y="9144"/>
                  <a:pt x="941832" y="9144"/>
                  <a:pt x="923544" y="9144"/>
                </a:cubicBezTo>
                <a:lnTo>
                  <a:pt x="923544" y="0"/>
                </a:lnTo>
                <a:moveTo>
                  <a:pt x="777240" y="18288"/>
                </a:moveTo>
                <a:cubicBezTo>
                  <a:pt x="804672" y="9144"/>
                  <a:pt x="822960" y="9144"/>
                  <a:pt x="850392" y="9144"/>
                </a:cubicBezTo>
                <a:lnTo>
                  <a:pt x="850392" y="18288"/>
                </a:lnTo>
                <a:cubicBezTo>
                  <a:pt x="832104" y="18288"/>
                  <a:pt x="804672" y="27432"/>
                  <a:pt x="777240" y="27432"/>
                </a:cubicBezTo>
                <a:lnTo>
                  <a:pt x="777240" y="18288"/>
                </a:lnTo>
                <a:moveTo>
                  <a:pt x="1078992" y="9144"/>
                </a:moveTo>
                <a:cubicBezTo>
                  <a:pt x="1106424" y="9144"/>
                  <a:pt x="1124712" y="9144"/>
                  <a:pt x="1152144" y="18288"/>
                </a:cubicBezTo>
                <a:lnTo>
                  <a:pt x="1152144" y="27432"/>
                </a:lnTo>
                <a:cubicBezTo>
                  <a:pt x="1124712" y="27432"/>
                  <a:pt x="1106424" y="18288"/>
                  <a:pt x="1078992" y="18288"/>
                </a:cubicBezTo>
                <a:lnTo>
                  <a:pt x="1078992" y="9144"/>
                </a:lnTo>
                <a:moveTo>
                  <a:pt x="630936" y="54864"/>
                </a:moveTo>
                <a:cubicBezTo>
                  <a:pt x="658368" y="54864"/>
                  <a:pt x="676656" y="45720"/>
                  <a:pt x="704088" y="36576"/>
                </a:cubicBezTo>
                <a:lnTo>
                  <a:pt x="704088" y="45720"/>
                </a:lnTo>
                <a:cubicBezTo>
                  <a:pt x="685800" y="54864"/>
                  <a:pt x="658368" y="64008"/>
                  <a:pt x="630936" y="73152"/>
                </a:cubicBezTo>
                <a:lnTo>
                  <a:pt x="630936" y="54864"/>
                </a:lnTo>
                <a:moveTo>
                  <a:pt x="1225296" y="36576"/>
                </a:moveTo>
                <a:cubicBezTo>
                  <a:pt x="1252728" y="45720"/>
                  <a:pt x="1271016" y="54864"/>
                  <a:pt x="1298448" y="54864"/>
                </a:cubicBezTo>
                <a:lnTo>
                  <a:pt x="1298448" y="73152"/>
                </a:lnTo>
                <a:cubicBezTo>
                  <a:pt x="1271016" y="64008"/>
                  <a:pt x="1243584" y="54864"/>
                  <a:pt x="1225296" y="45720"/>
                </a:cubicBezTo>
                <a:lnTo>
                  <a:pt x="1225296" y="36576"/>
                </a:lnTo>
                <a:moveTo>
                  <a:pt x="1371600" y="91440"/>
                </a:moveTo>
                <a:cubicBezTo>
                  <a:pt x="1389888" y="100584"/>
                  <a:pt x="1417320" y="109728"/>
                  <a:pt x="1435608" y="118872"/>
                </a:cubicBezTo>
                <a:lnTo>
                  <a:pt x="1426464" y="137160"/>
                </a:lnTo>
                <a:cubicBezTo>
                  <a:pt x="1408176" y="118872"/>
                  <a:pt x="1389888" y="109728"/>
                  <a:pt x="1362456" y="100584"/>
                </a:cubicBezTo>
                <a:lnTo>
                  <a:pt x="1371600" y="91440"/>
                </a:lnTo>
                <a:moveTo>
                  <a:pt x="493776" y="118872"/>
                </a:moveTo>
                <a:cubicBezTo>
                  <a:pt x="512064" y="109728"/>
                  <a:pt x="539496" y="100584"/>
                  <a:pt x="557784" y="91440"/>
                </a:cubicBezTo>
                <a:lnTo>
                  <a:pt x="566928" y="100584"/>
                </a:lnTo>
                <a:cubicBezTo>
                  <a:pt x="539496" y="109728"/>
                  <a:pt x="521208" y="118872"/>
                  <a:pt x="502920" y="137160"/>
                </a:cubicBezTo>
                <a:lnTo>
                  <a:pt x="493776" y="118872"/>
                </a:lnTo>
                <a:moveTo>
                  <a:pt x="1499616" y="164592"/>
                </a:moveTo>
                <a:cubicBezTo>
                  <a:pt x="1517904" y="173736"/>
                  <a:pt x="1545336" y="192024"/>
                  <a:pt x="1563624" y="210312"/>
                </a:cubicBezTo>
                <a:lnTo>
                  <a:pt x="1554480" y="219456"/>
                </a:lnTo>
                <a:cubicBezTo>
                  <a:pt x="1536192" y="201168"/>
                  <a:pt x="1517904" y="182880"/>
                  <a:pt x="1490472" y="173736"/>
                </a:cubicBezTo>
                <a:lnTo>
                  <a:pt x="1499616" y="164592"/>
                </a:lnTo>
                <a:moveTo>
                  <a:pt x="365760" y="210312"/>
                </a:moveTo>
                <a:cubicBezTo>
                  <a:pt x="384048" y="192024"/>
                  <a:pt x="411480" y="173736"/>
                  <a:pt x="429768" y="164592"/>
                </a:cubicBezTo>
                <a:lnTo>
                  <a:pt x="438912" y="173736"/>
                </a:lnTo>
                <a:cubicBezTo>
                  <a:pt x="411480" y="182880"/>
                  <a:pt x="393192" y="201168"/>
                  <a:pt x="374904" y="219456"/>
                </a:cubicBezTo>
                <a:lnTo>
                  <a:pt x="365760" y="210312"/>
                </a:lnTo>
                <a:moveTo>
                  <a:pt x="1618488" y="256032"/>
                </a:moveTo>
                <a:cubicBezTo>
                  <a:pt x="1636776" y="274320"/>
                  <a:pt x="1655064" y="292608"/>
                  <a:pt x="1673352" y="310896"/>
                </a:cubicBezTo>
                <a:lnTo>
                  <a:pt x="1664208" y="320040"/>
                </a:lnTo>
                <a:cubicBezTo>
                  <a:pt x="1645920" y="301752"/>
                  <a:pt x="1627632" y="283464"/>
                  <a:pt x="1609344" y="265176"/>
                </a:cubicBezTo>
                <a:lnTo>
                  <a:pt x="1618488" y="256032"/>
                </a:lnTo>
                <a:moveTo>
                  <a:pt x="256032" y="310896"/>
                </a:moveTo>
                <a:cubicBezTo>
                  <a:pt x="274320" y="292608"/>
                  <a:pt x="292608" y="274320"/>
                  <a:pt x="310896" y="256032"/>
                </a:cubicBezTo>
                <a:lnTo>
                  <a:pt x="320040" y="265176"/>
                </a:lnTo>
                <a:cubicBezTo>
                  <a:pt x="301752" y="283464"/>
                  <a:pt x="283464" y="301752"/>
                  <a:pt x="265176" y="320040"/>
                </a:cubicBezTo>
                <a:lnTo>
                  <a:pt x="256032" y="310896"/>
                </a:lnTo>
                <a:moveTo>
                  <a:pt x="1719072" y="365760"/>
                </a:moveTo>
                <a:cubicBezTo>
                  <a:pt x="1737360" y="384048"/>
                  <a:pt x="1755648" y="411480"/>
                  <a:pt x="1764792" y="429768"/>
                </a:cubicBezTo>
                <a:lnTo>
                  <a:pt x="1755648" y="438912"/>
                </a:lnTo>
                <a:cubicBezTo>
                  <a:pt x="1746504" y="411480"/>
                  <a:pt x="1728216" y="393192"/>
                  <a:pt x="1709928" y="374904"/>
                </a:cubicBezTo>
                <a:lnTo>
                  <a:pt x="1719072" y="365760"/>
                </a:lnTo>
                <a:moveTo>
                  <a:pt x="164592" y="429768"/>
                </a:moveTo>
                <a:cubicBezTo>
                  <a:pt x="173736" y="411480"/>
                  <a:pt x="192024" y="384048"/>
                  <a:pt x="210312" y="365760"/>
                </a:cubicBezTo>
                <a:lnTo>
                  <a:pt x="219456" y="374904"/>
                </a:lnTo>
                <a:cubicBezTo>
                  <a:pt x="201168" y="393192"/>
                  <a:pt x="182880" y="411480"/>
                  <a:pt x="173736" y="438912"/>
                </a:cubicBezTo>
                <a:lnTo>
                  <a:pt x="164592" y="429768"/>
                </a:lnTo>
                <a:moveTo>
                  <a:pt x="1810512" y="493776"/>
                </a:moveTo>
                <a:cubicBezTo>
                  <a:pt x="1819656" y="512064"/>
                  <a:pt x="1828800" y="539496"/>
                  <a:pt x="1837944" y="557784"/>
                </a:cubicBezTo>
                <a:lnTo>
                  <a:pt x="1828800" y="566928"/>
                </a:lnTo>
                <a:cubicBezTo>
                  <a:pt x="1819656" y="539496"/>
                  <a:pt x="1810512" y="521208"/>
                  <a:pt x="1792224" y="502920"/>
                </a:cubicBezTo>
                <a:lnTo>
                  <a:pt x="1810512" y="493776"/>
                </a:lnTo>
                <a:moveTo>
                  <a:pt x="91440" y="557784"/>
                </a:moveTo>
                <a:cubicBezTo>
                  <a:pt x="100584" y="539496"/>
                  <a:pt x="109728" y="512064"/>
                  <a:pt x="118872" y="493776"/>
                </a:cubicBezTo>
                <a:lnTo>
                  <a:pt x="137160" y="502920"/>
                </a:lnTo>
                <a:cubicBezTo>
                  <a:pt x="118872" y="521208"/>
                  <a:pt x="109728" y="539496"/>
                  <a:pt x="100584" y="566928"/>
                </a:cubicBezTo>
                <a:lnTo>
                  <a:pt x="91440" y="557784"/>
                </a:lnTo>
                <a:moveTo>
                  <a:pt x="1874520" y="630936"/>
                </a:moveTo>
                <a:cubicBezTo>
                  <a:pt x="1883664" y="658368"/>
                  <a:pt x="1883664" y="676656"/>
                  <a:pt x="1892808" y="704088"/>
                </a:cubicBezTo>
                <a:lnTo>
                  <a:pt x="1883664" y="704088"/>
                </a:lnTo>
                <a:cubicBezTo>
                  <a:pt x="1874520" y="685800"/>
                  <a:pt x="1865376" y="658368"/>
                  <a:pt x="1856232" y="630936"/>
                </a:cubicBezTo>
                <a:lnTo>
                  <a:pt x="1874520" y="630936"/>
                </a:lnTo>
                <a:moveTo>
                  <a:pt x="36576" y="704088"/>
                </a:moveTo>
                <a:cubicBezTo>
                  <a:pt x="45720" y="676656"/>
                  <a:pt x="54864" y="658368"/>
                  <a:pt x="64008" y="630936"/>
                </a:cubicBezTo>
                <a:lnTo>
                  <a:pt x="73152" y="630936"/>
                </a:lnTo>
                <a:cubicBezTo>
                  <a:pt x="64008" y="658368"/>
                  <a:pt x="54864" y="685800"/>
                  <a:pt x="45720" y="704088"/>
                </a:cubicBezTo>
                <a:lnTo>
                  <a:pt x="36576" y="704088"/>
                </a:lnTo>
                <a:moveTo>
                  <a:pt x="1911096" y="777240"/>
                </a:moveTo>
                <a:cubicBezTo>
                  <a:pt x="1920240" y="804672"/>
                  <a:pt x="1920240" y="822960"/>
                  <a:pt x="1920240" y="850392"/>
                </a:cubicBezTo>
                <a:lnTo>
                  <a:pt x="1911096" y="850392"/>
                </a:lnTo>
                <a:cubicBezTo>
                  <a:pt x="1911096" y="832104"/>
                  <a:pt x="1901952" y="804672"/>
                  <a:pt x="1901952" y="777240"/>
                </a:cubicBezTo>
                <a:lnTo>
                  <a:pt x="1911096" y="777240"/>
                </a:lnTo>
                <a:moveTo>
                  <a:pt x="9144" y="850392"/>
                </a:moveTo>
                <a:cubicBezTo>
                  <a:pt x="9144" y="822960"/>
                  <a:pt x="9144" y="804672"/>
                  <a:pt x="18288" y="777240"/>
                </a:cubicBezTo>
                <a:lnTo>
                  <a:pt x="27432" y="777240"/>
                </a:lnTo>
                <a:cubicBezTo>
                  <a:pt x="27432" y="804672"/>
                  <a:pt x="18288" y="832104"/>
                  <a:pt x="18288" y="850392"/>
                </a:cubicBezTo>
                <a:lnTo>
                  <a:pt x="9144" y="850392"/>
                </a:lnTo>
                <a:moveTo>
                  <a:pt x="1929384" y="923544"/>
                </a:moveTo>
                <a:cubicBezTo>
                  <a:pt x="1929384" y="941832"/>
                  <a:pt x="1929384" y="950976"/>
                  <a:pt x="1929384" y="960120"/>
                </a:cubicBezTo>
                <a:cubicBezTo>
                  <a:pt x="1929384" y="978408"/>
                  <a:pt x="1929384" y="987552"/>
                  <a:pt x="1929384" y="1005840"/>
                </a:cubicBezTo>
                <a:lnTo>
                  <a:pt x="1920240" y="1005840"/>
                </a:lnTo>
                <a:cubicBezTo>
                  <a:pt x="1920240" y="987552"/>
                  <a:pt x="1920240" y="978408"/>
                  <a:pt x="1920240" y="960120"/>
                </a:cubicBezTo>
                <a:cubicBezTo>
                  <a:pt x="1920240" y="950976"/>
                  <a:pt x="1920240" y="941832"/>
                  <a:pt x="1920240" y="923544"/>
                </a:cubicBezTo>
                <a:lnTo>
                  <a:pt x="1929384" y="923544"/>
                </a:lnTo>
                <a:moveTo>
                  <a:pt x="0" y="960120"/>
                </a:moveTo>
                <a:cubicBezTo>
                  <a:pt x="0" y="950976"/>
                  <a:pt x="0" y="941832"/>
                  <a:pt x="0" y="923544"/>
                </a:cubicBezTo>
                <a:lnTo>
                  <a:pt x="9144" y="923544"/>
                </a:lnTo>
                <a:cubicBezTo>
                  <a:pt x="9144" y="941832"/>
                  <a:pt x="9144" y="950976"/>
                  <a:pt x="9144" y="960120"/>
                </a:cubicBezTo>
                <a:cubicBezTo>
                  <a:pt x="9144" y="978408"/>
                  <a:pt x="9144" y="987552"/>
                  <a:pt x="9144" y="1005840"/>
                </a:cubicBezTo>
                <a:lnTo>
                  <a:pt x="0" y="1005840"/>
                </a:lnTo>
                <a:cubicBezTo>
                  <a:pt x="0" y="987552"/>
                  <a:pt x="0" y="978408"/>
                  <a:pt x="0" y="960120"/>
                </a:cubicBezTo>
                <a:moveTo>
                  <a:pt x="1920240" y="1078992"/>
                </a:moveTo>
                <a:cubicBezTo>
                  <a:pt x="1920240" y="1106424"/>
                  <a:pt x="1920240" y="1124712"/>
                  <a:pt x="1911096" y="1152144"/>
                </a:cubicBezTo>
                <a:lnTo>
                  <a:pt x="1901952" y="1152144"/>
                </a:lnTo>
                <a:cubicBezTo>
                  <a:pt x="1901952" y="1124712"/>
                  <a:pt x="1911096" y="1097280"/>
                  <a:pt x="1911096" y="1078992"/>
                </a:cubicBezTo>
                <a:lnTo>
                  <a:pt x="1920240" y="1078992"/>
                </a:lnTo>
                <a:moveTo>
                  <a:pt x="18288" y="1152144"/>
                </a:moveTo>
                <a:cubicBezTo>
                  <a:pt x="9144" y="1124712"/>
                  <a:pt x="9144" y="1106424"/>
                  <a:pt x="9144" y="1078992"/>
                </a:cubicBezTo>
                <a:lnTo>
                  <a:pt x="18288" y="1078992"/>
                </a:lnTo>
                <a:cubicBezTo>
                  <a:pt x="18288" y="1097280"/>
                  <a:pt x="27432" y="1124712"/>
                  <a:pt x="27432" y="1152144"/>
                </a:cubicBezTo>
                <a:lnTo>
                  <a:pt x="18288" y="1152144"/>
                </a:lnTo>
                <a:moveTo>
                  <a:pt x="1892808" y="1225296"/>
                </a:moveTo>
                <a:cubicBezTo>
                  <a:pt x="1883664" y="1252728"/>
                  <a:pt x="1883664" y="1271016"/>
                  <a:pt x="1874520" y="1298448"/>
                </a:cubicBezTo>
                <a:lnTo>
                  <a:pt x="1856232" y="1298448"/>
                </a:lnTo>
                <a:cubicBezTo>
                  <a:pt x="1865376" y="1271016"/>
                  <a:pt x="1874520" y="1243584"/>
                  <a:pt x="1883664" y="1225296"/>
                </a:cubicBezTo>
                <a:lnTo>
                  <a:pt x="1892808" y="1225296"/>
                </a:lnTo>
                <a:moveTo>
                  <a:pt x="64008" y="1298448"/>
                </a:moveTo>
                <a:cubicBezTo>
                  <a:pt x="54864" y="1271016"/>
                  <a:pt x="45720" y="1252728"/>
                  <a:pt x="36576" y="1225296"/>
                </a:cubicBezTo>
                <a:lnTo>
                  <a:pt x="45720" y="1225296"/>
                </a:lnTo>
                <a:cubicBezTo>
                  <a:pt x="54864" y="1243584"/>
                  <a:pt x="64008" y="1271016"/>
                  <a:pt x="73152" y="1298448"/>
                </a:cubicBezTo>
                <a:lnTo>
                  <a:pt x="64008" y="1298448"/>
                </a:lnTo>
                <a:moveTo>
                  <a:pt x="1837944" y="1371600"/>
                </a:moveTo>
                <a:cubicBezTo>
                  <a:pt x="1828800" y="1389888"/>
                  <a:pt x="1819656" y="1417320"/>
                  <a:pt x="1810512" y="1435608"/>
                </a:cubicBezTo>
                <a:lnTo>
                  <a:pt x="1792224" y="1426464"/>
                </a:lnTo>
                <a:cubicBezTo>
                  <a:pt x="1810512" y="1408176"/>
                  <a:pt x="1819656" y="1389888"/>
                  <a:pt x="1828800" y="1362456"/>
                </a:cubicBezTo>
                <a:lnTo>
                  <a:pt x="1837944" y="1371600"/>
                </a:lnTo>
                <a:moveTo>
                  <a:pt x="118872" y="1435608"/>
                </a:moveTo>
                <a:cubicBezTo>
                  <a:pt x="109728" y="1417320"/>
                  <a:pt x="100584" y="1389888"/>
                  <a:pt x="91440" y="1371600"/>
                </a:cubicBezTo>
                <a:lnTo>
                  <a:pt x="100584" y="1362456"/>
                </a:lnTo>
                <a:cubicBezTo>
                  <a:pt x="109728" y="1389888"/>
                  <a:pt x="118872" y="1408176"/>
                  <a:pt x="137160" y="1426464"/>
                </a:cubicBezTo>
                <a:lnTo>
                  <a:pt x="118872" y="1435608"/>
                </a:lnTo>
                <a:moveTo>
                  <a:pt x="1764792" y="1499616"/>
                </a:moveTo>
                <a:cubicBezTo>
                  <a:pt x="1755648" y="1517904"/>
                  <a:pt x="1737360" y="1545336"/>
                  <a:pt x="1719072" y="1563624"/>
                </a:cubicBezTo>
                <a:lnTo>
                  <a:pt x="1709928" y="1554480"/>
                </a:lnTo>
                <a:cubicBezTo>
                  <a:pt x="1728216" y="1536192"/>
                  <a:pt x="1746504" y="1517904"/>
                  <a:pt x="1755648" y="1490472"/>
                </a:cubicBezTo>
                <a:lnTo>
                  <a:pt x="1764792" y="1499616"/>
                </a:lnTo>
                <a:moveTo>
                  <a:pt x="210312" y="1563624"/>
                </a:moveTo>
                <a:cubicBezTo>
                  <a:pt x="192024" y="1545336"/>
                  <a:pt x="173736" y="1517904"/>
                  <a:pt x="164592" y="1499616"/>
                </a:cubicBezTo>
                <a:lnTo>
                  <a:pt x="173736" y="1490472"/>
                </a:lnTo>
                <a:cubicBezTo>
                  <a:pt x="182880" y="1517904"/>
                  <a:pt x="201168" y="1536192"/>
                  <a:pt x="219456" y="1554480"/>
                </a:cubicBezTo>
                <a:lnTo>
                  <a:pt x="210312" y="1563624"/>
                </a:lnTo>
                <a:moveTo>
                  <a:pt x="1673352" y="1618488"/>
                </a:moveTo>
                <a:cubicBezTo>
                  <a:pt x="1655064" y="1636776"/>
                  <a:pt x="1636776" y="1655064"/>
                  <a:pt x="1618488" y="1673352"/>
                </a:cubicBezTo>
                <a:lnTo>
                  <a:pt x="1609344" y="1664208"/>
                </a:lnTo>
                <a:cubicBezTo>
                  <a:pt x="1627632" y="1645920"/>
                  <a:pt x="1645920" y="1627632"/>
                  <a:pt x="1664208" y="1609344"/>
                </a:cubicBezTo>
                <a:lnTo>
                  <a:pt x="1673352" y="1618488"/>
                </a:lnTo>
                <a:moveTo>
                  <a:pt x="310896" y="1673352"/>
                </a:moveTo>
                <a:cubicBezTo>
                  <a:pt x="292608" y="1655064"/>
                  <a:pt x="274320" y="1636776"/>
                  <a:pt x="256032" y="1618488"/>
                </a:cubicBezTo>
                <a:lnTo>
                  <a:pt x="265176" y="1609344"/>
                </a:lnTo>
                <a:cubicBezTo>
                  <a:pt x="283464" y="1627632"/>
                  <a:pt x="301752" y="1645920"/>
                  <a:pt x="320040" y="1664208"/>
                </a:cubicBezTo>
                <a:lnTo>
                  <a:pt x="310896" y="1673352"/>
                </a:lnTo>
                <a:moveTo>
                  <a:pt x="1563624" y="1719072"/>
                </a:moveTo>
                <a:cubicBezTo>
                  <a:pt x="1545336" y="1737360"/>
                  <a:pt x="1517904" y="1755648"/>
                  <a:pt x="1499616" y="1764792"/>
                </a:cubicBezTo>
                <a:lnTo>
                  <a:pt x="1490472" y="1755648"/>
                </a:lnTo>
                <a:cubicBezTo>
                  <a:pt x="1517904" y="1746504"/>
                  <a:pt x="1536192" y="1728216"/>
                  <a:pt x="1554480" y="1709928"/>
                </a:cubicBezTo>
                <a:lnTo>
                  <a:pt x="1563624" y="1719072"/>
                </a:lnTo>
                <a:moveTo>
                  <a:pt x="429768" y="1764792"/>
                </a:moveTo>
                <a:cubicBezTo>
                  <a:pt x="411480" y="1755648"/>
                  <a:pt x="384048" y="1737360"/>
                  <a:pt x="365760" y="1719072"/>
                </a:cubicBezTo>
                <a:lnTo>
                  <a:pt x="374904" y="1709928"/>
                </a:lnTo>
                <a:cubicBezTo>
                  <a:pt x="393192" y="1728216"/>
                  <a:pt x="411480" y="1746504"/>
                  <a:pt x="438912" y="1755648"/>
                </a:cubicBezTo>
                <a:lnTo>
                  <a:pt x="429768" y="1764792"/>
                </a:lnTo>
                <a:moveTo>
                  <a:pt x="557784" y="1837944"/>
                </a:moveTo>
                <a:cubicBezTo>
                  <a:pt x="539496" y="1828800"/>
                  <a:pt x="512064" y="1819656"/>
                  <a:pt x="493776" y="1810512"/>
                </a:cubicBezTo>
                <a:lnTo>
                  <a:pt x="502920" y="1792224"/>
                </a:lnTo>
                <a:cubicBezTo>
                  <a:pt x="521208" y="1810512"/>
                  <a:pt x="539496" y="1819656"/>
                  <a:pt x="566928" y="1828800"/>
                </a:cubicBezTo>
                <a:lnTo>
                  <a:pt x="557784" y="1837944"/>
                </a:lnTo>
                <a:moveTo>
                  <a:pt x="1435608" y="1810512"/>
                </a:moveTo>
                <a:cubicBezTo>
                  <a:pt x="1417320" y="1819656"/>
                  <a:pt x="1389888" y="1828800"/>
                  <a:pt x="1371600" y="1837944"/>
                </a:cubicBezTo>
                <a:lnTo>
                  <a:pt x="1362456" y="1828800"/>
                </a:lnTo>
                <a:cubicBezTo>
                  <a:pt x="1389888" y="1819656"/>
                  <a:pt x="1408176" y="1810512"/>
                  <a:pt x="1426464" y="1792224"/>
                </a:cubicBezTo>
                <a:lnTo>
                  <a:pt x="1435608" y="1810512"/>
                </a:lnTo>
                <a:moveTo>
                  <a:pt x="704088" y="1892808"/>
                </a:moveTo>
                <a:cubicBezTo>
                  <a:pt x="676656" y="1883664"/>
                  <a:pt x="658368" y="1874520"/>
                  <a:pt x="630936" y="1865376"/>
                </a:cubicBezTo>
                <a:lnTo>
                  <a:pt x="630936" y="1856232"/>
                </a:lnTo>
                <a:cubicBezTo>
                  <a:pt x="658368" y="1865376"/>
                  <a:pt x="685800" y="1874520"/>
                  <a:pt x="704088" y="1883664"/>
                </a:cubicBezTo>
                <a:lnTo>
                  <a:pt x="704088" y="1892808"/>
                </a:lnTo>
                <a:moveTo>
                  <a:pt x="1298448" y="1865376"/>
                </a:moveTo>
                <a:cubicBezTo>
                  <a:pt x="1271016" y="1874520"/>
                  <a:pt x="1252728" y="1883664"/>
                  <a:pt x="1225296" y="1892808"/>
                </a:cubicBezTo>
                <a:lnTo>
                  <a:pt x="1225296" y="1883664"/>
                </a:lnTo>
                <a:cubicBezTo>
                  <a:pt x="1243584" y="1874520"/>
                  <a:pt x="1271016" y="1865376"/>
                  <a:pt x="1298448" y="1856232"/>
                </a:cubicBezTo>
                <a:lnTo>
                  <a:pt x="1298448" y="1865376"/>
                </a:lnTo>
                <a:moveTo>
                  <a:pt x="850392" y="1920240"/>
                </a:moveTo>
                <a:cubicBezTo>
                  <a:pt x="822960" y="1920240"/>
                  <a:pt x="804672" y="1911096"/>
                  <a:pt x="777240" y="1911096"/>
                </a:cubicBezTo>
                <a:lnTo>
                  <a:pt x="777240" y="1901952"/>
                </a:lnTo>
                <a:cubicBezTo>
                  <a:pt x="804672" y="1901952"/>
                  <a:pt x="832104" y="1911096"/>
                  <a:pt x="850392" y="1911096"/>
                </a:cubicBezTo>
                <a:lnTo>
                  <a:pt x="850392" y="1920240"/>
                </a:lnTo>
                <a:moveTo>
                  <a:pt x="1152144" y="1911096"/>
                </a:moveTo>
                <a:cubicBezTo>
                  <a:pt x="1124712" y="1911096"/>
                  <a:pt x="1106424" y="1920240"/>
                  <a:pt x="1078992" y="1920240"/>
                </a:cubicBezTo>
                <a:lnTo>
                  <a:pt x="1078992" y="1911096"/>
                </a:lnTo>
                <a:cubicBezTo>
                  <a:pt x="1106424" y="1911096"/>
                  <a:pt x="1124712" y="1901952"/>
                  <a:pt x="1152144" y="1901952"/>
                </a:cubicBezTo>
                <a:lnTo>
                  <a:pt x="1152144" y="1911096"/>
                </a:lnTo>
                <a:moveTo>
                  <a:pt x="969264" y="1929384"/>
                </a:moveTo>
                <a:cubicBezTo>
                  <a:pt x="950976" y="1929384"/>
                  <a:pt x="941832" y="1929384"/>
                  <a:pt x="923544" y="1929384"/>
                </a:cubicBezTo>
                <a:lnTo>
                  <a:pt x="923544" y="1911096"/>
                </a:lnTo>
                <a:cubicBezTo>
                  <a:pt x="941832" y="1920240"/>
                  <a:pt x="950976" y="1920240"/>
                  <a:pt x="969264" y="1920240"/>
                </a:cubicBezTo>
                <a:cubicBezTo>
                  <a:pt x="978408" y="1920240"/>
                  <a:pt x="987552" y="1920240"/>
                  <a:pt x="1005840" y="1911096"/>
                </a:cubicBezTo>
                <a:lnTo>
                  <a:pt x="1005840" y="1929384"/>
                </a:lnTo>
                <a:cubicBezTo>
                  <a:pt x="987552" y="1929384"/>
                  <a:pt x="978408" y="1929384"/>
                  <a:pt x="969264" y="1929384"/>
                </a:cubicBezTo>
              </a:path>
            </a:pathLst>
          </a:custGeom>
          <a:gradFill>
            <a:gsLst>
              <a:gs pos="0">
                <a:schemeClr val="accent2">
                  <a:alpha val="100000"/>
                </a:schemeClr>
              </a:gs>
              <a:gs pos="100000">
                <a:schemeClr val="accent1">
                  <a:alpha val="100000"/>
                </a:schemeClr>
              </a:gs>
            </a:gsLst>
            <a:lin ang="3593688" scaled="0"/>
          </a:gradFill>
          <a:ln w="25400"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square" lIns="0" tIns="0" rIns="0" bIns="0" anchor="ctr" anchorCtr="0">
            <a:noAutofit/>
          </a:bodyPr>
          <a:lstStyle/>
          <a:p>
            <a:pPr algn="ctr"/>
            <a:r>
              <a:rPr lang="zh-CN" altLang="zh-CN" sz="3200" b="1" dirty="0">
                <a:solidFill>
                  <a:schemeClr val="tx1">
                    <a:lumMod val="100000"/>
                  </a:schemeClr>
                </a:solidFill>
                <a:latin typeface="+mn-ea"/>
                <a:cs typeface="+mn-ea"/>
              </a:rPr>
              <a:t>课堂小结</a:t>
            </a:r>
            <a:endParaRPr lang="zh-CN" altLang="zh-CN" sz="3200" b="1" dirty="0">
              <a:solidFill>
                <a:schemeClr val="tx1">
                  <a:lumMod val="10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13" name="对象2"/>
          <p:cNvSpPr/>
          <p:nvPr>
            <p:custDataLst>
              <p:tags r:id="rId2"/>
            </p:custDataLst>
          </p:nvPr>
        </p:nvSpPr>
        <p:spPr>
          <a:xfrm>
            <a:off x="3364992" y="4610608"/>
            <a:ext cx="8193024" cy="1536192"/>
          </a:xfrm>
          <a:custGeom>
            <a:avLst/>
            <a:gdLst/>
            <a:ahLst/>
            <a:cxnLst/>
            <a:rect l="l" t="t" r="r" b="b"/>
            <a:pathLst>
              <a:path w="8193024" h="1536192">
                <a:moveTo>
                  <a:pt x="0" y="658368"/>
                </a:moveTo>
                <a:lnTo>
                  <a:pt x="0" y="786384"/>
                </a:lnTo>
                <a:cubicBezTo>
                  <a:pt x="0" y="1197864"/>
                  <a:pt x="338328" y="1536192"/>
                  <a:pt x="758952" y="1536192"/>
                </a:cubicBezTo>
                <a:lnTo>
                  <a:pt x="8193024" y="1536192"/>
                </a:lnTo>
                <a:lnTo>
                  <a:pt x="8193024" y="0"/>
                </a:lnTo>
                <a:lnTo>
                  <a:pt x="585216" y="0"/>
                </a:lnTo>
                <a:cubicBezTo>
                  <a:pt x="448056" y="265176"/>
                  <a:pt x="246888" y="484632"/>
                  <a:pt x="0" y="658368"/>
                </a:cubicBezTo>
              </a:path>
            </a:pathLst>
          </a:custGeom>
          <a:gradFill>
            <a:gsLst>
              <a:gs pos="0">
                <a:schemeClr val="lt1">
                  <a:alpha val="0"/>
                </a:schemeClr>
              </a:gs>
              <a:gs pos="100000">
                <a:schemeClr val="accent2">
                  <a:alpha val="10000"/>
                </a:schemeClr>
              </a:gs>
            </a:gsLst>
            <a:lin ang="10800000" scaled="0"/>
          </a:gradFill>
          <a:ln w="12700">
            <a:gradFill>
              <a:gsLst>
                <a:gs pos="0">
                  <a:schemeClr val="bg1">
                    <a:alpha val="0"/>
                  </a:schemeClr>
                </a:gs>
                <a:gs pos="100000">
                  <a:schemeClr val="accent2">
                    <a:alpha val="50000"/>
                  </a:schemeClr>
                </a:gs>
              </a:gsLst>
              <a:lin ang="10800000" scaled="0"/>
            </a:gradFill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Overflow="overflow" horzOverflow="overflow" vert="horz" wrap="square" lIns="1619885" rIns="91440" numCol="1" spcCol="0" rtlCol="0" fromWordArt="0" anchor="ctr" anchorCtr="1" forceAA="0" compatLnSpc="1">
            <a:noAutofit/>
          </a:bodyPr>
          <a:lstStyle/>
          <a:p>
            <a:pPr lvl="0" algn="l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</a:pPr>
            <a:r>
              <a:rPr lang="zh-CN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+mn-ea"/>
              </a:rPr>
              <a:t>维普等其他网站的检索方法，文献的保存方式和格式区别</a:t>
            </a:r>
            <a:endParaRPr lang="zh-CN" sz="24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15" name="对象3"/>
          <p:cNvSpPr/>
          <p:nvPr>
            <p:custDataLst>
              <p:tags r:id="rId3"/>
            </p:custDataLst>
          </p:nvPr>
        </p:nvSpPr>
        <p:spPr>
          <a:xfrm>
            <a:off x="3977640" y="3019552"/>
            <a:ext cx="7580376" cy="1536192"/>
          </a:xfrm>
          <a:custGeom>
            <a:avLst/>
            <a:gdLst/>
            <a:ahLst/>
            <a:cxnLst/>
            <a:rect l="l" t="t" r="r" b="b"/>
            <a:pathLst>
              <a:path w="7543800" h="1536192">
                <a:moveTo>
                  <a:pt x="0" y="1536192"/>
                </a:moveTo>
                <a:cubicBezTo>
                  <a:pt x="109728" y="1298448"/>
                  <a:pt x="164592" y="1042416"/>
                  <a:pt x="164592" y="768096"/>
                </a:cubicBezTo>
                <a:cubicBezTo>
                  <a:pt x="164592" y="493776"/>
                  <a:pt x="109728" y="237744"/>
                  <a:pt x="9144" y="0"/>
                </a:cubicBezTo>
                <a:lnTo>
                  <a:pt x="7543800" y="0"/>
                </a:lnTo>
                <a:lnTo>
                  <a:pt x="7543800" y="1536192"/>
                </a:lnTo>
                <a:lnTo>
                  <a:pt x="0" y="1536192"/>
                </a:lnTo>
              </a:path>
            </a:pathLst>
          </a:custGeom>
          <a:gradFill>
            <a:gsLst>
              <a:gs pos="0">
                <a:schemeClr val="lt1">
                  <a:alpha val="0"/>
                </a:schemeClr>
              </a:gs>
              <a:gs pos="100000">
                <a:schemeClr val="accent2">
                  <a:alpha val="10000"/>
                </a:schemeClr>
              </a:gs>
            </a:gsLst>
            <a:lin ang="10800000" scaled="0"/>
          </a:gradFill>
          <a:ln w="12700">
            <a:gradFill>
              <a:gsLst>
                <a:gs pos="0">
                  <a:schemeClr val="bg1">
                    <a:alpha val="0"/>
                  </a:schemeClr>
                </a:gs>
                <a:gs pos="100000">
                  <a:schemeClr val="accent2">
                    <a:alpha val="50000"/>
                  </a:schemeClr>
                </a:gs>
              </a:gsLst>
              <a:lin ang="10800000" scaled="0"/>
            </a:gradFill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Overflow="overflow" horzOverflow="overflow" vert="horz" wrap="square" lIns="1619885" rIns="91440" numCol="1" spcCol="0" rtlCol="0" fromWordArt="0" anchor="ctr" anchorCtr="1" forceAA="0" compatLnSpc="1">
            <a:noAutofit/>
          </a:bodyPr>
          <a:lstStyle/>
          <a:p>
            <a:pPr lvl="0" algn="l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</a:pPr>
            <a:r>
              <a:rPr lang="zh-CN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+mn-ea"/>
              </a:rPr>
              <a:t>在知网检索文献的主要手段，基本检索方法和高级检索方法</a:t>
            </a:r>
            <a:endParaRPr lang="zh-CN" altLang="en-US" sz="24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3" name="对象4"/>
          <p:cNvSpPr/>
          <p:nvPr>
            <p:custDataLst>
              <p:tags r:id="rId4"/>
            </p:custDataLst>
          </p:nvPr>
        </p:nvSpPr>
        <p:spPr>
          <a:xfrm>
            <a:off x="3364992" y="1428496"/>
            <a:ext cx="8193024" cy="1527048"/>
          </a:xfrm>
          <a:custGeom>
            <a:avLst/>
            <a:gdLst/>
            <a:ahLst/>
            <a:cxnLst/>
            <a:rect l="l" t="t" r="r" b="b"/>
            <a:pathLst>
              <a:path w="8193024" h="1527048">
                <a:moveTo>
                  <a:pt x="758952" y="0"/>
                </a:moveTo>
                <a:cubicBezTo>
                  <a:pt x="338328" y="0"/>
                  <a:pt x="0" y="329184"/>
                  <a:pt x="0" y="740664"/>
                </a:cubicBezTo>
                <a:lnTo>
                  <a:pt x="0" y="868680"/>
                </a:lnTo>
                <a:cubicBezTo>
                  <a:pt x="246888" y="1042416"/>
                  <a:pt x="448056" y="1261872"/>
                  <a:pt x="585216" y="1527048"/>
                </a:cubicBezTo>
                <a:lnTo>
                  <a:pt x="8193024" y="1527048"/>
                </a:lnTo>
                <a:lnTo>
                  <a:pt x="8193024" y="0"/>
                </a:lnTo>
                <a:lnTo>
                  <a:pt x="758952" y="0"/>
                </a:lnTo>
              </a:path>
            </a:pathLst>
          </a:custGeom>
          <a:gradFill>
            <a:gsLst>
              <a:gs pos="0">
                <a:schemeClr val="lt1">
                  <a:alpha val="0"/>
                </a:schemeClr>
              </a:gs>
              <a:gs pos="100000">
                <a:schemeClr val="accent2">
                  <a:alpha val="10000"/>
                </a:schemeClr>
              </a:gs>
            </a:gsLst>
            <a:lin ang="10800000" scaled="0"/>
          </a:gradFill>
          <a:ln w="12700">
            <a:gradFill>
              <a:gsLst>
                <a:gs pos="0">
                  <a:schemeClr val="bg1">
                    <a:alpha val="0"/>
                  </a:schemeClr>
                </a:gs>
                <a:gs pos="100000">
                  <a:schemeClr val="accent2">
                    <a:alpha val="50000"/>
                  </a:schemeClr>
                </a:gs>
              </a:gsLst>
              <a:lin ang="10800000" scaled="0"/>
            </a:gradFill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Overflow="overflow" horzOverflow="overflow" vert="horz" wrap="square" lIns="1619885" rIns="91440" numCol="1" spcCol="0" rtlCol="0" fromWordArt="0" anchor="ctr" anchorCtr="1" forceAA="0" compatLnSpc="1">
            <a:noAutofit/>
          </a:bodyPr>
          <a:lstStyle/>
          <a:p>
            <a:pPr lvl="0" algn="l">
              <a:lnSpc>
                <a:spcPct val="150000"/>
              </a:lnSpc>
              <a:buClrTx/>
              <a:buSzTx/>
              <a:buFontTx/>
            </a:pPr>
            <a:r>
              <a:rPr lang="zh-CN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+mn-ea"/>
              </a:rPr>
              <a:t>了解文献检索的网站，掌握文献检索的基本方法</a:t>
            </a:r>
            <a:endParaRPr lang="zh-CN" altLang="en-US" sz="24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19" name="对象5"/>
          <p:cNvSpPr/>
          <p:nvPr>
            <p:custDataLst>
              <p:tags r:id="rId5"/>
            </p:custDataLst>
          </p:nvPr>
        </p:nvSpPr>
        <p:spPr>
          <a:xfrm>
            <a:off x="621792" y="2077720"/>
            <a:ext cx="3200400" cy="3200400"/>
          </a:xfrm>
          <a:custGeom>
            <a:avLst/>
            <a:gdLst/>
            <a:ahLst/>
            <a:cxnLst/>
            <a:rect l="l" t="t" r="r" b="b"/>
            <a:pathLst>
              <a:path w="3200400" h="3200400">
                <a:moveTo>
                  <a:pt x="1600200" y="3200400"/>
                </a:moveTo>
                <a:cubicBezTo>
                  <a:pt x="2487168" y="3200400"/>
                  <a:pt x="3200400" y="2478024"/>
                  <a:pt x="3200400" y="1600200"/>
                </a:cubicBezTo>
                <a:cubicBezTo>
                  <a:pt x="3200400" y="713232"/>
                  <a:pt x="2487168" y="0"/>
                  <a:pt x="1600200" y="0"/>
                </a:cubicBezTo>
                <a:cubicBezTo>
                  <a:pt x="713232" y="0"/>
                  <a:pt x="0" y="713232"/>
                  <a:pt x="0" y="1600200"/>
                </a:cubicBezTo>
                <a:cubicBezTo>
                  <a:pt x="0" y="2478024"/>
                  <a:pt x="713232" y="3200400"/>
                  <a:pt x="1600200" y="3200400"/>
                </a:cubicBezTo>
                <a:moveTo>
                  <a:pt x="1600200" y="2770632"/>
                </a:moveTo>
                <a:cubicBezTo>
                  <a:pt x="2249424" y="2770632"/>
                  <a:pt x="2770632" y="2249424"/>
                  <a:pt x="2770632" y="1600200"/>
                </a:cubicBezTo>
                <a:cubicBezTo>
                  <a:pt x="2770632" y="950976"/>
                  <a:pt x="2249424" y="429768"/>
                  <a:pt x="1600200" y="429768"/>
                </a:cubicBezTo>
                <a:cubicBezTo>
                  <a:pt x="950976" y="429768"/>
                  <a:pt x="429768" y="950976"/>
                  <a:pt x="429768" y="1600200"/>
                </a:cubicBezTo>
                <a:cubicBezTo>
                  <a:pt x="429768" y="2249424"/>
                  <a:pt x="950976" y="2770632"/>
                  <a:pt x="1600200" y="2770632"/>
                </a:cubicBezTo>
              </a:path>
            </a:pathLst>
          </a:custGeom>
          <a:gradFill>
            <a:gsLst>
              <a:gs pos="0">
                <a:schemeClr val="accent2">
                  <a:alpha val="20000"/>
                </a:schemeClr>
              </a:gs>
              <a:gs pos="100000">
                <a:schemeClr val="accent1">
                  <a:alpha val="20000"/>
                </a:schemeClr>
              </a:gs>
            </a:gsLst>
            <a:lin ang="3593688" scaled="0"/>
          </a:gradFill>
          <a:ln w="25400"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/>
          <a:lstStyle/>
          <a:p>
            <a:endParaRPr lang="zh-CN" altLang="en-US"/>
          </a:p>
        </p:txBody>
      </p:sp>
      <p:sp>
        <p:nvSpPr>
          <p:cNvPr id="20" name="对象6"/>
          <p:cNvSpPr/>
          <p:nvPr>
            <p:custDataLst>
              <p:tags r:id="rId6"/>
            </p:custDataLst>
          </p:nvPr>
        </p:nvSpPr>
        <p:spPr>
          <a:xfrm>
            <a:off x="758952" y="2224024"/>
            <a:ext cx="2916936" cy="2916936"/>
          </a:xfrm>
          <a:custGeom>
            <a:avLst/>
            <a:gdLst/>
            <a:ahLst/>
            <a:cxnLst/>
            <a:rect l="l" t="t" r="r" b="b"/>
            <a:pathLst>
              <a:path w="2916936" h="2916936">
                <a:moveTo>
                  <a:pt x="1453896" y="2916936"/>
                </a:moveTo>
                <a:cubicBezTo>
                  <a:pt x="2258568" y="2916936"/>
                  <a:pt x="2916936" y="2258568"/>
                  <a:pt x="2916936" y="1453896"/>
                </a:cubicBezTo>
                <a:cubicBezTo>
                  <a:pt x="2916936" y="649224"/>
                  <a:pt x="2258568" y="0"/>
                  <a:pt x="1453896" y="0"/>
                </a:cubicBezTo>
                <a:cubicBezTo>
                  <a:pt x="649224" y="0"/>
                  <a:pt x="0" y="649224"/>
                  <a:pt x="0" y="1453896"/>
                </a:cubicBezTo>
                <a:cubicBezTo>
                  <a:pt x="0" y="2258568"/>
                  <a:pt x="649224" y="2916936"/>
                  <a:pt x="1453896" y="2916936"/>
                </a:cubicBezTo>
                <a:moveTo>
                  <a:pt x="1453896" y="2523744"/>
                </a:moveTo>
                <a:cubicBezTo>
                  <a:pt x="2048256" y="2523744"/>
                  <a:pt x="2523744" y="2048256"/>
                  <a:pt x="2523744" y="1453896"/>
                </a:cubicBezTo>
                <a:cubicBezTo>
                  <a:pt x="2523744" y="868680"/>
                  <a:pt x="2048256" y="393192"/>
                  <a:pt x="1453896" y="393192"/>
                </a:cubicBezTo>
                <a:cubicBezTo>
                  <a:pt x="868680" y="393192"/>
                  <a:pt x="393192" y="868680"/>
                  <a:pt x="393192" y="1453896"/>
                </a:cubicBezTo>
                <a:cubicBezTo>
                  <a:pt x="393192" y="2048256"/>
                  <a:pt x="868680" y="2523744"/>
                  <a:pt x="1453896" y="2523744"/>
                </a:cubicBezTo>
              </a:path>
            </a:pathLst>
          </a:custGeom>
          <a:gradFill>
            <a:gsLst>
              <a:gs pos="0">
                <a:schemeClr val="accent2">
                  <a:alpha val="100000"/>
                </a:schemeClr>
              </a:gs>
              <a:gs pos="100000">
                <a:schemeClr val="accent1">
                  <a:alpha val="100000"/>
                </a:schemeClr>
              </a:gs>
            </a:gsLst>
            <a:lin ang="3593688" scaled="0"/>
          </a:gradFill>
          <a:ln w="25400"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/>
          <a:lstStyle/>
          <a:p>
            <a:endParaRPr lang="zh-CN" altLang="en-US"/>
          </a:p>
        </p:txBody>
      </p:sp>
      <p:sp>
        <p:nvSpPr>
          <p:cNvPr id="5" name="椭圆 4"/>
          <p:cNvSpPr/>
          <p:nvPr>
            <p:custDataLst>
              <p:tags r:id="rId7"/>
            </p:custDataLst>
          </p:nvPr>
        </p:nvSpPr>
        <p:spPr>
          <a:xfrm>
            <a:off x="4088232" y="1936420"/>
            <a:ext cx="511200" cy="511200"/>
          </a:xfrm>
          <a:prstGeom prst="ellipse">
            <a:avLst/>
          </a:prstGeom>
          <a:gradFill>
            <a:gsLst>
              <a:gs pos="0">
                <a:schemeClr val="accent2"/>
              </a:gs>
              <a:gs pos="100000">
                <a:schemeClr val="accent1"/>
              </a:gs>
            </a:gsLst>
            <a:lin ang="3594000" scaled="0"/>
          </a:gradFill>
          <a:effectLst>
            <a:outerShdw blurRad="254000" dist="50800" dir="5400000" sx="102000" sy="102000" algn="ctr" rotWithShape="0">
              <a:schemeClr val="accent1">
                <a:lumMod val="40000"/>
                <a:lumOff val="60000"/>
                <a:alpha val="40000"/>
              </a:schemeClr>
            </a:outerShdw>
          </a:effectLst>
        </p:spPr>
        <p:txBody>
          <a:bodyPr wrap="none" lIns="0" tIns="0" rIns="0" bIns="0" rtlCol="0" anchor="ctr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>
                <a:solidFill>
                  <a:schemeClr val="lt1">
                    <a:lumMod val="100000"/>
                  </a:schemeClr>
                </a:solidFill>
                <a:latin typeface="+mn-ea"/>
                <a:cs typeface="+mn-ea"/>
                <a:sym typeface="+mn-ea"/>
              </a:rPr>
              <a:t>01</a:t>
            </a:r>
            <a:endParaRPr lang="zh-CN" altLang="en-US" sz="2000" b="1">
              <a:solidFill>
                <a:schemeClr val="lt1">
                  <a:lumMod val="100000"/>
                </a:schemeClr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6" name="椭圆 5"/>
          <p:cNvSpPr/>
          <p:nvPr>
            <p:custDataLst>
              <p:tags r:id="rId8"/>
            </p:custDataLst>
          </p:nvPr>
        </p:nvSpPr>
        <p:spPr>
          <a:xfrm>
            <a:off x="4316832" y="3527476"/>
            <a:ext cx="511200" cy="511200"/>
          </a:xfrm>
          <a:prstGeom prst="ellipse">
            <a:avLst/>
          </a:prstGeom>
          <a:gradFill>
            <a:gsLst>
              <a:gs pos="0">
                <a:schemeClr val="accent2"/>
              </a:gs>
              <a:gs pos="100000">
                <a:schemeClr val="accent1"/>
              </a:gs>
            </a:gsLst>
            <a:lin ang="3594000" scaled="0"/>
          </a:gradFill>
          <a:effectLst>
            <a:outerShdw blurRad="254000" dist="50800" dir="5400000" sx="102000" sy="102000" algn="ctr" rotWithShape="0">
              <a:schemeClr val="accent1">
                <a:lumMod val="40000"/>
                <a:lumOff val="60000"/>
                <a:alpha val="40000"/>
              </a:schemeClr>
            </a:outerShdw>
          </a:effectLst>
        </p:spPr>
        <p:txBody>
          <a:bodyPr wrap="none" lIns="0" tIns="0" rIns="0" bIns="0" rtlCol="0" anchor="ctr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>
                <a:solidFill>
                  <a:schemeClr val="lt1">
                    <a:lumMod val="100000"/>
                  </a:schemeClr>
                </a:solidFill>
                <a:latin typeface="+mn-ea"/>
                <a:cs typeface="+mn-ea"/>
                <a:sym typeface="+mn-ea"/>
              </a:rPr>
              <a:t>02</a:t>
            </a:r>
            <a:endParaRPr lang="zh-CN" altLang="en-US" sz="2000" b="1">
              <a:solidFill>
                <a:schemeClr val="lt1">
                  <a:lumMod val="100000"/>
                </a:schemeClr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7" name="椭圆 6"/>
          <p:cNvSpPr/>
          <p:nvPr>
            <p:custDataLst>
              <p:tags r:id="rId9"/>
            </p:custDataLst>
          </p:nvPr>
        </p:nvSpPr>
        <p:spPr>
          <a:xfrm>
            <a:off x="4088232" y="5123104"/>
            <a:ext cx="511200" cy="511200"/>
          </a:xfrm>
          <a:prstGeom prst="ellipse">
            <a:avLst/>
          </a:prstGeom>
          <a:gradFill>
            <a:gsLst>
              <a:gs pos="0">
                <a:schemeClr val="accent2"/>
              </a:gs>
              <a:gs pos="100000">
                <a:schemeClr val="accent1"/>
              </a:gs>
            </a:gsLst>
            <a:lin ang="3594000" scaled="0"/>
          </a:gradFill>
          <a:effectLst>
            <a:outerShdw blurRad="254000" dist="50800" dir="5400000" sx="102000" sy="102000" algn="ctr" rotWithShape="0">
              <a:schemeClr val="accent1">
                <a:lumMod val="40000"/>
                <a:lumOff val="60000"/>
                <a:alpha val="40000"/>
              </a:schemeClr>
            </a:outerShdw>
          </a:effectLst>
        </p:spPr>
        <p:txBody>
          <a:bodyPr wrap="none" lIns="0" tIns="0" rIns="0" bIns="0" rtlCol="0" anchor="ctr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>
                <a:solidFill>
                  <a:schemeClr val="lt1">
                    <a:lumMod val="100000"/>
                  </a:schemeClr>
                </a:solidFill>
                <a:latin typeface="+mn-ea"/>
                <a:cs typeface="+mn-ea"/>
                <a:sym typeface="+mn-ea"/>
              </a:rPr>
              <a:t>03</a:t>
            </a:r>
            <a:endParaRPr lang="zh-CN" altLang="en-US" sz="2000" b="1">
              <a:solidFill>
                <a:schemeClr val="lt1">
                  <a:lumMod val="100000"/>
                </a:schemeClr>
              </a:solidFill>
              <a:latin typeface="+mn-ea"/>
              <a:cs typeface="+mn-ea"/>
              <a:sym typeface="+mn-ea"/>
            </a:endParaRPr>
          </a:p>
        </p:txBody>
      </p:sp>
    </p:spTree>
    <p:custDataLst>
      <p:tags r:id="rId10"/>
    </p:custData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直角三角形 2"/>
          <p:cNvSpPr/>
          <p:nvPr/>
        </p:nvSpPr>
        <p:spPr>
          <a:xfrm rot="9560863">
            <a:off x="8707344" y="2490078"/>
            <a:ext cx="544881" cy="1185561"/>
          </a:xfrm>
          <a:prstGeom prst="rtTriangle">
            <a:avLst/>
          </a:prstGeom>
          <a:solidFill>
            <a:srgbClr val="2A9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" name="直角三角形 3"/>
          <p:cNvSpPr/>
          <p:nvPr/>
        </p:nvSpPr>
        <p:spPr>
          <a:xfrm rot="19063166">
            <a:off x="7857464" y="3380676"/>
            <a:ext cx="681250" cy="1185561"/>
          </a:xfrm>
          <a:prstGeom prst="rtTriangle">
            <a:avLst/>
          </a:prstGeom>
          <a:solidFill>
            <a:srgbClr val="2A9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0" y="2896064"/>
            <a:ext cx="12192000" cy="1319080"/>
          </a:xfrm>
          <a:prstGeom prst="rect">
            <a:avLst/>
          </a:prstGeom>
          <a:solidFill>
            <a:srgbClr val="036EB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任意多边形 6"/>
          <p:cNvSpPr/>
          <p:nvPr>
            <p:custDataLst>
              <p:tags r:id="rId1"/>
            </p:custDataLst>
          </p:nvPr>
        </p:nvSpPr>
        <p:spPr>
          <a:xfrm>
            <a:off x="3021014" y="2430464"/>
            <a:ext cx="6008687" cy="2219325"/>
          </a:xfrm>
          <a:custGeom>
            <a:avLst/>
            <a:gdLst>
              <a:gd name="connsiteX0" fmla="*/ 0 w 6008914"/>
              <a:gd name="connsiteY0" fmla="*/ 452846 h 2220686"/>
              <a:gd name="connsiteX1" fmla="*/ 252548 w 6008914"/>
              <a:gd name="connsiteY1" fmla="*/ 1793966 h 2220686"/>
              <a:gd name="connsiteX2" fmla="*/ 5320937 w 6008914"/>
              <a:gd name="connsiteY2" fmla="*/ 2220686 h 2220686"/>
              <a:gd name="connsiteX3" fmla="*/ 6008914 w 6008914"/>
              <a:gd name="connsiteY3" fmla="*/ 0 h 2220686"/>
              <a:gd name="connsiteX4" fmla="*/ 0 w 6008914"/>
              <a:gd name="connsiteY4" fmla="*/ 452846 h 22206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08914" h="2220686">
                <a:moveTo>
                  <a:pt x="0" y="452846"/>
                </a:moveTo>
                <a:lnTo>
                  <a:pt x="252548" y="1793966"/>
                </a:lnTo>
                <a:lnTo>
                  <a:pt x="5320937" y="2220686"/>
                </a:lnTo>
                <a:lnTo>
                  <a:pt x="6008914" y="0"/>
                </a:lnTo>
                <a:lnTo>
                  <a:pt x="0" y="452846"/>
                </a:lnTo>
                <a:close/>
              </a:path>
            </a:pathLst>
          </a:custGeom>
          <a:solidFill>
            <a:srgbClr val="34BF49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8" name="任意多边形 7"/>
          <p:cNvSpPr/>
          <p:nvPr>
            <p:custDataLst>
              <p:tags r:id="rId2"/>
            </p:custDataLst>
          </p:nvPr>
        </p:nvSpPr>
        <p:spPr>
          <a:xfrm>
            <a:off x="9086850" y="2482850"/>
            <a:ext cx="400050" cy="158750"/>
          </a:xfrm>
          <a:custGeom>
            <a:avLst/>
            <a:gdLst>
              <a:gd name="connsiteX0" fmla="*/ 0 w 400050"/>
              <a:gd name="connsiteY0" fmla="*/ 152400 h 158750"/>
              <a:gd name="connsiteX1" fmla="*/ 374650 w 400050"/>
              <a:gd name="connsiteY1" fmla="*/ 0 h 158750"/>
              <a:gd name="connsiteX2" fmla="*/ 400050 w 400050"/>
              <a:gd name="connsiteY2" fmla="*/ 158750 h 158750"/>
              <a:gd name="connsiteX3" fmla="*/ 0 w 400050"/>
              <a:gd name="connsiteY3" fmla="*/ 152400 h 158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0050" h="158750">
                <a:moveTo>
                  <a:pt x="0" y="152400"/>
                </a:moveTo>
                <a:lnTo>
                  <a:pt x="374650" y="0"/>
                </a:lnTo>
                <a:lnTo>
                  <a:pt x="400050" y="158750"/>
                </a:lnTo>
                <a:lnTo>
                  <a:pt x="0" y="152400"/>
                </a:lnTo>
                <a:close/>
              </a:path>
            </a:pathLst>
          </a:custGeom>
          <a:solidFill>
            <a:srgbClr val="34BF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" name="任意多边形 8"/>
          <p:cNvSpPr/>
          <p:nvPr>
            <p:custDataLst>
              <p:tags r:id="rId3"/>
            </p:custDataLst>
          </p:nvPr>
        </p:nvSpPr>
        <p:spPr>
          <a:xfrm>
            <a:off x="8959850" y="1936750"/>
            <a:ext cx="368300" cy="342900"/>
          </a:xfrm>
          <a:custGeom>
            <a:avLst/>
            <a:gdLst>
              <a:gd name="connsiteX0" fmla="*/ 0 w 368300"/>
              <a:gd name="connsiteY0" fmla="*/ 342900 h 342900"/>
              <a:gd name="connsiteX1" fmla="*/ 254000 w 368300"/>
              <a:gd name="connsiteY1" fmla="*/ 0 h 342900"/>
              <a:gd name="connsiteX2" fmla="*/ 368300 w 368300"/>
              <a:gd name="connsiteY2" fmla="*/ 139700 h 342900"/>
              <a:gd name="connsiteX3" fmla="*/ 0 w 368300"/>
              <a:gd name="connsiteY3" fmla="*/ 34290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8300" h="342900">
                <a:moveTo>
                  <a:pt x="0" y="342900"/>
                </a:moveTo>
                <a:lnTo>
                  <a:pt x="254000" y="0"/>
                </a:lnTo>
                <a:lnTo>
                  <a:pt x="368300" y="139700"/>
                </a:lnTo>
                <a:lnTo>
                  <a:pt x="0" y="342900"/>
                </a:lnTo>
                <a:close/>
              </a:path>
            </a:pathLst>
          </a:custGeom>
          <a:solidFill>
            <a:srgbClr val="34BF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0" name="文本框 5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 rot="21345375">
            <a:off x="2905126" y="2419350"/>
            <a:ext cx="6124575" cy="1684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8000" dirty="0">
                <a:solidFill>
                  <a:srgbClr val="FFFFFF"/>
                </a:solidFill>
                <a:latin typeface="Bodoni MT Black" panose="02070A03080606020203" pitchFamily="18" charset="0"/>
                <a:ea typeface="幼圆" panose="02010509060101010101" pitchFamily="49" charset="-122"/>
              </a:rPr>
              <a:t>THANKS</a:t>
            </a:r>
            <a:endParaRPr lang="zh-CN" altLang="en-US" sz="8000" dirty="0">
              <a:solidFill>
                <a:srgbClr val="FFFFFF"/>
              </a:solidFill>
              <a:latin typeface="Bodoni MT Black" panose="02070A03080606020203" pitchFamily="18" charset="0"/>
              <a:ea typeface="幼圆" panose="02010509060101010101" pitchFamily="49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3686629" y="1041940"/>
            <a:ext cx="4194628" cy="1209221"/>
            <a:chOff x="3686629" y="1298779"/>
            <a:chExt cx="4194628" cy="1209221"/>
          </a:xfrm>
        </p:grpSpPr>
        <p:sp>
          <p:nvSpPr>
            <p:cNvPr id="17" name="文本框 11"/>
            <p:cNvSpPr txBox="1"/>
            <p:nvPr/>
          </p:nvSpPr>
          <p:spPr>
            <a:xfrm>
              <a:off x="4895850" y="1646551"/>
              <a:ext cx="298540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2400" b="1" dirty="0">
                  <a:solidFill>
                    <a:srgbClr val="036EB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COMPUTER</a:t>
              </a:r>
              <a:endParaRPr lang="en-US" altLang="zh-CN" sz="24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十字箭头标注 17"/>
            <p:cNvSpPr/>
            <p:nvPr/>
          </p:nvSpPr>
          <p:spPr>
            <a:xfrm>
              <a:off x="3686629" y="1298779"/>
              <a:ext cx="1209221" cy="1209221"/>
            </a:xfrm>
            <a:prstGeom prst="quadArrowCallout">
              <a:avLst/>
            </a:prstGeom>
            <a:solidFill>
              <a:srgbClr val="036EB8"/>
            </a:solidFill>
            <a:ln>
              <a:noFill/>
            </a:ln>
            <a:effectLst>
              <a:outerShdw blurRad="431800" dist="38100" dir="18900000" sx="60000" sy="6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eaVert" rtlCol="0" anchor="ctr"/>
            <a:lstStyle/>
            <a:p>
              <a:pPr algn="ctr"/>
              <a:endParaRPr lang="zh-CN" altLang="en-US" dirty="0"/>
            </a:p>
          </p:txBody>
        </p:sp>
      </p:grpSp>
      <p:pic>
        <p:nvPicPr>
          <p:cNvPr id="20" name="图片 19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7042" y="1266579"/>
            <a:ext cx="702583" cy="702583"/>
          </a:xfrm>
          <a:prstGeom prst="rect">
            <a:avLst/>
          </a:prstGeom>
        </p:spPr>
      </p:pic>
      <p:sp>
        <p:nvSpPr>
          <p:cNvPr id="14" name="文本框 13"/>
          <p:cNvSpPr txBox="1"/>
          <p:nvPr/>
        </p:nvSpPr>
        <p:spPr>
          <a:xfrm>
            <a:off x="4730115" y="1793875"/>
            <a:ext cx="568388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kern="2700" spc="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信息技术基础</a:t>
            </a:r>
            <a:r>
              <a:rPr lang="en-US" altLang="zh-CN" kern="2700" spc="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(</a:t>
            </a:r>
            <a:r>
              <a:rPr lang="en-US" altLang="zh-CN" kern="27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Windows11+WPS Office</a:t>
            </a:r>
            <a:r>
              <a:rPr lang="zh-CN" altLang="en-US" kern="2700" spc="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endParaRPr lang="zh-CN" altLang="en-US" kern="2700" spc="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MH" val="20151108193144"/>
  <p:tag name="MH_LIBRARY" val="GRAPHIC"/>
  <p:tag name="MH_TYPE" val="Other"/>
  <p:tag name="MH_ORDER" val="1"/>
</p:tagLst>
</file>

<file path=ppt/tags/tag2.xml><?xml version="1.0" encoding="utf-8"?>
<p:tagLst xmlns:p="http://schemas.openxmlformats.org/presentationml/2006/main">
  <p:tag name="MH" val="20151108193144"/>
  <p:tag name="MH_LIBRARY" val="GRAPHIC"/>
  <p:tag name="MH_TYPE" val="Other"/>
  <p:tag name="MH_ORDER" val="2"/>
</p:tagLst>
</file>

<file path=ppt/tags/tag3.xml><?xml version="1.0" encoding="utf-8"?>
<p:tagLst xmlns:p="http://schemas.openxmlformats.org/presentationml/2006/main">
  <p:tag name="KSO_WM_DIAGRAM_VIRTUALLY_FRAME" val="{&quot;height&quot;:156.3762992125984,&quot;left&quot;:315.07173228346454,&quot;top&quot;:172.0196062992126,&quot;width&quot;:528.7690551181101}"/>
</p:tagLst>
</file>

<file path=ppt/tags/tag4.xml><?xml version="1.0" encoding="utf-8"?>
<p:tagLst xmlns:p="http://schemas.openxmlformats.org/presentationml/2006/main">
  <p:tag name="KSO_WM_DIAGRAM_VIRTUALLY_FRAME" val="{&quot;height&quot;:156.3762992125984,&quot;left&quot;:315.07173228346454,&quot;top&quot;:172.0196062992126,&quot;width&quot;:528.7690551181101}"/>
</p:tagLst>
</file>

<file path=ppt/tags/tag5.xml><?xml version="1.0" encoding="utf-8"?>
<p:tagLst xmlns:p="http://schemas.openxmlformats.org/presentationml/2006/main">
  <p:tag name="KSO_WM_DIAGRAM_VIRTUALLY_FRAME" val="{&quot;height&quot;:156.3762992125984,&quot;left&quot;:315.07173228346454,&quot;top&quot;:172.0196062992126,&quot;width&quot;:528.7690551181101}"/>
</p:tagLst>
</file>

<file path=ppt/tags/tag6.xml><?xml version="1.0" encoding="utf-8"?>
<p:tagLst xmlns:p="http://schemas.openxmlformats.org/presentationml/2006/main">
  <p:tag name="KSO_WM_DIAGRAM_VIRTUALLY_FRAME" val="{&quot;height&quot;:156.3762992125984,&quot;left&quot;:315.07173228346454,&quot;top&quot;:172.0196062992126,&quot;width&quot;:528.7690551181101}"/>
</p:tagLst>
</file>

<file path=ppt/tags/tag7.xml><?xml version="1.0" encoding="utf-8"?>
<p:tagLst xmlns:p="http://schemas.openxmlformats.org/presentationml/2006/main">
  <p:tag name="KSO_WM_DIAGRAM_VIRTUALLY_FRAME" val="{&quot;height&quot;:156.3762992125984,&quot;left&quot;:315.07173228346454,&quot;top&quot;:172.0196062992126,&quot;width&quot;:528.7690551181101}"/>
</p:tagLst>
</file>

<file path=ppt/tags/tag8.xml><?xml version="1.0" encoding="utf-8"?>
<p:tagLst xmlns:p="http://schemas.openxmlformats.org/presentationml/2006/main">
  <p:tag name="KSO_WM_DIAGRAM_VIRTUALLY_FRAME" val="{&quot;height&quot;:156.3762992125984,&quot;left&quot;:315.07173228346454,&quot;top&quot;:172.0196062992126,&quot;width&quot;:528.7690551181101}"/>
</p:tagLst>
</file>

<file path=ppt/tags/tag9.xml><?xml version="1.0" encoding="utf-8"?>
<p:tagLst xmlns:p="http://schemas.openxmlformats.org/presentationml/2006/main">
  <p:tag name="KSO_WM_BEAUTIFY_FLAG" val=""/>
</p:tagLst>
</file>

<file path=ppt/tags/tag10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11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12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13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14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15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16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17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18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19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20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21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22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23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24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25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26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27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28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29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30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31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32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33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34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35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36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37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38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39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40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41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42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43.xml><?xml version="1.0" encoding="utf-8"?>
<p:tagLst xmlns:p="http://schemas.openxmlformats.org/presentationml/2006/main">
  <p:tag name="KSO_WM_DIAGRAM_VIRTUALLY_FRAME" val="{&quot;height&quot;:270.2919685039369,&quot;left&quot;:156.31677165354324,&quot;top&quot;:213.02299212598427,&quot;width&quot;:520.8047244094489}"/>
</p:tagLst>
</file>

<file path=ppt/tags/tag44.xml><?xml version="1.0" encoding="utf-8"?>
<p:tagLst xmlns:p="http://schemas.openxmlformats.org/presentationml/2006/main">
  <p:tag name="KSO_WM_DIAGRAM_VIRTUALLY_FRAME" val="{&quot;height&quot;:270.2919685039369,&quot;left&quot;:156.31677165354324,&quot;top&quot;:213.02299212598427,&quot;width&quot;:520.8047244094489}"/>
</p:tagLst>
</file>

<file path=ppt/tags/tag45.xml><?xml version="1.0" encoding="utf-8"?>
<p:tagLst xmlns:p="http://schemas.openxmlformats.org/presentationml/2006/main">
  <p:tag name="KSO_WM_DIAGRAM_VIRTUALLY_FRAME" val="{&quot;height&quot;:270.2919685039369,&quot;left&quot;:156.31677165354324,&quot;top&quot;:213.02299212598427,&quot;width&quot;:520.8047244094489}"/>
</p:tagLst>
</file>

<file path=ppt/tags/tag46.xml><?xml version="1.0" encoding="utf-8"?>
<p:tagLst xmlns:p="http://schemas.openxmlformats.org/presentationml/2006/main">
  <p:tag name="KSO_WM_DIAGRAM_VIRTUALLY_FRAME" val="{&quot;height&quot;:270.2919685039369,&quot;left&quot;:156.31677165354324,&quot;top&quot;:213.02299212598427,&quot;width&quot;:520.8047244094489}"/>
</p:tagLst>
</file>

<file path=ppt/tags/tag47.xml><?xml version="1.0" encoding="utf-8"?>
<p:tagLst xmlns:p="http://schemas.openxmlformats.org/presentationml/2006/main">
  <p:tag name="KSO_WM_DIAGRAM_VIRTUALLY_FRAME" val="{&quot;height&quot;:270.2919685039369,&quot;left&quot;:156.31677165354324,&quot;top&quot;:213.02299212598427,&quot;width&quot;:520.8047244094489}"/>
</p:tagLst>
</file>

<file path=ppt/tags/tag48.xml><?xml version="1.0" encoding="utf-8"?>
<p:tagLst xmlns:p="http://schemas.openxmlformats.org/presentationml/2006/main">
  <p:tag name="KSO_WM_DIAGRAM_VIRTUALLY_FRAME" val="{&quot;height&quot;:270.2919685039369,&quot;left&quot;:156.31677165354324,&quot;top&quot;:213.02299212598427,&quot;width&quot;:520.8047244094489}"/>
</p:tagLst>
</file>

<file path=ppt/tags/tag49.xml><?xml version="1.0" encoding="utf-8"?>
<p:tagLst xmlns:p="http://schemas.openxmlformats.org/presentationml/2006/main">
  <p:tag name="KSO_WM_DIAGRAM_VIRTUALLY_FRAME" val="{&quot;height&quot;:270.2919685039369,&quot;left&quot;:156.31677165354324,&quot;top&quot;:213.02299212598427,&quot;width&quot;:520.8047244094489}"/>
</p:tagLst>
</file>

<file path=ppt/tags/tag50.xml><?xml version="1.0" encoding="utf-8"?>
<p:tagLst xmlns:p="http://schemas.openxmlformats.org/presentationml/2006/main">
  <p:tag name="KSO_WM_DIAGRAM_VIRTUALLY_FRAME" val="{&quot;height&quot;:270.2919685039369,&quot;left&quot;:156.31677165354324,&quot;top&quot;:213.02299212598427,&quot;width&quot;:520.8047244094489}"/>
</p:tagLst>
</file>

<file path=ppt/tags/tag51.xml><?xml version="1.0" encoding="utf-8"?>
<p:tagLst xmlns:p="http://schemas.openxmlformats.org/presentationml/2006/main">
  <p:tag name="KSO_WM_DIAGRAM_VIRTUALLY_FRAME" val="{&quot;height&quot;:270.2919685039369,&quot;left&quot;:156.31677165354324,&quot;top&quot;:213.02299212598427,&quot;width&quot;:520.8047244094489}"/>
</p:tagLst>
</file>

<file path=ppt/tags/tag52.xml><?xml version="1.0" encoding="utf-8"?>
<p:tagLst xmlns:p="http://schemas.openxmlformats.org/presentationml/2006/main">
  <p:tag name="KSO_WM_DIAGRAM_VIRTUALLY_FRAME" val="{&quot;height&quot;:270.2919685039369,&quot;left&quot;:156.31677165354324,&quot;top&quot;:213.02299212598427,&quot;width&quot;:520.8047244094489}"/>
</p:tagLst>
</file>

<file path=ppt/tags/tag53.xml><?xml version="1.0" encoding="utf-8"?>
<p:tagLst xmlns:p="http://schemas.openxmlformats.org/presentationml/2006/main">
  <p:tag name="KSO_WM_DIAGRAM_VIRTUALLY_FRAME" val="{&quot;height&quot;:270.2919685039369,&quot;left&quot;:156.31677165354324,&quot;top&quot;:213.02299212598427,&quot;width&quot;:520.8047244094489}"/>
</p:tagLst>
</file>

<file path=ppt/tags/tag54.xml><?xml version="1.0" encoding="utf-8"?>
<p:tagLst xmlns:p="http://schemas.openxmlformats.org/presentationml/2006/main">
  <p:tag name="KSO_WM_DIAGRAM_VIRTUALLY_FRAME" val="{&quot;height&quot;:270.2919685039369,&quot;left&quot;:156.31677165354324,&quot;top&quot;:213.02299212598427,&quot;width&quot;:520.8047244094489}"/>
</p:tagLst>
</file>

<file path=ppt/tags/tag55.xml><?xml version="1.0" encoding="utf-8"?>
<p:tagLst xmlns:p="http://schemas.openxmlformats.org/presentationml/2006/main">
  <p:tag name="KSO_WM_DIAGRAM_VIRTUALLY_FRAME" val="{&quot;height&quot;:270.2919685039369,&quot;left&quot;:156.31677165354324,&quot;top&quot;:213.02299212598427,&quot;width&quot;:520.8047244094489}"/>
</p:tagLst>
</file>

<file path=ppt/tags/tag56.xml><?xml version="1.0" encoding="utf-8"?>
<p:tagLst xmlns:p="http://schemas.openxmlformats.org/presentationml/2006/main">
  <p:tag name="KSO_WM_UNIT_COMPATIBLE" val="0"/>
  <p:tag name="KSO_WM_UNIT_DIAGRAM_ISREFERUNIT" val="0"/>
  <p:tag name="KSO_WM_TEMPLATE_CATEGORY" val="diagram"/>
  <p:tag name="KSO_WM_UNIT_LAYERLEVEL" val="1_1_1"/>
  <p:tag name="KSO_WM_BEAUTIFY_FLAG" val="#wm#"/>
  <p:tag name="KSO_WM_DIAGRAM_VERSION" val="3"/>
  <p:tag name="KSO_WM_DIAGRAM_COLOR_TEXT_CAN_REMOVE" val="n"/>
  <p:tag name="KSO_WM_DIAGRAM_MAX_ITEMCNT" val="6"/>
  <p:tag name="KSO_WM_DIAGRAM_VIRTUALLY_FRAME" val="{&quot;height&quot;:375.1000061035156,&quot;left&quot;:48.59501220703123,&quot;top&quot;:110.68999694824215,&quot;width&quot;:861.8499755859375}"/>
  <p:tag name="KSO_WM_UNIT_HIGHLIGHT" val="0"/>
  <p:tag name="KSO_WM_UNIT_DIAGRAM_ISNUMVISUAL" val="0"/>
  <p:tag name="KSO_WM_UNIT_ID" val="diagram20231642_2*n_h_a*1_1_1"/>
  <p:tag name="KSO_WM_TEMPLATE_INDEX" val="20231642"/>
  <p:tag name="KSO_WM_TAG_VERSION" val="3.0"/>
  <p:tag name="KSO_WM_UNIT_ISCONTENTSTITLE" val="0"/>
  <p:tag name="KSO_WM_UNIT_ISNUMDGMTITLE" val="0"/>
  <p:tag name="KSO_WM_UNIT_NOCLEAR" val="0"/>
  <p:tag name="KSO_WM_UNIT_VALUE" val="42"/>
  <p:tag name="KSO_WM_DIAGRAM_GROUP_CODE" val="n1-1"/>
  <p:tag name="KSO_WM_UNIT_TYPE" val="n_h_a"/>
  <p:tag name="KSO_WM_UNIT_INDEX" val="1_1_1"/>
  <p:tag name="KSO_WM_DIAGRAM_COLOR_TRICK" val="1"/>
  <p:tag name="KSO_WM_DIAGRAM_MIN_ITEMCNT" val="2"/>
  <p:tag name="KSO_WM_DIAGRAM_COLOR_MATCH_VALUE" val="{&quot;shape&quot;:{&quot;fill&quot;:{&quot;gradient&quot;:[{&quot;brightness&quot;:0,&quot;colorType&quot;:1,&quot;foreColorIndex&quot;:6,&quot;pos&quot;:0,&quot;transparency&quot;:0},{&quot;brightness&quot;:0,&quot;colorType&quot;:1,&quot;foreColorIndex&quot;:5,&quot;pos&quot;:1,&quot;transparency&quot;:0}],&quot;type&quot;:3},&quot;glow&quot;:{&quot;colorType&quot;:0},&quot;line&quot;:{&quot;type&quot;:0},&quot;shadow&quot;:{&quot;brightness&quot;:0,&quot;colorType&quot;:2,&quot;rgb&quot;:&quot;#000000&quot;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FORE_SCHEMECOLOR_INDEX_BRIGHTNESS" val="0"/>
  <p:tag name="KSO_WM_UNIT_PRESET_TEXT" val="添加标题"/>
  <p:tag name="KSO_WM_UNIT_FILL_TYPE" val="3"/>
  <p:tag name="KSO_WM_UNIT_TEXT_FILL_FORE_SCHEMECOLOR_INDEX" val="1"/>
  <p:tag name="KSO_WM_UNIT_TEXT_FILL_TYPE" val="1"/>
  <p:tag name="KSO_WM_UNIT_USESOURCEFORMAT_APPLY" val="1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642_2*n_h_h_f*1_2_3_1"/>
  <p:tag name="KSO_WM_TEMPLATE_CATEGORY" val="diagram"/>
  <p:tag name="KSO_WM_TEMPLATE_INDEX" val="20231642"/>
  <p:tag name="KSO_WM_UNIT_LAYERLEVEL" val="1_1_1_1"/>
  <p:tag name="KSO_WM_TAG_VERSION" val="3.0"/>
  <p:tag name="KSO_WM_BEAUTIFY_FLAG" val="#wm#"/>
  <p:tag name="KSO_WM_UNIT_SUBTYPE" val="a"/>
  <p:tag name="KSO_WM_UNIT_NOCLEAR" val="0"/>
  <p:tag name="KSO_WM_DIAGRAM_GROUP_CODE" val="n1-1"/>
  <p:tag name="KSO_WM_UNIT_TYPE" val="n_h_h_f"/>
  <p:tag name="KSO_WM_UNIT_INDEX" val="1_2_3_1"/>
  <p:tag name="KSO_WM_UNIT_VALUE" val="112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861.8499755859375}"/>
  <p:tag name="KSO_WM_DIAGRAM_COLOR_MATCH_VALUE" val="{&quot;shape&quot;:{&quot;fill&quot;:{&quot;gradient&quot;:[{&quot;brightness&quot;:0,&quot;colorType&quot;:1,&quot;foreColorIndex&quot;:2,&quot;pos&quot;:0,&quot;transparency&quot;:1},{&quot;brightness&quot;:0,&quot;colorType&quot;:1,&quot;foreColorIndex&quot;:6,&quot;pos&quot;:1,&quot;transparency&quot;:0.8999999761581421}],&quot;type&quot;:3},&quot;glow&quot;:{&quot;colorType&quot;:0},&quot;line&quot;:{&quot;gradient&quot;:[{&quot;brightness&quot;:0,&quot;colorType&quot;:1,&quot;foreColorIndex&quot;:14,&quot;pos&quot;:0,&quot;transparency&quot;:1},{&quot;brightness&quot;:0,&quot;colorType&quot;:1,&quot;foreColorIndex&quot;:6,&quot;pos&quot;:1,&quot;transparency&quot;:0.5}],&quot;type&quot;:2},&quot;shadow&quot;:{&quot;brightness&quot;:0,&quot;colorType&quot;:2,&quot;rgb&quot;:&quot;#000000&quot;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单击输入你的项正文，文字是您思想的提炼，请尽量言简意赅的阐述观点。"/>
  <p:tag name="KSO_WM_UNIT_FILL_TYPE" val="3"/>
  <p:tag name="KSO_WM_UNIT_TEXT_FILL_FORE_SCHEMECOLOR_INDEX" val="1"/>
  <p:tag name="KSO_WM_UNIT_TEXT_FILL_TYPE" val="1"/>
  <p:tag name="KSO_WM_UNIT_LINE_FORE_SCHEMECOLOR_INDEX" val="6"/>
  <p:tag name="KSO_WM_UNIT_USESOURCEFORMAT_APPLY" val="1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642_2*n_h_h_f*1_2_2_1"/>
  <p:tag name="KSO_WM_TEMPLATE_CATEGORY" val="diagram"/>
  <p:tag name="KSO_WM_TEMPLATE_INDEX" val="20231642"/>
  <p:tag name="KSO_WM_UNIT_LAYERLEVEL" val="1_1_1_1"/>
  <p:tag name="KSO_WM_TAG_VERSION" val="3.0"/>
  <p:tag name="KSO_WM_BEAUTIFY_FLAG" val="#wm#"/>
  <p:tag name="KSO_WM_UNIT_SUBTYPE" val="a"/>
  <p:tag name="KSO_WM_UNIT_NOCLEAR" val="0"/>
  <p:tag name="KSO_WM_DIAGRAM_GROUP_CODE" val="n1-1"/>
  <p:tag name="KSO_WM_UNIT_TYPE" val="n_h_h_f"/>
  <p:tag name="KSO_WM_UNIT_INDEX" val="1_2_2_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861.8499755859375}"/>
  <p:tag name="KSO_WM_DIAGRAM_COLOR_MATCH_VALUE" val="{&quot;shape&quot;:{&quot;fill&quot;:{&quot;gradient&quot;:[{&quot;brightness&quot;:0,&quot;colorType&quot;:1,&quot;foreColorIndex&quot;:2,&quot;pos&quot;:0,&quot;transparency&quot;:1},{&quot;brightness&quot;:0,&quot;colorType&quot;:1,&quot;foreColorIndex&quot;:6,&quot;pos&quot;:1,&quot;transparency&quot;:0.8999999761581421}],&quot;type&quot;:3},&quot;glow&quot;:{&quot;colorType&quot;:0},&quot;line&quot;:{&quot;gradient&quot;:[{&quot;brightness&quot;:0,&quot;colorType&quot;:1,&quot;foreColorIndex&quot;:14,&quot;pos&quot;:0,&quot;transparency&quot;:1},{&quot;brightness&quot;:0,&quot;colorType&quot;:1,&quot;foreColorIndex&quot;:6,&quot;pos&quot;:1,&quot;transparency&quot;:0.5}],&quot;type&quot;:2},&quot;shadow&quot;:{&quot;brightness&quot;:0,&quot;colorType&quot;:2,&quot;rgb&quot;:&quot;#000000&quot;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VALUE" val="75"/>
  <p:tag name="KSO_WM_UNIT_PRESET_TEXT" val="单击输入你的项正文，文字是您思想的提炼，请尽量言简意赅的阐述观点。"/>
  <p:tag name="KSO_WM_UNIT_FILL_TYPE" val="3"/>
  <p:tag name="KSO_WM_UNIT_TEXT_FILL_FORE_SCHEMECOLOR_INDEX" val="1"/>
  <p:tag name="KSO_WM_UNIT_TEXT_FILL_TYPE" val="1"/>
  <p:tag name="KSO_WM_UNIT_LINE_FORE_SCHEMECOLOR_INDEX" val="6"/>
  <p:tag name="KSO_WM_UNIT_USESOURCEFORMAT_APPLY" val="1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642_2*n_h_h_f*1_2_1_1"/>
  <p:tag name="KSO_WM_TEMPLATE_CATEGORY" val="diagram"/>
  <p:tag name="KSO_WM_TEMPLATE_INDEX" val="20231642"/>
  <p:tag name="KSO_WM_UNIT_LAYERLEVEL" val="1_1_1_1"/>
  <p:tag name="KSO_WM_TAG_VERSION" val="3.0"/>
  <p:tag name="KSO_WM_BEAUTIFY_FLAG" val="#wm#"/>
  <p:tag name="KSO_WM_UNIT_SUBTYPE" val="a"/>
  <p:tag name="KSO_WM_UNIT_NOCLEAR" val="0"/>
  <p:tag name="KSO_WM_UNIT_VALUE" val="112"/>
  <p:tag name="KSO_WM_DIAGRAM_GROUP_CODE" val="n1-1"/>
  <p:tag name="KSO_WM_UNIT_TYPE" val="n_h_h_f"/>
  <p:tag name="KSO_WM_UNIT_INDEX" val="1_2_1_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861.8499755859375}"/>
  <p:tag name="KSO_WM_DIAGRAM_COLOR_MATCH_VALUE" val="{&quot;shape&quot;:{&quot;fill&quot;:{&quot;gradient&quot;:[{&quot;brightness&quot;:0,&quot;colorType&quot;:1,&quot;foreColorIndex&quot;:2,&quot;pos&quot;:0,&quot;transparency&quot;:1},{&quot;brightness&quot;:0,&quot;colorType&quot;:1,&quot;foreColorIndex&quot;:6,&quot;pos&quot;:1,&quot;transparency&quot;:0.8999999761581421}],&quot;type&quot;:3},&quot;glow&quot;:{&quot;colorType&quot;:0},&quot;line&quot;:{&quot;gradient&quot;:[{&quot;brightness&quot;:0,&quot;colorType&quot;:1,&quot;foreColorIndex&quot;:14,&quot;pos&quot;:0,&quot;transparency&quot;:1},{&quot;brightness&quot;:0,&quot;colorType&quot;:1,&quot;foreColorIndex&quot;:6,&quot;pos&quot;:1,&quot;transparency&quot;:0.5}],&quot;type&quot;:2},&quot;shadow&quot;:{&quot;brightness&quot;:0,&quot;colorType&quot;:2,&quot;rgb&quot;:&quot;#000000&quot;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单击输入你的项正文，文字是您思想的提炼，请尽量言简意赅的阐述观点。"/>
  <p:tag name="KSO_WM_UNIT_FILL_TYPE" val="3"/>
  <p:tag name="KSO_WM_UNIT_TEXT_FILL_FORE_SCHEMECOLOR_INDEX" val="1"/>
  <p:tag name="KSO_WM_UNIT_TEXT_FILL_TYPE" val="1"/>
  <p:tag name="KSO_WM_UNIT_LINE_FORE_SCHEMECOLOR_INDEX" val="6"/>
  <p:tag name="KSO_WM_UNIT_USESOURCEFORMAT_APPLY" val="1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642_2*n_h_i*1_1_1"/>
  <p:tag name="KSO_WM_TEMPLATE_CATEGORY" val="diagram"/>
  <p:tag name="KSO_WM_TEMPLATE_INDEX" val="20231642"/>
  <p:tag name="KSO_WM_UNIT_LAYERLEVEL" val="1_1_1"/>
  <p:tag name="KSO_WM_TAG_VERSION" val="3.0"/>
  <p:tag name="KSO_WM_BEAUTIFY_FLAG" val="#wm#"/>
  <p:tag name="KSO_WM_DIAGRAM_GROUP_CODE" val="n1-1"/>
  <p:tag name="KSO_WM_UNIT_TYPE" val="n_h_i"/>
  <p:tag name="KSO_WM_UNIT_INDEX" val="1_1_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861.8499755859375}"/>
  <p:tag name="KSO_WM_DIAGRAM_COLOR_MATCH_VALUE" val="{&quot;shape&quot;:{&quot;fill&quot;:{&quot;gradient&quot;:[{&quot;brightness&quot;:0,&quot;colorType&quot;:1,&quot;foreColorIndex&quot;:6,&quot;pos&quot;:0,&quot;transparency&quot;:0.800000011920929},{&quot;brightness&quot;:0,&quot;colorType&quot;:1,&quot;foreColorIndex&quot;:5,&quot;pos&quot;:1,&quot;transparency&quot;:0.800000011920929}],&quot;type&quot;:3},&quot;glow&quot;:{&quot;colorType&quot;:0},&quot;line&quot;:{&quot;type&quot;:0},&quot;shadow&quot;:{&quot;brightness&quot;:0,&quot;colorType&quot;:2,&quot;rgb&quot;:&quot;#000000&quot;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3"/>
  <p:tag name="KSO_WM_UNIT_TEXT_FILL_FORE_SCHEMECOLOR_INDEX" val="2"/>
  <p:tag name="KSO_WM_UNIT_TEXT_FILL_TYPE" val="1"/>
  <p:tag name="KSO_WM_UNIT_USESOURCEFORMAT_APPLY" val="1"/>
</p:tagLst>
</file>

<file path=ppt/tags/tag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642_2*n_h_i*1_1_2"/>
  <p:tag name="KSO_WM_TEMPLATE_CATEGORY" val="diagram"/>
  <p:tag name="KSO_WM_TEMPLATE_INDEX" val="20231642"/>
  <p:tag name="KSO_WM_UNIT_LAYERLEVEL" val="1_1_1"/>
  <p:tag name="KSO_WM_TAG_VERSION" val="3.0"/>
  <p:tag name="KSO_WM_BEAUTIFY_FLAG" val="#wm#"/>
  <p:tag name="KSO_WM_DIAGRAM_GROUP_CODE" val="n1-1"/>
  <p:tag name="KSO_WM_UNIT_TYPE" val="n_h_i"/>
  <p:tag name="KSO_WM_UNIT_INDEX" val="1_1_2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861.8499755859375}"/>
  <p:tag name="KSO_WM_DIAGRAM_COLOR_MATCH_VALUE" val="{&quot;shape&quot;:{&quot;fill&quot;:{&quot;gradient&quot;:[{&quot;brightness&quot;:0,&quot;colorType&quot;:1,&quot;foreColorIndex&quot;:6,&quot;pos&quot;:0,&quot;transparency&quot;:0},{&quot;brightness&quot;:0,&quot;colorType&quot;:1,&quot;foreColorIndex&quot;:5,&quot;pos&quot;:1,&quot;transparency&quot;:0}],&quot;type&quot;:3},&quot;glow&quot;:{&quot;colorType&quot;:0},&quot;line&quot;:{&quot;type&quot;:0},&quot;shadow&quot;:{&quot;brightness&quot;:0,&quot;colorType&quot;:2,&quot;rgb&quot;:&quot;#000000&quot;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3"/>
  <p:tag name="KSO_WM_UNIT_TEXT_FILL_FORE_SCHEMECOLOR_INDEX" val="2"/>
  <p:tag name="KSO_WM_UNIT_TEXT_FILL_TYPE" val="1"/>
  <p:tag name="KSO_WM_UNIT_USESOURCEFORMAT_APPLY" val="1"/>
</p:tagLst>
</file>

<file path=ppt/tags/tag6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d"/>
  <p:tag name="KSO_WM_UNIT_TYPE" val="n_h_h_i"/>
  <p:tag name="KSO_WM_UNIT_INDEX" val="1_2_1_1"/>
  <p:tag name="KSO_WM_UNIT_ID" val="diagram20231642_2*n_h_h_i*1_2_1_1"/>
  <p:tag name="KSO_WM_TEMPLATE_CATEGORY" val="diagram"/>
  <p:tag name="KSO_WM_TEMPLATE_INDEX" val="20231642"/>
  <p:tag name="KSO_WM_UNIT_LAYERLEVEL" val="1_1_1_1"/>
  <p:tag name="KSO_WM_TAG_VERSION" val="3.0"/>
  <p:tag name="KSO_WM_BEAUTIFY_FLAG" val="#wm#"/>
  <p:tag name="KSO_WM_UNIT_TEXT_FILL_FORE_SCHEMECOLOR_INDEX_BRIGHTNESS" val="0.15"/>
  <p:tag name="KSO_WM_DIAGRAM_GROUP_CODE" val="n1-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861.8499755859375}"/>
  <p:tag name="KSO_WM_DIAGRAM_COLOR_MATCH_VALUE" val="{&quot;shape&quot;:{&quot;fill&quot;:{&quot;gradient&quot;:[{&quot;brightness&quot;:0,&quot;colorType&quot;:1,&quot;foreColorIndex&quot;:6,&quot;pos&quot;:0,&quot;transparency&quot;:0},{&quot;brightness&quot;:0,&quot;colorType&quot;:1,&quot;foreColorIndex&quot;:5,&quot;pos&quot;:1,&quot;transparency&quot;:0}],&quot;type&quot;:3},&quot;glow&quot;:{&quot;colorType&quot;:0},&quot;line&quot;:{&quot;type&quot;:0},&quot;shadow&quot;:{&quot;brightness&quot;:0.6000000238418579,&quot;colorType&quot;:1,&quot;foreColorIndex&quot;:5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01"/>
  <p:tag name="KSO_WM_UNIT_FILL_TYPE" val="3"/>
  <p:tag name="KSO_WM_UNIT_TEXT_FILL_FORE_SCHEMECOLOR_INDEX" val="1"/>
  <p:tag name="KSO_WM_UNIT_TEXT_FILL_TYPE" val="1"/>
  <p:tag name="KSO_WM_UNIT_SHADOW_SCHEMECOLOR_INDEX" val="5"/>
  <p:tag name="KSO_WM_UNIT_USESOURCEFORMAT_APPLY" val="1"/>
</p:tagLst>
</file>

<file path=ppt/tags/tag6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d"/>
  <p:tag name="KSO_WM_UNIT_TYPE" val="n_h_h_i"/>
  <p:tag name="KSO_WM_UNIT_INDEX" val="1_2_2_1"/>
  <p:tag name="KSO_WM_UNIT_ID" val="diagram20231642_2*n_h_h_i*1_2_2_1"/>
  <p:tag name="KSO_WM_TEMPLATE_CATEGORY" val="diagram"/>
  <p:tag name="KSO_WM_TEMPLATE_INDEX" val="20231642"/>
  <p:tag name="KSO_WM_UNIT_LAYERLEVEL" val="1_1_1_1"/>
  <p:tag name="KSO_WM_TAG_VERSION" val="3.0"/>
  <p:tag name="KSO_WM_BEAUTIFY_FLAG" val="#wm#"/>
  <p:tag name="KSO_WM_UNIT_TEXT_FILL_FORE_SCHEMECOLOR_INDEX_BRIGHTNESS" val="0.15"/>
  <p:tag name="KSO_WM_DIAGRAM_GROUP_CODE" val="n1-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861.8499755859375}"/>
  <p:tag name="KSO_WM_DIAGRAM_COLOR_MATCH_VALUE" val="{&quot;shape&quot;:{&quot;fill&quot;:{&quot;gradient&quot;:[{&quot;brightness&quot;:0,&quot;colorType&quot;:1,&quot;foreColorIndex&quot;:6,&quot;pos&quot;:0,&quot;transparency&quot;:0},{&quot;brightness&quot;:0,&quot;colorType&quot;:1,&quot;foreColorIndex&quot;:5,&quot;pos&quot;:1,&quot;transparency&quot;:0}],&quot;type&quot;:3},&quot;glow&quot;:{&quot;colorType&quot;:0},&quot;line&quot;:{&quot;type&quot;:0},&quot;shadow&quot;:{&quot;brightness&quot;:0.6000000238418579,&quot;colorType&quot;:1,&quot;foreColorIndex&quot;:5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02"/>
  <p:tag name="KSO_WM_UNIT_FILL_TYPE" val="3"/>
  <p:tag name="KSO_WM_UNIT_TEXT_FILL_FORE_SCHEMECOLOR_INDEX" val="1"/>
  <p:tag name="KSO_WM_UNIT_TEXT_FILL_TYPE" val="1"/>
  <p:tag name="KSO_WM_UNIT_SHADOW_SCHEMECOLOR_INDEX" val="5"/>
  <p:tag name="KSO_WM_UNIT_USESOURCEFORMAT_APPLY" val="1"/>
</p:tagLst>
</file>

<file path=ppt/tags/tag6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d"/>
  <p:tag name="KSO_WM_UNIT_TYPE" val="n_h_h_i"/>
  <p:tag name="KSO_WM_UNIT_INDEX" val="1_2_3_1"/>
  <p:tag name="KSO_WM_UNIT_ID" val="diagram20231642_2*n_h_h_i*1_2_3_1"/>
  <p:tag name="KSO_WM_TEMPLATE_CATEGORY" val="diagram"/>
  <p:tag name="KSO_WM_TEMPLATE_INDEX" val="20231642"/>
  <p:tag name="KSO_WM_UNIT_LAYERLEVEL" val="1_1_1_1"/>
  <p:tag name="KSO_WM_TAG_VERSION" val="3.0"/>
  <p:tag name="KSO_WM_BEAUTIFY_FLAG" val="#wm#"/>
  <p:tag name="KSO_WM_UNIT_TEXT_FILL_FORE_SCHEMECOLOR_INDEX_BRIGHTNESS" val="0.15"/>
  <p:tag name="KSO_WM_DIAGRAM_GROUP_CODE" val="n1-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861.8499755859375}"/>
  <p:tag name="KSO_WM_DIAGRAM_COLOR_MATCH_VALUE" val="{&quot;shape&quot;:{&quot;fill&quot;:{&quot;gradient&quot;:[{&quot;brightness&quot;:0,&quot;colorType&quot;:1,&quot;foreColorIndex&quot;:6,&quot;pos&quot;:0,&quot;transparency&quot;:0},{&quot;brightness&quot;:0,&quot;colorType&quot;:1,&quot;foreColorIndex&quot;:5,&quot;pos&quot;:1,&quot;transparency&quot;:0}],&quot;type&quot;:3},&quot;glow&quot;:{&quot;colorType&quot;:0},&quot;line&quot;:{&quot;type&quot;:0},&quot;shadow&quot;:{&quot;brightness&quot;:0.6000000238418579,&quot;colorType&quot;:1,&quot;foreColorIndex&quot;:5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03"/>
  <p:tag name="KSO_WM_UNIT_FILL_TYPE" val="3"/>
  <p:tag name="KSO_WM_UNIT_TEXT_FILL_FORE_SCHEMECOLOR_INDEX" val="1"/>
  <p:tag name="KSO_WM_UNIT_TEXT_FILL_TYPE" val="1"/>
  <p:tag name="KSO_WM_UNIT_SHADOW_SCHEMECOLOR_INDEX" val="5"/>
  <p:tag name="KSO_WM_UNIT_USESOURCEFORMAT_APPLY" val="1"/>
</p:tagLst>
</file>

<file path=ppt/tags/tag65.xml><?xml version="1.0" encoding="utf-8"?>
<p:tagLst xmlns:p="http://schemas.openxmlformats.org/presentationml/2006/main">
  <p:tag name="KSO_WM_SLIDE_ID" val="diagram20231642_2"/>
  <p:tag name="KSO_WM_TEMPLATE_SUBCATEGORY" val="0"/>
  <p:tag name="KSO_WM_TEMPLATE_MASTER_TYPE" val="0"/>
  <p:tag name="KSO_WM_TEMPLATE_COLOR_TYPE" val="0"/>
  <p:tag name="KSO_WM_SLIDE_ITEM_CNT" val="3"/>
  <p:tag name="KSO_WM_SLIDE_INDEX" val="2"/>
  <p:tag name="KSO_WM_TAG_VERSION" val="3.0"/>
  <p:tag name="KSO_WM_BEAUTIFY_FLAG" val="#wm#"/>
  <p:tag name="KSO_WM_TEMPLATE_CATEGORY" val="diagram"/>
  <p:tag name="KSO_WM_TEMPLATE_INDEX" val="20231642"/>
  <p:tag name="KSO_WM_SLIDE_TYPE" val="text"/>
  <p:tag name="KSO_WM_SLIDE_SUBTYPE" val="diag"/>
  <p:tag name="KSO_WM_SLIDE_SIZE" val="861.12*371.52"/>
  <p:tag name="KSO_WM_SLIDE_POSITION" val="48.96*126.48"/>
  <p:tag name="KSO_WM_SLIDE_LAYOUT" val="a_n"/>
  <p:tag name="KSO_WM_SLIDE_LAYOUT_CNT" val="1_1"/>
  <p:tag name="KSO_WM_SPECIAL_SOURCE" val="bdnull"/>
  <p:tag name="KSO_WM_DIAGRAM_GROUP_CODE" val="n1-1"/>
  <p:tag name="KSO_WM_SLIDE_DIAGTYPE" val="n"/>
</p:tagLst>
</file>

<file path=ppt/tags/tag66.xml><?xml version="1.0" encoding="utf-8"?>
<p:tagLst xmlns:p="http://schemas.openxmlformats.org/presentationml/2006/main">
  <p:tag name="MH" val="20151108141239"/>
  <p:tag name="MH_LIBRARY" val="GRAPHIC"/>
  <p:tag name="MH_ORDER" val="Freeform 2"/>
</p:tagLst>
</file>

<file path=ppt/tags/tag67.xml><?xml version="1.0" encoding="utf-8"?>
<p:tagLst xmlns:p="http://schemas.openxmlformats.org/presentationml/2006/main">
  <p:tag name="MH" val="20151108141239"/>
  <p:tag name="MH_LIBRARY" val="GRAPHIC"/>
  <p:tag name="MH_ORDER" val="Freeform 3"/>
</p:tagLst>
</file>

<file path=ppt/tags/tag68.xml><?xml version="1.0" encoding="utf-8"?>
<p:tagLst xmlns:p="http://schemas.openxmlformats.org/presentationml/2006/main">
  <p:tag name="MH" val="20151108141239"/>
  <p:tag name="MH_LIBRARY" val="GRAPHIC"/>
  <p:tag name="MH_ORDER" val="Freeform 4"/>
</p:tagLst>
</file>

<file path=ppt/tags/tag69.xml><?xml version="1.0" encoding="utf-8"?>
<p:tagLst xmlns:p="http://schemas.openxmlformats.org/presentationml/2006/main">
  <p:tag name="MH" val="20151108141239"/>
  <p:tag name="MH_LIBRARY" val="GRAPHIC"/>
  <p:tag name="MH_ORDER" val="文本框 5"/>
</p:tagLst>
</file>

<file path=ppt/tags/tag70.xml><?xml version="1.0" encoding="utf-8"?>
<p:tagLst xmlns:p="http://schemas.openxmlformats.org/presentationml/2006/main">
  <p:tag name="KSO_WPP_MARK_KEY" val="1b9db658-8625-4e39-b37f-ed1da5931690"/>
  <p:tag name="COMMONDATA" val="eyJoZGlkIjoiY2FjYzUxMDdiZWE2MjNiZDFiOGEyZGYzNmM1ZjEyNzkifQ=="/>
  <p:tag name="resource_record_key" val="{&quot;70&quot;:[3318445,3316008,3321973,3321977,3314378]}"/>
  <p:tag name="commondata" val="eyJoZGlkIjoiMGM5NzE4ZTY5ZDE4YjliOTgzMjY5N2U1YjNkM2NlZjEifQ==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sz="2000" dirty="0" smtClean="0">
            <a:solidFill>
              <a:schemeClr val="tx1">
                <a:lumMod val="85000"/>
                <a:lumOff val="15000"/>
              </a:schemeClr>
            </a:solidFill>
          </a:defRPr>
        </a:defPPr>
      </a:lstStyle>
    </a:tx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1699</Words>
  <Application>WPS 演示</Application>
  <PresentationFormat>宽屏</PresentationFormat>
  <Paragraphs>168</Paragraphs>
  <Slides>19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37" baseType="lpstr">
      <vt:lpstr>Arial</vt:lpstr>
      <vt:lpstr>宋体</vt:lpstr>
      <vt:lpstr>Wingdings</vt:lpstr>
      <vt:lpstr>微软雅黑</vt:lpstr>
      <vt:lpstr>Calibri</vt:lpstr>
      <vt:lpstr>华文琥珀</vt:lpstr>
      <vt:lpstr>华文行楷</vt:lpstr>
      <vt:lpstr>Microsoft YaHei UI</vt:lpstr>
      <vt:lpstr>等线</vt:lpstr>
      <vt:lpstr>Times New Roman</vt:lpstr>
      <vt:lpstr>Calibri</vt:lpstr>
      <vt:lpstr>Bodoni MT Black</vt:lpstr>
      <vt:lpstr>Segoe Print</vt:lpstr>
      <vt:lpstr>幼圆</vt:lpstr>
      <vt:lpstr>Arial Unicode MS</vt:lpstr>
      <vt:lpstr>等线 Light</vt:lpstr>
      <vt:lpstr>Office 主题​​</vt:lpstr>
      <vt:lpstr>Excel.Sheet.8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1.使用百度搜索引擎查询求职信息。</vt:lpstr>
      <vt:lpstr>1. 打开中国知网</vt:lpstr>
      <vt:lpstr>2. 进行检索</vt:lpstr>
      <vt:lpstr>2. 进行检索</vt:lpstr>
      <vt:lpstr>2. 进行检索</vt:lpstr>
      <vt:lpstr>2. 进行检索</vt:lpstr>
      <vt:lpstr>2. 进行检索</vt:lpstr>
      <vt:lpstr>3.查阅文献</vt:lpstr>
      <vt:lpstr>3.查阅文献</vt:lpstr>
      <vt:lpstr>4.熟练使用知网的检索功能</vt:lpstr>
      <vt:lpstr>4.熟练使用知网的检索功能</vt:lpstr>
      <vt:lpstr>4.熟练使用知网的检索功能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贾骋</cp:lastModifiedBy>
  <cp:revision>350</cp:revision>
  <dcterms:created xsi:type="dcterms:W3CDTF">2015-11-09T02:22:00Z</dcterms:created>
  <dcterms:modified xsi:type="dcterms:W3CDTF">2024-10-06T04:36:22Z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245274E8728343648DB5ADA44BD2E011_13</vt:lpwstr>
  </property>
  <property fmtid="{D5CDD505-2E9C-101B-9397-08002B2CF9AE}" pid="3" name="KSOProductBuildVer">
    <vt:lpwstr>2052-12.1.0.18276</vt:lpwstr>
  </property>
</Properties>
</file>