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dp" ContentType="image/vnd.ms-photo"/>
  <Default Extension="emf" ContentType="image/x-emf"/>
  <Default Extension="rels" ContentType="application/vnd.openxmlformats-package.relationships+xml"/>
  <Override PartName="/customXml/itemProps69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03" r:id="rId3"/>
    <p:sldId id="796" r:id="rId4"/>
    <p:sldId id="662" r:id="rId6"/>
    <p:sldId id="663" r:id="rId7"/>
    <p:sldId id="665" r:id="rId8"/>
    <p:sldId id="666" r:id="rId9"/>
    <p:sldId id="811" r:id="rId10"/>
    <p:sldId id="812" r:id="rId11"/>
    <p:sldId id="813" r:id="rId12"/>
    <p:sldId id="814" r:id="rId13"/>
    <p:sldId id="815" r:id="rId14"/>
    <p:sldId id="816" r:id="rId15"/>
    <p:sldId id="818" r:id="rId16"/>
    <p:sldId id="819" r:id="rId17"/>
    <p:sldId id="820" r:id="rId18"/>
    <p:sldId id="821" r:id="rId19"/>
    <p:sldId id="822" r:id="rId20"/>
    <p:sldId id="823" r:id="rId21"/>
    <p:sldId id="824" r:id="rId22"/>
    <p:sldId id="744" r:id="rId23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51" userDrawn="1">
          <p15:clr>
            <a:srgbClr val="A4A3A4"/>
          </p15:clr>
        </p15:guide>
        <p15:guide id="2" pos="195" userDrawn="1">
          <p15:clr>
            <a:srgbClr val="A4A3A4"/>
          </p15:clr>
        </p15:guide>
        <p15:guide id="3" pos="2705" userDrawn="1">
          <p15:clr>
            <a:srgbClr val="A4A3A4"/>
          </p15:clr>
        </p15:guide>
        <p15:guide id="4" pos="7414" userDrawn="1">
          <p15:clr>
            <a:srgbClr val="A4A3A4"/>
          </p15:clr>
        </p15:guide>
        <p15:guide id="5" orient="horz" pos="3872" userDrawn="1">
          <p15:clr>
            <a:srgbClr val="A4A3A4"/>
          </p15:clr>
        </p15:guide>
        <p15:guide id="6" orient="horz" pos="2544" userDrawn="1">
          <p15:clr>
            <a:srgbClr val="A4A3A4"/>
          </p15:clr>
        </p15:guide>
        <p15:guide id="7" orient="horz" pos="43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haomeijie" initials="z" lastIdx="1" clrIdx="0"/>
  <p:cmAuthor id="0" name="王晓娟" initials="wan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EB8"/>
    <a:srgbClr val="F8F8F8"/>
    <a:srgbClr val="279136"/>
    <a:srgbClr val="175520"/>
    <a:srgbClr val="2A9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4" d="100"/>
          <a:sy n="64" d="100"/>
        </p:scale>
        <p:origin x="724" y="-4"/>
      </p:cViewPr>
      <p:guideLst>
        <p:guide pos="3851"/>
        <p:guide pos="195"/>
        <p:guide pos="2705"/>
        <p:guide pos="7414"/>
        <p:guide orient="horz" pos="3872"/>
        <p:guide orient="horz" pos="2544"/>
        <p:guide orient="horz" pos="4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9" Type="http://schemas.openxmlformats.org/officeDocument/2006/relationships/tags" Target="tags/tag70.xml"/><Relationship Id="rId28" Type="http://schemas.openxmlformats.org/officeDocument/2006/relationships/customXml" Target="../customXml/item1.xml"/><Relationship Id="rId27" Type="http://schemas.openxmlformats.org/officeDocument/2006/relationships/commentAuthors" Target="commentAuthors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8B746-3CD4-4AC0-AD25-71A25EF76E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大学计算机基础（微课版）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20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23" name="矩形 22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矩形 23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 修身报国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5" name="矩形 24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-3835" y="159542"/>
            <a:ext cx="12190730" cy="255270"/>
            <a:chOff x="1588" y="308751"/>
            <a:chExt cx="12190730" cy="207902"/>
          </a:xfrm>
        </p:grpSpPr>
        <p:sp>
          <p:nvSpPr>
            <p:cNvPr id="27" name="矩形 26"/>
            <p:cNvSpPr/>
            <p:nvPr/>
          </p:nvSpPr>
          <p:spPr bwMode="auto">
            <a:xfrm>
              <a:off x="4492943" y="308751"/>
              <a:ext cx="7699375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 userDrawn="1"/>
        </p:nvSpPr>
        <p:spPr>
          <a:xfrm>
            <a:off x="-8879" y="0"/>
            <a:ext cx="12200879" cy="1069145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内容占位符 2"/>
          <p:cNvSpPr>
            <a:spLocks noGrp="1"/>
          </p:cNvSpPr>
          <p:nvPr>
            <p:ph idx="1" hasCustomPrompt="1"/>
          </p:nvPr>
        </p:nvSpPr>
        <p:spPr>
          <a:xfrm>
            <a:off x="541536" y="1702190"/>
            <a:ext cx="5198082" cy="41588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" name="内容占位符 2"/>
          <p:cNvSpPr>
            <a:spLocks noGrp="1"/>
          </p:cNvSpPr>
          <p:nvPr>
            <p:ph idx="10" hasCustomPrompt="1"/>
          </p:nvPr>
        </p:nvSpPr>
        <p:spPr>
          <a:xfrm>
            <a:off x="6302326" y="1716258"/>
            <a:ext cx="5311263" cy="4144792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lang="zh-CN" altLang="en-US" sz="22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3" name="副标题 2"/>
          <p:cNvSpPr>
            <a:spLocks noGrp="1"/>
          </p:cNvSpPr>
          <p:nvPr>
            <p:ph type="subTitle" idx="11" hasCustomPrompt="1"/>
          </p:nvPr>
        </p:nvSpPr>
        <p:spPr>
          <a:xfrm>
            <a:off x="640012" y="1210532"/>
            <a:ext cx="9144000" cy="393187"/>
          </a:xfrm>
        </p:spPr>
        <p:txBody>
          <a:bodyPr>
            <a:noAutofit/>
          </a:bodyPr>
          <a:lstStyle>
            <a:lvl1pPr marL="0" indent="0" algn="l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37" name="标题 1"/>
          <p:cNvSpPr>
            <a:spLocks noGrp="1"/>
          </p:cNvSpPr>
          <p:nvPr>
            <p:ph type="title"/>
          </p:nvPr>
        </p:nvSpPr>
        <p:spPr>
          <a:xfrm>
            <a:off x="655844" y="545558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7541368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9" name="矩形 8"/>
            <p:cNvSpPr/>
            <p:nvPr/>
          </p:nvSpPr>
          <p:spPr bwMode="auto">
            <a:xfrm>
              <a:off x="4464368" y="308751"/>
              <a:ext cx="772795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11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13" name="矩形 12"/>
            <p:cNvSpPr/>
            <p:nvPr/>
          </p:nvSpPr>
          <p:spPr bwMode="auto">
            <a:xfrm>
              <a:off x="4530408" y="308751"/>
              <a:ext cx="766191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矩形 18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样本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内容占位符 2"/>
          <p:cNvSpPr>
            <a:spLocks noGrp="1"/>
          </p:cNvSpPr>
          <p:nvPr>
            <p:ph idx="1" hasCustomPrompt="1"/>
          </p:nvPr>
        </p:nvSpPr>
        <p:spPr>
          <a:xfrm>
            <a:off x="497445" y="1650690"/>
            <a:ext cx="11178741" cy="42103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19" name="组合 18"/>
          <p:cNvGrpSpPr/>
          <p:nvPr userDrawn="1"/>
        </p:nvGrpSpPr>
        <p:grpSpPr>
          <a:xfrm>
            <a:off x="-3835" y="353905"/>
            <a:ext cx="12190730" cy="255270"/>
            <a:chOff x="1588" y="308751"/>
            <a:chExt cx="12190730" cy="207902"/>
          </a:xfrm>
        </p:grpSpPr>
        <p:sp>
          <p:nvSpPr>
            <p:cNvPr id="20" name="矩形 19"/>
            <p:cNvSpPr/>
            <p:nvPr/>
          </p:nvSpPr>
          <p:spPr bwMode="auto">
            <a:xfrm>
              <a:off x="4546918" y="308751"/>
              <a:ext cx="764540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4445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29591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160022" y="6507993"/>
            <a:ext cx="2505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尚德躬行   笃学擅用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7672339" y="6505856"/>
            <a:ext cx="46939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  <p:sp>
        <p:nvSpPr>
          <p:cNvPr id="14" name="矩形 13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7524927" y="6488668"/>
            <a:ext cx="47447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microsoft.com/office/2007/relationships/hdphoto" Target="../media/image4.wdp"/><Relationship Id="rId3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tags" Target="../tags/tag9.xml"/><Relationship Id="rId7" Type="http://schemas.openxmlformats.org/officeDocument/2006/relationships/image" Target="../media/image5.emf"/><Relationship Id="rId6" Type="http://schemas.openxmlformats.org/officeDocument/2006/relationships/oleObject" Target="../embeddings/oleObject1.bin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9" Type="http://schemas.openxmlformats.org/officeDocument/2006/relationships/vmlDrawing" Target="../drawings/vmlDrawing1.vml"/><Relationship Id="rId38" Type="http://schemas.openxmlformats.org/officeDocument/2006/relationships/slideLayout" Target="../slideLayouts/slideLayout7.xml"/><Relationship Id="rId37" Type="http://schemas.microsoft.com/office/2007/relationships/hdphoto" Target="../media/image4.wdp"/><Relationship Id="rId36" Type="http://schemas.openxmlformats.org/officeDocument/2006/relationships/image" Target="../media/image3.png"/><Relationship Id="rId35" Type="http://schemas.openxmlformats.org/officeDocument/2006/relationships/tags" Target="../tags/tag36.xml"/><Relationship Id="rId34" Type="http://schemas.openxmlformats.org/officeDocument/2006/relationships/tags" Target="../tags/tag35.xml"/><Relationship Id="rId33" Type="http://schemas.openxmlformats.org/officeDocument/2006/relationships/tags" Target="../tags/tag34.xml"/><Relationship Id="rId32" Type="http://schemas.openxmlformats.org/officeDocument/2006/relationships/tags" Target="../tags/tag33.xml"/><Relationship Id="rId31" Type="http://schemas.openxmlformats.org/officeDocument/2006/relationships/tags" Target="../tags/tag32.xml"/><Relationship Id="rId30" Type="http://schemas.openxmlformats.org/officeDocument/2006/relationships/tags" Target="../tags/tag31.xml"/><Relationship Id="rId3" Type="http://schemas.openxmlformats.org/officeDocument/2006/relationships/tags" Target="../tags/tag6.xml"/><Relationship Id="rId29" Type="http://schemas.openxmlformats.org/officeDocument/2006/relationships/tags" Target="../tags/tag30.xml"/><Relationship Id="rId28" Type="http://schemas.openxmlformats.org/officeDocument/2006/relationships/tags" Target="../tags/tag29.xml"/><Relationship Id="rId27" Type="http://schemas.openxmlformats.org/officeDocument/2006/relationships/tags" Target="../tags/tag28.xml"/><Relationship Id="rId26" Type="http://schemas.openxmlformats.org/officeDocument/2006/relationships/tags" Target="../tags/tag27.xml"/><Relationship Id="rId25" Type="http://schemas.openxmlformats.org/officeDocument/2006/relationships/tags" Target="../tags/tag26.xml"/><Relationship Id="rId24" Type="http://schemas.openxmlformats.org/officeDocument/2006/relationships/tags" Target="../tags/tag25.xml"/><Relationship Id="rId23" Type="http://schemas.openxmlformats.org/officeDocument/2006/relationships/tags" Target="../tags/tag24.xml"/><Relationship Id="rId22" Type="http://schemas.openxmlformats.org/officeDocument/2006/relationships/tags" Target="../tags/tag23.xml"/><Relationship Id="rId21" Type="http://schemas.openxmlformats.org/officeDocument/2006/relationships/tags" Target="../tags/tag22.xml"/><Relationship Id="rId20" Type="http://schemas.openxmlformats.org/officeDocument/2006/relationships/tags" Target="../tags/tag21.xml"/><Relationship Id="rId2" Type="http://schemas.openxmlformats.org/officeDocument/2006/relationships/tags" Target="../tags/tag5.xml"/><Relationship Id="rId19" Type="http://schemas.openxmlformats.org/officeDocument/2006/relationships/tags" Target="../tags/tag20.xml"/><Relationship Id="rId18" Type="http://schemas.openxmlformats.org/officeDocument/2006/relationships/tags" Target="../tags/tag19.xml"/><Relationship Id="rId17" Type="http://schemas.openxmlformats.org/officeDocument/2006/relationships/tags" Target="../tags/tag18.xml"/><Relationship Id="rId16" Type="http://schemas.openxmlformats.org/officeDocument/2006/relationships/tags" Target="../tags/tag17.xml"/><Relationship Id="rId15" Type="http://schemas.openxmlformats.org/officeDocument/2006/relationships/tags" Target="../tags/tag16.xml"/><Relationship Id="rId14" Type="http://schemas.openxmlformats.org/officeDocument/2006/relationships/tags" Target="../tags/tag15.xml"/><Relationship Id="rId13" Type="http://schemas.openxmlformats.org/officeDocument/2006/relationships/tags" Target="../tags/tag14.xml"/><Relationship Id="rId12" Type="http://schemas.openxmlformats.org/officeDocument/2006/relationships/tags" Target="../tags/tag13.xml"/><Relationship Id="rId11" Type="http://schemas.openxmlformats.org/officeDocument/2006/relationships/tags" Target="../tags/tag12.xml"/><Relationship Id="rId10" Type="http://schemas.openxmlformats.org/officeDocument/2006/relationships/tags" Target="../tags/tag1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png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43.xml"/><Relationship Id="rId8" Type="http://schemas.openxmlformats.org/officeDocument/2006/relationships/tags" Target="../tags/tag42.xml"/><Relationship Id="rId7" Type="http://schemas.openxmlformats.org/officeDocument/2006/relationships/tags" Target="../tags/tag41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" Type="http://schemas.microsoft.com/office/2007/relationships/hdphoto" Target="../media/image4.wdp"/><Relationship Id="rId16" Type="http://schemas.openxmlformats.org/officeDocument/2006/relationships/notesSlide" Target="../notesSlides/notesSlide2.xml"/><Relationship Id="rId15" Type="http://schemas.openxmlformats.org/officeDocument/2006/relationships/slideLayout" Target="../slideLayouts/slideLayout7.xml"/><Relationship Id="rId14" Type="http://schemas.openxmlformats.org/officeDocument/2006/relationships/tags" Target="../tags/tag48.xml"/><Relationship Id="rId13" Type="http://schemas.openxmlformats.org/officeDocument/2006/relationships/tags" Target="../tags/tag47.xml"/><Relationship Id="rId12" Type="http://schemas.openxmlformats.org/officeDocument/2006/relationships/tags" Target="../tags/tag46.xml"/><Relationship Id="rId11" Type="http://schemas.openxmlformats.org/officeDocument/2006/relationships/tags" Target="../tags/tag45.xml"/><Relationship Id="rId10" Type="http://schemas.openxmlformats.org/officeDocument/2006/relationships/tags" Target="../tags/tag44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tags" Target="../tags/tag57.xml"/><Relationship Id="rId8" Type="http://schemas.openxmlformats.org/officeDocument/2006/relationships/tags" Target="../tags/tag56.xml"/><Relationship Id="rId7" Type="http://schemas.openxmlformats.org/officeDocument/2006/relationships/tags" Target="../tags/tag55.xml"/><Relationship Id="rId6" Type="http://schemas.openxmlformats.org/officeDocument/2006/relationships/tags" Target="../tags/tag54.xml"/><Relationship Id="rId5" Type="http://schemas.openxmlformats.org/officeDocument/2006/relationships/tags" Target="../tags/tag53.xml"/><Relationship Id="rId4" Type="http://schemas.openxmlformats.org/officeDocument/2006/relationships/tags" Target="../tags/tag52.xml"/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7" Type="http://schemas.openxmlformats.org/officeDocument/2006/relationships/slideLayout" Target="../slideLayouts/slideLayout6.xml"/><Relationship Id="rId16" Type="http://schemas.openxmlformats.org/officeDocument/2006/relationships/tags" Target="../tags/tag64.xml"/><Relationship Id="rId15" Type="http://schemas.openxmlformats.org/officeDocument/2006/relationships/tags" Target="../tags/tag63.xml"/><Relationship Id="rId14" Type="http://schemas.openxmlformats.org/officeDocument/2006/relationships/tags" Target="../tags/tag62.xml"/><Relationship Id="rId13" Type="http://schemas.openxmlformats.org/officeDocument/2006/relationships/tags" Target="../tags/tag61.xml"/><Relationship Id="rId12" Type="http://schemas.openxmlformats.org/officeDocument/2006/relationships/tags" Target="../tags/tag60.xml"/><Relationship Id="rId11" Type="http://schemas.openxmlformats.org/officeDocument/2006/relationships/tags" Target="../tags/tag59.xml"/><Relationship Id="rId10" Type="http://schemas.openxmlformats.org/officeDocument/2006/relationships/tags" Target="../tags/tag58.xml"/><Relationship Id="rId1" Type="http://schemas.openxmlformats.org/officeDocument/2006/relationships/tags" Target="../tags/tag49.xml"/></Relationships>
</file>

<file path=ppt/slides/_rels/slide2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microsoft.com/office/2007/relationships/hdphoto" Target="../media/image4.wdp"/><Relationship Id="rId5" Type="http://schemas.openxmlformats.org/officeDocument/2006/relationships/image" Target="../media/image3.png"/><Relationship Id="rId4" Type="http://schemas.openxmlformats.org/officeDocument/2006/relationships/tags" Target="../tags/tag68.xml"/><Relationship Id="rId3" Type="http://schemas.openxmlformats.org/officeDocument/2006/relationships/tags" Target="../tags/tag67.xml"/><Relationship Id="rId2" Type="http://schemas.openxmlformats.org/officeDocument/2006/relationships/tags" Target="../tags/tag66.xml"/><Relationship Id="rId1" Type="http://schemas.openxmlformats.org/officeDocument/2006/relationships/tags" Target="../tags/tag6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468630" y="2453005"/>
            <a:ext cx="8031480" cy="2148205"/>
          </a:xfrm>
          <a:custGeom>
            <a:avLst/>
            <a:gdLst>
              <a:gd name="connsiteX0" fmla="*/ 0 w 3302000"/>
              <a:gd name="connsiteY0" fmla="*/ 304800 h 990600"/>
              <a:gd name="connsiteX1" fmla="*/ 397933 w 3302000"/>
              <a:gd name="connsiteY1" fmla="*/ 922867 h 990600"/>
              <a:gd name="connsiteX2" fmla="*/ 3090333 w 3302000"/>
              <a:gd name="connsiteY2" fmla="*/ 990600 h 990600"/>
              <a:gd name="connsiteX3" fmla="*/ 3302000 w 3302000"/>
              <a:gd name="connsiteY3" fmla="*/ 0 h 990600"/>
              <a:gd name="connsiteX4" fmla="*/ 0 w 3302000"/>
              <a:gd name="connsiteY4" fmla="*/ 304800 h 99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2000" h="990600">
                <a:moveTo>
                  <a:pt x="0" y="304800"/>
                </a:moveTo>
                <a:lnTo>
                  <a:pt x="397933" y="922867"/>
                </a:lnTo>
                <a:lnTo>
                  <a:pt x="3090333" y="990600"/>
                </a:lnTo>
                <a:lnTo>
                  <a:pt x="3302000" y="0"/>
                </a:lnTo>
                <a:lnTo>
                  <a:pt x="0" y="304800"/>
                </a:lnTo>
                <a:close/>
              </a:path>
            </a:pathLst>
          </a:cu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MH_Other_2"/>
          <p:cNvSpPr/>
          <p:nvPr>
            <p:custDataLst>
              <p:tags r:id="rId2"/>
            </p:custDataLst>
          </p:nvPr>
        </p:nvSpPr>
        <p:spPr>
          <a:xfrm>
            <a:off x="3917315" y="2759075"/>
            <a:ext cx="7149465" cy="1984375"/>
          </a:xfrm>
          <a:custGeom>
            <a:avLst/>
            <a:gdLst>
              <a:gd name="connsiteX0" fmla="*/ 0 w 2836333"/>
              <a:gd name="connsiteY0" fmla="*/ 0 h 965200"/>
              <a:gd name="connsiteX1" fmla="*/ 245533 w 2836333"/>
              <a:gd name="connsiteY1" fmla="*/ 685800 h 965200"/>
              <a:gd name="connsiteX2" fmla="*/ 2658533 w 2836333"/>
              <a:gd name="connsiteY2" fmla="*/ 965200 h 965200"/>
              <a:gd name="connsiteX3" fmla="*/ 2836333 w 2836333"/>
              <a:gd name="connsiteY3" fmla="*/ 101600 h 965200"/>
              <a:gd name="connsiteX4" fmla="*/ 0 w 2836333"/>
              <a:gd name="connsiteY4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6333" h="965200">
                <a:moveTo>
                  <a:pt x="0" y="0"/>
                </a:moveTo>
                <a:lnTo>
                  <a:pt x="245533" y="685800"/>
                </a:lnTo>
                <a:lnTo>
                  <a:pt x="2658533" y="965200"/>
                </a:lnTo>
                <a:lnTo>
                  <a:pt x="2836333" y="101600"/>
                </a:lnTo>
                <a:lnTo>
                  <a:pt x="0" y="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66495" y="3288665"/>
            <a:ext cx="10099675" cy="13436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信息技术基础</a:t>
            </a:r>
            <a:r>
              <a:rPr lang="en-US" altLang="zh-CN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en-US" altLang="zh-CN" sz="4000" b="1" kern="2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Windows11+WPS Office</a:t>
            </a:r>
            <a:r>
              <a:rPr lang="zh-CN" altLang="en-US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十字箭头标注 12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766713" y="1793321"/>
            <a:ext cx="471346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信息技术基础项目化教程</a:t>
            </a:r>
            <a:endParaRPr lang="zh-CN" altLang="en-US" sz="1600" kern="2700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矩形 89"/>
          <p:cNvSpPr/>
          <p:nvPr/>
        </p:nvSpPr>
        <p:spPr>
          <a:xfrm>
            <a:off x="4511557" y="3477509"/>
            <a:ext cx="6400801" cy="727608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等腰三角形 92"/>
          <p:cNvSpPr/>
          <p:nvPr/>
        </p:nvSpPr>
        <p:spPr>
          <a:xfrm rot="5400000" flipV="1">
            <a:off x="10360184" y="3660952"/>
            <a:ext cx="390507" cy="290285"/>
          </a:xfrm>
          <a:prstGeom prst="triangle">
            <a:avLst/>
          </a:prstGeom>
          <a:solidFill>
            <a:srgbClr val="34BF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6" name="直接连接符 85"/>
          <p:cNvCxnSpPr/>
          <p:nvPr/>
        </p:nvCxnSpPr>
        <p:spPr>
          <a:xfrm>
            <a:off x="4078579" y="1085119"/>
            <a:ext cx="0" cy="5122129"/>
          </a:xfrm>
          <a:prstGeom prst="line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2813153"/>
            <a:ext cx="12917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81344" y="2813152"/>
            <a:ext cx="1741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TextBox 1"/>
          <p:cNvSpPr txBox="1"/>
          <p:nvPr/>
        </p:nvSpPr>
        <p:spPr>
          <a:xfrm>
            <a:off x="4511733" y="3740287"/>
            <a:ext cx="45732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2400"/>
              </a:lnSpc>
            </a:pPr>
            <a:r>
              <a:rPr 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任务2.3  制作简约型表格个人简历</a:t>
            </a:r>
            <a:endParaRPr 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3" name="TextBox 1"/>
          <p:cNvSpPr txBox="1"/>
          <p:nvPr/>
        </p:nvSpPr>
        <p:spPr>
          <a:xfrm>
            <a:off x="1928878" y="2768458"/>
            <a:ext cx="1359346" cy="946411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6935"/>
              </a:lnSpc>
            </a:pPr>
            <a:r>
              <a:rPr lang="en-US" altLang="zh-CN" sz="53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目录</a:t>
            </a:r>
            <a:endParaRPr lang="en-US" altLang="zh-CN" sz="53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4" name="TextBox 1"/>
          <p:cNvSpPr txBox="1"/>
          <p:nvPr/>
        </p:nvSpPr>
        <p:spPr>
          <a:xfrm>
            <a:off x="4511733" y="3071443"/>
            <a:ext cx="42684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2400"/>
              </a:lnSpc>
            </a:pPr>
            <a:r>
              <a:rPr lang="zh-CN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任务2.2  制定</a:t>
            </a:r>
            <a:r>
              <a:rPr lang="zh-CN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垃圾分类主题海报</a:t>
            </a:r>
            <a:endParaRPr 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5" name="TextBox 1"/>
          <p:cNvSpPr txBox="1"/>
          <p:nvPr/>
        </p:nvSpPr>
        <p:spPr>
          <a:xfrm>
            <a:off x="2004958" y="3685671"/>
            <a:ext cx="1340110" cy="266738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900" dirty="0">
                <a:solidFill>
                  <a:srgbClr val="036E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en-US" altLang="zh-CN" sz="1900" dirty="0">
              <a:solidFill>
                <a:srgbClr val="036E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1"/>
          <p:cNvSpPr txBox="1"/>
          <p:nvPr/>
        </p:nvSpPr>
        <p:spPr>
          <a:xfrm>
            <a:off x="4511733" y="2401888"/>
            <a:ext cx="495173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lang="zh-CN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2.1  </a:t>
            </a:r>
            <a:r>
              <a:rPr lang="zh-CN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排版学习资料《七律·长征》</a:t>
            </a:r>
            <a:endParaRPr lang="zh-CN" sz="24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8" name="Freeform 3"/>
          <p:cNvSpPr/>
          <p:nvPr/>
        </p:nvSpPr>
        <p:spPr>
          <a:xfrm>
            <a:off x="4001411" y="2445216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59" name="Freeform 3"/>
          <p:cNvSpPr/>
          <p:nvPr/>
        </p:nvSpPr>
        <p:spPr>
          <a:xfrm>
            <a:off x="4001411" y="319781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3"/>
          <p:cNvSpPr/>
          <p:nvPr/>
        </p:nvSpPr>
        <p:spPr>
          <a:xfrm>
            <a:off x="4001411" y="380227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>
            <p:custDataLst>
              <p:tags r:id="rId1"/>
            </p:custDataLst>
          </p:nvPr>
        </p:nvSpPr>
        <p:spPr>
          <a:xfrm>
            <a:off x="2056765" y="986155"/>
            <a:ext cx="8660130" cy="622300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 wrap="square" lIns="68580" tIns="34290" rIns="68580" bIns="34290" rtlCol="0">
            <a:spAutoFit/>
          </a:bodyPr>
          <a:p>
            <a:pPr algn="ctr"/>
            <a:r>
              <a:rPr 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单元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</a:t>
            </a:r>
            <a:r>
              <a:rPr 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WPS Office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文字处理软件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16178" y="4822327"/>
            <a:ext cx="39636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2.5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</a:t>
            </a:r>
            <a:r>
              <a:rPr 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批量制作学生信息卡</a:t>
            </a:r>
            <a:endParaRPr lang="zh-CN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" name="TextBox 1"/>
          <p:cNvSpPr txBox="1"/>
          <p:nvPr/>
        </p:nvSpPr>
        <p:spPr>
          <a:xfrm>
            <a:off x="4516178" y="4286198"/>
            <a:ext cx="33540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.4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制作产品订购单</a:t>
            </a:r>
            <a:endParaRPr lang="zh-CN" altLang="en-US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4005856" y="4312239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4005856" y="488431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9" name="TextBox 1"/>
          <p:cNvSpPr txBox="1"/>
          <p:nvPr/>
        </p:nvSpPr>
        <p:spPr>
          <a:xfrm>
            <a:off x="4516178" y="5394908"/>
            <a:ext cx="51828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2.6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 </a:t>
            </a:r>
            <a:r>
              <a:rPr 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制作感动中国人物事迹宣传册</a:t>
            </a:r>
            <a:endParaRPr lang="zh-CN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4005856" y="5420949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9"/>
          <p:cNvGrpSpPr/>
          <p:nvPr>
            <p:custDataLst>
              <p:tags r:id="rId1"/>
            </p:custDataLst>
          </p:nvPr>
        </p:nvGrpSpPr>
        <p:grpSpPr bwMode="auto">
          <a:xfrm>
            <a:off x="3250566" y="2593658"/>
            <a:ext cx="5407025" cy="3732213"/>
            <a:chOff x="1809684" y="1771915"/>
            <a:chExt cx="5633372" cy="3890359"/>
          </a:xfrm>
        </p:grpSpPr>
        <p:sp>
          <p:nvSpPr>
            <p:cNvPr id="7170" name="弧形 80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5400000">
              <a:off x="3976670" y="3085281"/>
              <a:ext cx="1313885" cy="1314895"/>
            </a:xfrm>
            <a:custGeom>
              <a:avLst/>
              <a:gdLst>
                <a:gd name="T0" fmla="*/ 660347 w 1313885"/>
                <a:gd name="T1" fmla="*/ 1314886 h 1314895"/>
                <a:gd name="T2" fmla="*/ 50918 w 1313885"/>
                <a:gd name="T3" fmla="*/ 911233 h 1314895"/>
                <a:gd name="T4" fmla="*/ 191035 w 1313885"/>
                <a:gd name="T5" fmla="*/ 193946 h 1314895"/>
                <a:gd name="T6" fmla="*/ 907723 w 1313885"/>
                <a:gd name="T7" fmla="*/ 49788 h 1314895"/>
                <a:gd name="T8" fmla="*/ 1313886 w 1313885"/>
                <a:gd name="T9" fmla="*/ 657448 h 1314895"/>
                <a:gd name="T10" fmla="*/ 656943 w 1313885"/>
                <a:gd name="T11" fmla="*/ 657448 h 1314895"/>
                <a:gd name="T12" fmla="*/ 660347 w 1313885"/>
                <a:gd name="T13" fmla="*/ 1314886 h 1314895"/>
                <a:gd name="T14" fmla="*/ 660347 w 1313885"/>
                <a:gd name="T15" fmla="*/ 1314886 h 1314895"/>
                <a:gd name="T16" fmla="*/ 50918 w 1313885"/>
                <a:gd name="T17" fmla="*/ 911233 h 1314895"/>
                <a:gd name="T18" fmla="*/ 191035 w 1313885"/>
                <a:gd name="T19" fmla="*/ 193946 h 1314895"/>
                <a:gd name="T20" fmla="*/ 907723 w 1313885"/>
                <a:gd name="T21" fmla="*/ 49788 h 1314895"/>
                <a:gd name="T22" fmla="*/ 1313886 w 1313885"/>
                <a:gd name="T23" fmla="*/ 657448 h 1314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3885" h="1314895" stroke="0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  <a:lnTo>
                    <a:pt x="656943" y="657448"/>
                  </a:lnTo>
                  <a:cubicBezTo>
                    <a:pt x="658078" y="876594"/>
                    <a:pt x="659212" y="1095740"/>
                    <a:pt x="660347" y="1314886"/>
                  </a:cubicBezTo>
                  <a:close/>
                </a:path>
                <a:path w="1313885" h="1314895" fill="none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  <a:headEnd type="oval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1" name="弧形 8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091957" y="3203290"/>
              <a:ext cx="1083341" cy="1083872"/>
            </a:xfrm>
            <a:custGeom>
              <a:avLst/>
              <a:gdLst>
                <a:gd name="T0" fmla="*/ 31 w 1083341"/>
                <a:gd name="T1" fmla="*/ 547729 h 1083872"/>
                <a:gd name="T2" fmla="*/ 267398 w 1083341"/>
                <a:gd name="T3" fmla="*/ 74608 h 1083872"/>
                <a:gd name="T4" fmla="*/ 810932 w 1083341"/>
                <a:gd name="T5" fmla="*/ 71700 h 1083872"/>
                <a:gd name="T6" fmla="*/ 1083342 w 1083341"/>
                <a:gd name="T7" fmla="*/ 541937 h 1083872"/>
                <a:gd name="T8" fmla="*/ 541671 w 1083341"/>
                <a:gd name="T9" fmla="*/ 541936 h 1083872"/>
                <a:gd name="T10" fmla="*/ 31 w 1083341"/>
                <a:gd name="T11" fmla="*/ 547729 h 1083872"/>
                <a:gd name="T12" fmla="*/ 31 w 1083341"/>
                <a:gd name="T13" fmla="*/ 547729 h 1083872"/>
                <a:gd name="T14" fmla="*/ 267398 w 1083341"/>
                <a:gd name="T15" fmla="*/ 74608 h 1083872"/>
                <a:gd name="T16" fmla="*/ 810932 w 1083341"/>
                <a:gd name="T17" fmla="*/ 71700 h 1083872"/>
                <a:gd name="T18" fmla="*/ 1083342 w 1083341"/>
                <a:gd name="T19" fmla="*/ 541937 h 1083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341" h="1083872" stroke="0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  <a:lnTo>
                    <a:pt x="541671" y="541936"/>
                  </a:lnTo>
                  <a:lnTo>
                    <a:pt x="31" y="547729"/>
                  </a:lnTo>
                  <a:close/>
                </a:path>
                <a:path w="1083341" h="1083872" fill="none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2" name="弧形 82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-5400000">
              <a:off x="4171955" y="3346629"/>
              <a:ext cx="898538" cy="823670"/>
            </a:xfrm>
            <a:custGeom>
              <a:avLst/>
              <a:gdLst>
                <a:gd name="T0" fmla="*/ 455476 w 898538"/>
                <a:gd name="T1" fmla="*/ 39 h 823670"/>
                <a:gd name="T2" fmla="*/ 898538 w 898538"/>
                <a:gd name="T3" fmla="*/ 411835 h 823670"/>
                <a:gd name="T4" fmla="*/ 449269 w 898538"/>
                <a:gd name="T5" fmla="*/ 411835 h 823670"/>
                <a:gd name="T6" fmla="*/ 455476 w 898538"/>
                <a:gd name="T7" fmla="*/ 39 h 823670"/>
                <a:gd name="T8" fmla="*/ 455476 w 898538"/>
                <a:gd name="T9" fmla="*/ 39 h 823670"/>
                <a:gd name="T10" fmla="*/ 898538 w 898538"/>
                <a:gd name="T11" fmla="*/ 411835 h 823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8538" h="823670" stroke="0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  <a:lnTo>
                    <a:pt x="449269" y="411835"/>
                  </a:lnTo>
                  <a:lnTo>
                    <a:pt x="455476" y="39"/>
                  </a:lnTo>
                  <a:close/>
                </a:path>
                <a:path w="898538" h="823670" fill="none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grpSp>
          <p:nvGrpSpPr>
            <p:cNvPr id="7173" name="组合 3"/>
            <p:cNvGrpSpPr/>
            <p:nvPr/>
          </p:nvGrpSpPr>
          <p:grpSpPr bwMode="auto">
            <a:xfrm>
              <a:off x="1809684" y="1771915"/>
              <a:ext cx="5633372" cy="3890359"/>
              <a:chOff x="1809685" y="1771917"/>
              <a:chExt cx="5633374" cy="3890364"/>
            </a:xfrm>
          </p:grpSpPr>
          <p:graphicFrame>
            <p:nvGraphicFramePr>
              <p:cNvPr id="7174" name="图表 2"/>
              <p:cNvGraphicFramePr/>
              <p:nvPr>
                <p:custDataLst>
                  <p:tags r:id="rId5"/>
                </p:custDataLst>
              </p:nvPr>
            </p:nvGraphicFramePr>
            <p:xfrm>
              <a:off x="1809685" y="1771917"/>
              <a:ext cx="5633374" cy="38903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368" name="" r:id="rId6" imgW="5403850" imgH="3730625" progId="Excel.Sheet.8">
                      <p:embed/>
                    </p:oleObj>
                  </mc:Choice>
                  <mc:Fallback>
                    <p:oleObj name="" r:id="rId6" imgW="5403850" imgH="3730625" progId="Excel.Sheet.8">
                      <p:embed/>
                      <p:pic>
                        <p:nvPicPr>
                          <p:cNvPr id="0" name="图片 4367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09685" y="1771917"/>
                            <a:ext cx="5633374" cy="389036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381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" name="TextBox 88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287660" y="2484125"/>
                <a:ext cx="924231" cy="7367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</a:t>
                </a:r>
                <a:endParaRPr lang="zh-CN" altLang="en-US" sz="2000" b="1" spc="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TextBox 43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3214886" y="4189873"/>
                <a:ext cx="1041992" cy="7367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教学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方法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TextBox 84"/>
            <p:cNvSpPr txBox="1"/>
            <p:nvPr>
              <p:custDataLst>
                <p:tags r:id="rId10"/>
              </p:custDataLst>
            </p:nvPr>
          </p:nvSpPr>
          <p:spPr>
            <a:xfrm flipH="1">
              <a:off x="5188388" y="2458320"/>
              <a:ext cx="825655" cy="7367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能力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TextBox 86"/>
            <p:cNvSpPr txBox="1"/>
            <p:nvPr>
              <p:custDataLst>
                <p:tags r:id="rId11"/>
              </p:custDataLst>
            </p:nvPr>
          </p:nvSpPr>
          <p:spPr>
            <a:xfrm rot="10800000" flipH="1" flipV="1">
              <a:off x="5240650" y="4172623"/>
              <a:ext cx="1040337" cy="7367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素质目标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9"/>
          <p:cNvGrpSpPr/>
          <p:nvPr>
            <p:custDataLst>
              <p:tags r:id="rId12"/>
            </p:custDataLst>
          </p:nvPr>
        </p:nvGrpSpPr>
        <p:grpSpPr bwMode="auto">
          <a:xfrm>
            <a:off x="949" y="1848756"/>
            <a:ext cx="5440685" cy="1752648"/>
            <a:chOff x="199833" y="1004095"/>
            <a:chExt cx="3851137" cy="1751675"/>
          </a:xfrm>
        </p:grpSpPr>
        <p:sp>
          <p:nvSpPr>
            <p:cNvPr id="7181" name="矩形 5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602120" y="1004095"/>
              <a:ext cx="3448850" cy="16564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-457200" fontAlgn="auto">
                <a:lnSpc>
                  <a:spcPct val="150000"/>
                </a:lnSpc>
              </a:pP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1、掌握创建表格以及表格的选择与操作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indent="-457200" fontAlgn="auto">
                <a:lnSpc>
                  <a:spcPct val="150000"/>
                </a:lnSpc>
              </a:pP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2、掌握表格样式与格式化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indent="-457200" fontAlgn="auto">
                <a:lnSpc>
                  <a:spcPct val="150000"/>
                </a:lnSpc>
              </a:pP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3、掌握单元格的合并、拆分、删除和插入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7182" name="组合 16"/>
            <p:cNvGrpSpPr/>
            <p:nvPr/>
          </p:nvGrpSpPr>
          <p:grpSpPr bwMode="auto">
            <a:xfrm>
              <a:off x="466649" y="2103098"/>
              <a:ext cx="2541171" cy="652672"/>
              <a:chOff x="860311" y="2351794"/>
              <a:chExt cx="2539897" cy="652663"/>
            </a:xfrm>
          </p:grpSpPr>
          <p:cxnSp>
            <p:nvCxnSpPr>
              <p:cNvPr id="7183" name="直接连接符 7"/>
              <p:cNvCxnSpPr>
                <a:cxnSpLocks noChangeShapeType="1"/>
              </p:cNvCxnSpPr>
              <p:nvPr>
                <p:custDataLst>
                  <p:tags r:id="rId14"/>
                </p:custDataLst>
              </p:nvPr>
            </p:nvCxnSpPr>
            <p:spPr bwMode="auto">
              <a:xfrm>
                <a:off x="860311" y="2351794"/>
                <a:ext cx="372783" cy="652663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84" name="直接连接符 10"/>
              <p:cNvCxnSpPr>
                <a:cxnSpLocks noChangeShapeType="1"/>
              </p:cNvCxnSpPr>
              <p:nvPr>
                <p:custDataLst>
                  <p:tags r:id="rId15"/>
                </p:custDataLst>
              </p:nvPr>
            </p:nvCxnSpPr>
            <p:spPr bwMode="auto">
              <a:xfrm>
                <a:off x="1223576" y="3004457"/>
                <a:ext cx="2176632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85" name="组合 15"/>
            <p:cNvGrpSpPr/>
            <p:nvPr/>
          </p:nvGrpSpPr>
          <p:grpSpPr bwMode="auto">
            <a:xfrm>
              <a:off x="199833" y="1613991"/>
              <a:ext cx="358235" cy="489314"/>
              <a:chOff x="1278287" y="3529576"/>
              <a:chExt cx="358055" cy="489307"/>
            </a:xfrm>
          </p:grpSpPr>
          <p:sp>
            <p:nvSpPr>
              <p:cNvPr id="7186" name="椭圆 16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278287" y="3558135"/>
                <a:ext cx="358055" cy="460748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87" name="TextBox 52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320068" y="3529576"/>
                <a:ext cx="160383" cy="38586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" name="组合 63"/>
          <p:cNvGrpSpPr/>
          <p:nvPr>
            <p:custDataLst>
              <p:tags r:id="rId18"/>
            </p:custDataLst>
          </p:nvPr>
        </p:nvGrpSpPr>
        <p:grpSpPr bwMode="auto">
          <a:xfrm>
            <a:off x="7209156" y="1567183"/>
            <a:ext cx="4840827" cy="1911347"/>
            <a:chOff x="4400499" y="1302900"/>
            <a:chExt cx="4438681" cy="1907025"/>
          </a:xfrm>
        </p:grpSpPr>
        <p:grpSp>
          <p:nvGrpSpPr>
            <p:cNvPr id="7189" name="组合 32"/>
            <p:cNvGrpSpPr/>
            <p:nvPr/>
          </p:nvGrpSpPr>
          <p:grpSpPr bwMode="auto">
            <a:xfrm flipH="1">
              <a:off x="4552584" y="2558036"/>
              <a:ext cx="3878563" cy="651889"/>
              <a:chOff x="860264" y="2352817"/>
              <a:chExt cx="3878965" cy="651640"/>
            </a:xfrm>
          </p:grpSpPr>
          <p:cxnSp>
            <p:nvCxnSpPr>
              <p:cNvPr id="7190" name="直接连接符 33"/>
              <p:cNvCxnSpPr>
                <a:cxnSpLocks noChangeShapeType="1"/>
              </p:cNvCxnSpPr>
              <p:nvPr>
                <p:custDataLst>
                  <p:tags r:id="rId19"/>
                </p:custDataLst>
              </p:nvPr>
            </p:nvCxnSpPr>
            <p:spPr bwMode="auto">
              <a:xfrm>
                <a:off x="860264" y="2352817"/>
                <a:ext cx="371605" cy="65164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91" name="直接连接符 34"/>
              <p:cNvCxnSpPr>
                <a:cxnSpLocks noChangeShapeType="1"/>
              </p:cNvCxnSpPr>
              <p:nvPr>
                <p:custDataLst>
                  <p:tags r:id="rId20"/>
                </p:custDataLst>
              </p:nvPr>
            </p:nvCxnSpPr>
            <p:spPr bwMode="auto">
              <a:xfrm flipV="1">
                <a:off x="1222341" y="2967095"/>
                <a:ext cx="3516888" cy="37362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92" name="组合 35"/>
            <p:cNvGrpSpPr/>
            <p:nvPr/>
          </p:nvGrpSpPr>
          <p:grpSpPr bwMode="auto">
            <a:xfrm>
              <a:off x="8223133" y="2110258"/>
              <a:ext cx="473192" cy="503156"/>
              <a:chOff x="1232348" y="3530490"/>
              <a:chExt cx="474532" cy="503594"/>
            </a:xfrm>
          </p:grpSpPr>
          <p:sp>
            <p:nvSpPr>
              <p:cNvPr id="7193" name="椭圆 24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1232348" y="3558995"/>
                <a:ext cx="474532" cy="475089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94" name="TextBox 68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300820" y="3530490"/>
                <a:ext cx="335995" cy="385542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95" name="矩形 46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4400499" y="1302900"/>
              <a:ext cx="4438681" cy="1882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0" algn="l" fontAlgn="auto">
                <a:lnSpc>
                  <a:spcPct val="150000"/>
                </a:lnSpc>
              </a:pPr>
              <a:r>
                <a:rPr lang="zh-CN" altLang="en-US" sz="1800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1、能够熟练创建表格以及表格的选择与操作</a:t>
              </a:r>
              <a:endParaRPr lang="zh-CN" altLang="en-US" sz="1800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indent="0" algn="l" fontAlgn="auto">
                <a:lnSpc>
                  <a:spcPct val="150000"/>
                </a:lnSpc>
              </a:pPr>
              <a:r>
                <a:rPr lang="zh-CN" altLang="en-US" sz="1800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2、能够熟练设置表格样式与格式</a:t>
              </a:r>
              <a:endParaRPr lang="zh-CN" altLang="en-US" sz="1800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indent="0" algn="l" fontAlgn="auto">
                <a:lnSpc>
                  <a:spcPct val="150000"/>
                </a:lnSpc>
              </a:pPr>
              <a:r>
                <a:rPr lang="zh-CN" altLang="en-US" sz="1800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3、能够熟练完成单元格的</a:t>
              </a:r>
              <a:r>
                <a:rPr lang="zh-CN" altLang="en-US" sz="1800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基本操作</a:t>
              </a:r>
              <a:endParaRPr lang="zh-CN" altLang="en-US" sz="1800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71"/>
          <p:cNvGrpSpPr/>
          <p:nvPr>
            <p:custDataLst>
              <p:tags r:id="rId24"/>
            </p:custDataLst>
          </p:nvPr>
        </p:nvGrpSpPr>
        <p:grpSpPr bwMode="auto">
          <a:xfrm>
            <a:off x="7780914" y="4703443"/>
            <a:ext cx="3988494" cy="1138873"/>
            <a:chOff x="4709157" y="4214797"/>
            <a:chExt cx="3987168" cy="1140259"/>
          </a:xfrm>
        </p:grpSpPr>
        <p:sp>
          <p:nvSpPr>
            <p:cNvPr id="7197" name="矩形 51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4720267" y="4377873"/>
              <a:ext cx="3349146" cy="977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培养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激发创新思维和创造力，能够在文档编辑中融入个人观点和创意。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98" name="组合 38"/>
            <p:cNvGrpSpPr/>
            <p:nvPr/>
          </p:nvGrpSpPr>
          <p:grpSpPr bwMode="auto">
            <a:xfrm rot="10800000">
              <a:off x="4709157" y="4214797"/>
              <a:ext cx="3699900" cy="651812"/>
              <a:chOff x="882356" y="2364019"/>
              <a:chExt cx="3700284" cy="651562"/>
            </a:xfrm>
          </p:grpSpPr>
          <p:cxnSp>
            <p:nvCxnSpPr>
              <p:cNvPr id="7199" name="直接连接符 39"/>
              <p:cNvCxnSpPr>
                <a:cxnSpLocks noChangeShapeType="1"/>
              </p:cNvCxnSpPr>
              <p:nvPr>
                <p:custDataLst>
                  <p:tags r:id="rId26"/>
                </p:custDataLst>
              </p:nvPr>
            </p:nvCxnSpPr>
            <p:spPr bwMode="auto">
              <a:xfrm>
                <a:off x="882356" y="2364019"/>
                <a:ext cx="373012" cy="65156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0" name="直接连接符 40"/>
              <p:cNvCxnSpPr>
                <a:cxnSpLocks noChangeShapeType="1"/>
              </p:cNvCxnSpPr>
              <p:nvPr>
                <p:custDataLst>
                  <p:tags r:id="rId27"/>
                </p:custDataLst>
              </p:nvPr>
            </p:nvCxnSpPr>
            <p:spPr bwMode="auto">
              <a:xfrm>
                <a:off x="1245844" y="3015581"/>
                <a:ext cx="3336796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1" name="组合 41"/>
            <p:cNvGrpSpPr/>
            <p:nvPr/>
          </p:nvGrpSpPr>
          <p:grpSpPr bwMode="auto">
            <a:xfrm flipH="1">
              <a:off x="8223364" y="4806197"/>
              <a:ext cx="472961" cy="500781"/>
              <a:chOff x="1232465" y="3532877"/>
              <a:chExt cx="474301" cy="500155"/>
            </a:xfrm>
          </p:grpSpPr>
          <p:sp>
            <p:nvSpPr>
              <p:cNvPr id="7202" name="椭圆 32"/>
              <p:cNvSpPr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232465" y="3558282"/>
                <a:ext cx="474301" cy="47475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03" name="TextBox 76"/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305679" y="3532877"/>
                <a:ext cx="335830" cy="386067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10"/>
          <p:cNvGrpSpPr/>
          <p:nvPr>
            <p:custDataLst>
              <p:tags r:id="rId30"/>
            </p:custDataLst>
          </p:nvPr>
        </p:nvGrpSpPr>
        <p:grpSpPr bwMode="auto">
          <a:xfrm>
            <a:off x="403226" y="4678719"/>
            <a:ext cx="3891420" cy="1295746"/>
            <a:chOff x="218911" y="4850758"/>
            <a:chExt cx="3891946" cy="1294630"/>
          </a:xfrm>
        </p:grpSpPr>
        <p:grpSp>
          <p:nvGrpSpPr>
            <p:cNvPr id="7205" name="组合 16"/>
            <p:cNvGrpSpPr/>
            <p:nvPr/>
          </p:nvGrpSpPr>
          <p:grpSpPr bwMode="auto">
            <a:xfrm flipV="1">
              <a:off x="445977" y="4857376"/>
              <a:ext cx="3541282" cy="869249"/>
              <a:chOff x="860243" y="2351976"/>
              <a:chExt cx="3038668" cy="652481"/>
            </a:xfrm>
          </p:grpSpPr>
          <p:cxnSp>
            <p:nvCxnSpPr>
              <p:cNvPr id="7206" name="直接连接符 7"/>
              <p:cNvCxnSpPr>
                <a:cxnSpLocks noChangeShapeType="1"/>
              </p:cNvCxnSpPr>
              <p:nvPr>
                <p:custDataLst>
                  <p:tags r:id="rId31"/>
                </p:custDataLst>
              </p:nvPr>
            </p:nvCxnSpPr>
            <p:spPr bwMode="auto">
              <a:xfrm>
                <a:off x="860243" y="2351976"/>
                <a:ext cx="371966" cy="65248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7" name="直接连接符 10"/>
              <p:cNvCxnSpPr>
                <a:cxnSpLocks noChangeShapeType="1"/>
              </p:cNvCxnSpPr>
              <p:nvPr>
                <p:custDataLst>
                  <p:tags r:id="rId32"/>
                </p:custDataLst>
              </p:nvPr>
            </p:nvCxnSpPr>
            <p:spPr bwMode="auto">
              <a:xfrm>
                <a:off x="1222671" y="3004457"/>
                <a:ext cx="2676240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8" name="组合 41"/>
            <p:cNvGrpSpPr/>
            <p:nvPr/>
          </p:nvGrpSpPr>
          <p:grpSpPr bwMode="auto">
            <a:xfrm flipH="1">
              <a:off x="218911" y="5645729"/>
              <a:ext cx="473188" cy="499659"/>
              <a:chOff x="4095132" y="3533798"/>
              <a:chExt cx="474386" cy="498936"/>
            </a:xfrm>
          </p:grpSpPr>
          <p:sp>
            <p:nvSpPr>
              <p:cNvPr id="7209" name="椭圆 40"/>
              <p:cNvSpPr>
                <a:spLocks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4095132" y="3559141"/>
                <a:ext cx="474386" cy="473593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10" name="TextBox 50"/>
              <p:cNvSpPr txBox="1">
                <a:spLocks noChangeArrowheads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4184278" y="3533798"/>
                <a:ext cx="335891" cy="385189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11" name="矩形 7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929908" y="4850758"/>
              <a:ext cx="3180949" cy="100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0" algn="l" eaLnBrk="1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采用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演示法、讲授法、练习法、任务驱动法、项目化教学</a:t>
              </a:r>
              <a:endParaRPr lang="zh-CN" altLang="en-US" b="1" i="0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fontAlgn="auto">
                <a:lnSpc>
                  <a:spcPts val="2500"/>
                </a:lnSpc>
                <a:buClrTx/>
                <a:buSzTx/>
                <a:buFontTx/>
              </a:pP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1666643" y="1798399"/>
            <a:ext cx="26282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016937" y="121610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595173" y="83078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86" y="1055421"/>
            <a:ext cx="702583" cy="7025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0"/>
          <p:cNvSpPr txBox="1"/>
          <p:nvPr/>
        </p:nvSpPr>
        <p:spPr>
          <a:xfrm>
            <a:off x="2533644" y="1706443"/>
            <a:ext cx="4838706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制作简约型表格个人简历</a:t>
            </a:r>
            <a:endParaRPr lang="zh-CN" sz="2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16" name="文本框 11"/>
          <p:cNvSpPr txBox="1"/>
          <p:nvPr/>
        </p:nvSpPr>
        <p:spPr>
          <a:xfrm>
            <a:off x="2504617" y="1156411"/>
            <a:ext cx="2985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任务要求</a:t>
            </a:r>
            <a:endParaRPr lang="en-US" altLang="zh-CN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377825" y="2900045"/>
            <a:ext cx="7127240" cy="2749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kumimoji="1"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并制作一个毕业生求职的个人简历，需涵盖个人基本信息、教育背景、工作经历、技能特长及自我评价等核心内容，确保简历内容清晰、逻辑严密、易于阅读。便于毕业生在求职过程中向用人单位投递，提高求职成功率。</a:t>
            </a:r>
            <a:endParaRPr kumimoji="1"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kumimoji="1"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参照右图所示效果，设计并制作个人简历表。</a:t>
            </a:r>
            <a:endParaRPr kumimoji="1"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7015" y="1252220"/>
            <a:ext cx="3219450" cy="44862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/>
          <p:cNvSpPr txBox="1"/>
          <p:nvPr/>
        </p:nvSpPr>
        <p:spPr>
          <a:xfrm>
            <a:off x="2504617" y="1156411"/>
            <a:ext cx="2985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任务实现</a:t>
            </a:r>
            <a:endParaRPr lang="en-US" altLang="zh-CN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十字箭头标注 4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cxnSp>
        <p:nvCxnSpPr>
          <p:cNvPr id="26" name="直接箭头连接符 25"/>
          <p:cNvCxnSpPr/>
          <p:nvPr/>
        </p:nvCxnSpPr>
        <p:spPr>
          <a:xfrm flipV="1">
            <a:off x="3145474" y="2429510"/>
            <a:ext cx="0" cy="3623329"/>
          </a:xfrm>
          <a:prstGeom prst="straightConnector1">
            <a:avLst/>
          </a:prstGeom>
          <a:ln w="28575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KSO_Shape"/>
          <p:cNvSpPr/>
          <p:nvPr>
            <p:custDataLst>
              <p:tags r:id="rId3"/>
            </p:custDataLst>
          </p:nvPr>
        </p:nvSpPr>
        <p:spPr>
          <a:xfrm rot="5400000">
            <a:off x="3508043" y="2313732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1" name="文本框 18"/>
          <p:cNvSpPr txBox="1"/>
          <p:nvPr>
            <p:custDataLst>
              <p:tags r:id="rId4"/>
            </p:custDataLst>
          </p:nvPr>
        </p:nvSpPr>
        <p:spPr>
          <a:xfrm>
            <a:off x="3665532" y="2483358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25"/>
          <p:cNvSpPr txBox="1"/>
          <p:nvPr>
            <p:custDataLst>
              <p:tags r:id="rId5"/>
            </p:custDataLst>
          </p:nvPr>
        </p:nvSpPr>
        <p:spPr>
          <a:xfrm>
            <a:off x="4248925" y="2538699"/>
            <a:ext cx="3547606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创建表格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KSO_Shape"/>
          <p:cNvSpPr/>
          <p:nvPr>
            <p:custDataLst>
              <p:tags r:id="rId6"/>
            </p:custDataLst>
          </p:nvPr>
        </p:nvSpPr>
        <p:spPr>
          <a:xfrm rot="5400000">
            <a:off x="3508043" y="3184526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3" name="文本框 18"/>
          <p:cNvSpPr txBox="1"/>
          <p:nvPr>
            <p:custDataLst>
              <p:tags r:id="rId7"/>
            </p:custDataLst>
          </p:nvPr>
        </p:nvSpPr>
        <p:spPr>
          <a:xfrm>
            <a:off x="3665532" y="3354152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25"/>
          <p:cNvSpPr txBox="1"/>
          <p:nvPr>
            <p:custDataLst>
              <p:tags r:id="rId8"/>
            </p:custDataLst>
          </p:nvPr>
        </p:nvSpPr>
        <p:spPr>
          <a:xfrm>
            <a:off x="4248925" y="3366314"/>
            <a:ext cx="2873124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表格的选择与操作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KSO_Shape"/>
          <p:cNvSpPr/>
          <p:nvPr>
            <p:custDataLst>
              <p:tags r:id="rId9"/>
            </p:custDataLst>
          </p:nvPr>
        </p:nvSpPr>
        <p:spPr>
          <a:xfrm rot="5400000">
            <a:off x="3508043" y="3967788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5" name="文本框 18"/>
          <p:cNvSpPr txBox="1"/>
          <p:nvPr>
            <p:custDataLst>
              <p:tags r:id="rId10"/>
            </p:custDataLst>
          </p:nvPr>
        </p:nvSpPr>
        <p:spPr>
          <a:xfrm>
            <a:off x="3665532" y="4137414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KSO_Shape"/>
          <p:cNvSpPr/>
          <p:nvPr>
            <p:custDataLst>
              <p:tags r:id="rId11"/>
            </p:custDataLst>
          </p:nvPr>
        </p:nvSpPr>
        <p:spPr>
          <a:xfrm rot="5400000">
            <a:off x="3508043" y="4821218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8" name="文本框 18"/>
          <p:cNvSpPr txBox="1"/>
          <p:nvPr>
            <p:custDataLst>
              <p:tags r:id="rId12"/>
            </p:custDataLst>
          </p:nvPr>
        </p:nvSpPr>
        <p:spPr>
          <a:xfrm>
            <a:off x="3665532" y="4990844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25"/>
          <p:cNvSpPr txBox="1"/>
          <p:nvPr>
            <p:custDataLst>
              <p:tags r:id="rId13"/>
            </p:custDataLst>
          </p:nvPr>
        </p:nvSpPr>
        <p:spPr>
          <a:xfrm>
            <a:off x="4248925" y="4168616"/>
            <a:ext cx="3090406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表格样式与格式化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5"/>
          <p:cNvSpPr txBox="1"/>
          <p:nvPr>
            <p:custDataLst>
              <p:tags r:id="rId14"/>
            </p:custDataLst>
          </p:nvPr>
        </p:nvSpPr>
        <p:spPr>
          <a:xfrm>
            <a:off x="4248785" y="5022215"/>
            <a:ext cx="48710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单元格的合并、拆分、删除和插入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1"/>
          <p:cNvSpPr txBox="1"/>
          <p:nvPr/>
        </p:nvSpPr>
        <p:spPr>
          <a:xfrm>
            <a:off x="2766118" y="1757182"/>
            <a:ext cx="45732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>
              <a:lnSpc>
                <a:spcPts val="2400"/>
              </a:lnSpc>
            </a:pPr>
            <a:r>
              <a:rPr lang="zh-CN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任务2.3  制作简约型表格个人简历</a:t>
            </a:r>
            <a:endParaRPr lang="zh-CN" sz="2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709295" y="1559560"/>
            <a:ext cx="5864860" cy="3739515"/>
          </a:xfrm>
        </p:spPr>
        <p:txBody>
          <a:bodyPr>
            <a:normAutofit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altLang="zh-CN" dirty="0"/>
              <a:t>1.手动创建表格</a:t>
            </a:r>
            <a:endParaRPr altLang="zh-CN" dirty="0"/>
          </a:p>
          <a:p>
            <a:pPr marL="0" indent="0">
              <a:lnSpc>
                <a:spcPct val="150000"/>
              </a:lnSpc>
              <a:buNone/>
            </a:pPr>
            <a:r>
              <a:rPr altLang="zh-CN" dirty="0"/>
              <a:t>打开 WPS Office 文字文档，定位到需要插入表格的位置。单击【插入】选项卡中的【表格】按钮，在下拉列表中选择【插入表格】选项，如图 所示。</a:t>
            </a:r>
            <a:endParaRPr altLang="zh-CN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882463"/>
            <a:ext cx="5746249" cy="977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（一）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创建表格</a:t>
            </a:r>
            <a:endParaRPr kumimoji="1" lang="zh-CN" altLang="en-US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20000"/>
              </a:lnSpc>
            </a:pPr>
            <a:endParaRPr kumimoji="1" lang="en-US" alt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819125" y="1418164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86015" y="44450"/>
            <a:ext cx="4095750" cy="642937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559560"/>
            <a:ext cx="6256655" cy="457962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altLang="zh-CN" dirty="0"/>
              <a:t>1.手动创建表格</a:t>
            </a:r>
            <a:endParaRPr altLang="zh-CN" dirty="0"/>
          </a:p>
          <a:p>
            <a:pPr marL="0" indent="0">
              <a:lnSpc>
                <a:spcPct val="150000"/>
              </a:lnSpc>
              <a:buNone/>
            </a:pPr>
            <a:r>
              <a:rPr altLang="zh-CN" dirty="0"/>
              <a:t>在弹出的【插入表格】对话框中【列数】和【行数】文本框中分别输入所需的列数和行数，例如 5 列 3 行。单击【确定】按钮，即可在光标位置插入一个 3 行 5 列的表格，如图 所示。</a:t>
            </a:r>
            <a:endParaRPr altLang="zh-CN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882463"/>
            <a:ext cx="5746249" cy="977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（一）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创建表格</a:t>
            </a:r>
            <a:endParaRPr kumimoji="1" lang="zh-CN" altLang="en-US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20000"/>
              </a:lnSpc>
            </a:pPr>
            <a:endParaRPr kumimoji="1" lang="en-US" alt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819125" y="1418164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86015" y="1559560"/>
            <a:ext cx="4467860" cy="422719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559560"/>
            <a:ext cx="6412865" cy="4650105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altLang="zh-CN" dirty="0"/>
              <a:t>2.绘制表格</a:t>
            </a:r>
            <a:endParaRPr altLang="zh-CN" dirty="0"/>
          </a:p>
          <a:p>
            <a:pPr marL="0" indent="0">
              <a:lnSpc>
                <a:spcPct val="150000"/>
              </a:lnSpc>
              <a:buNone/>
            </a:pPr>
            <a:r>
              <a:rPr altLang="zh-CN" sz="2400" dirty="0"/>
              <a:t>单击【插入】选项卡中的【表格】按钮，在下拉列表中选择【绘制表格】。此时鼠标指针变为笔的形状，在需要插入表格的位置的左上角按住鼠标左键不放，并向右下角拖动鼠标。拖动过程中，鼠标指针经过的区域将出现表格框架，并在区域右侧显示当前绘制表格的行数和列数，如图 所示。</a:t>
            </a:r>
            <a:endParaRPr altLang="zh-CN" sz="2400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882463"/>
            <a:ext cx="5746249" cy="977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（一）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创建表格</a:t>
            </a:r>
            <a:endParaRPr kumimoji="1" lang="zh-CN" altLang="en-US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20000"/>
              </a:lnSpc>
            </a:pPr>
            <a:endParaRPr kumimoji="1" lang="en-US" alt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819125" y="1418164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74840" y="2408555"/>
            <a:ext cx="5217795" cy="131127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504315"/>
            <a:ext cx="11300460" cy="321119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altLang="zh-CN" dirty="0"/>
              <a:t>1.选择表格</a:t>
            </a:r>
            <a:endParaRPr altLang="zh-CN" dirty="0"/>
          </a:p>
          <a:p>
            <a:pPr marL="0" indent="0">
              <a:lnSpc>
                <a:spcPct val="150000"/>
              </a:lnSpc>
              <a:buNone/>
            </a:pPr>
            <a:r>
              <a:rPr altLang="zh-CN" sz="2400" dirty="0"/>
              <a:t>将鼠标指针移到表格上时，表格的左上角和右下角会出现两个控制点，分别是表格移动控制点和表格大小控制点，如图 所示。</a:t>
            </a:r>
            <a:endParaRPr altLang="zh-CN" sz="2400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882463"/>
            <a:ext cx="5746249" cy="977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二）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表格的选择与操作</a:t>
            </a:r>
            <a:endParaRPr kumimoji="1" lang="zh-CN" altLang="en-US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20000"/>
              </a:lnSpc>
            </a:pPr>
            <a:endParaRPr kumimoji="1" lang="en-US" alt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18030" y="3535680"/>
            <a:ext cx="8812530" cy="271843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323340"/>
            <a:ext cx="11300460" cy="321119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altLang="zh-CN" dirty="0"/>
              <a:t>2. 使用【表格工具】选项卡</a:t>
            </a:r>
            <a:endParaRPr altLang="zh-CN" dirty="0"/>
          </a:p>
          <a:p>
            <a:pPr marL="0" indent="0">
              <a:lnSpc>
                <a:spcPct val="150000"/>
              </a:lnSpc>
              <a:buNone/>
            </a:pPr>
            <a:r>
              <a:rPr altLang="zh-CN" sz="2700" dirty="0"/>
              <a:t>选中表格或表格中的单元格后，WPS Office 文字的顶部将出现【表格工具】选项卡。该选项卡提供了丰富的表格编辑功能，如图所示。</a:t>
            </a:r>
            <a:endParaRPr altLang="zh-CN" sz="2700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882463"/>
            <a:ext cx="5746249" cy="977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二）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表格的选择与操作</a:t>
            </a:r>
            <a:endParaRPr kumimoji="1" lang="zh-CN" altLang="en-US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20000"/>
              </a:lnSpc>
            </a:pPr>
            <a:endParaRPr kumimoji="1" lang="en-US" alt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39315" y="3302000"/>
            <a:ext cx="8749030" cy="333184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504315"/>
            <a:ext cx="11118850" cy="391922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altLang="zh-CN" sz="3200" dirty="0"/>
              <a:t>3.删除表格</a:t>
            </a:r>
            <a:endParaRPr altLang="zh-CN" sz="3200" dirty="0"/>
          </a:p>
          <a:p>
            <a:pPr algn="just">
              <a:lnSpc>
                <a:spcPct val="150000"/>
              </a:lnSpc>
            </a:pPr>
            <a:r>
              <a:rPr altLang="zh-CN" sz="2400" dirty="0"/>
              <a:t>单击表格中的任意单元格，再单击【表格工具】选项卡中的【删除】按钮，在下拉列表中选择【表格】选项即可。</a:t>
            </a:r>
            <a:endParaRPr altLang="zh-CN" sz="2400" dirty="0"/>
          </a:p>
          <a:p>
            <a:pPr algn="just">
              <a:lnSpc>
                <a:spcPct val="150000"/>
              </a:lnSpc>
            </a:pPr>
            <a:r>
              <a:rPr altLang="zh-CN" sz="2400" dirty="0"/>
              <a:t>将鼠标指针移到表格移动控制点上右击，在弹出的快捷菜单中选择【删除表格】选项，也可将表格删除。或者在表格移动控制点上单击，选中整个表格，按&lt;Shift+Delete&gt;组合键，也可删除表格。选中整个表格后，如果只按【Delete】键，则只清除表格中的数据，不会删除表格。</a:t>
            </a:r>
            <a:endParaRPr altLang="zh-CN" sz="2400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882463"/>
            <a:ext cx="5746249" cy="977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二）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表格的选择与操作</a:t>
            </a:r>
            <a:endParaRPr kumimoji="1" lang="zh-CN" altLang="en-US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20000"/>
              </a:lnSpc>
            </a:pPr>
            <a:endParaRPr kumimoji="1" lang="en-US" alt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504315"/>
            <a:ext cx="11300460" cy="321119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altLang="zh-CN" dirty="0"/>
              <a:t>1.表格样式</a:t>
            </a:r>
            <a:endParaRPr altLang="zh-CN" dirty="0"/>
          </a:p>
          <a:p>
            <a:pPr marL="0" indent="457200">
              <a:lnSpc>
                <a:spcPct val="150000"/>
              </a:lnSpc>
              <a:buNone/>
            </a:pPr>
            <a:r>
              <a:rPr altLang="zh-CN" sz="2400" dirty="0"/>
              <a:t>在【表格样式】选项卡中可以设置表格样式、边框、底纹、绘制斜线表头、清除表格样式等，如图 所示。应用样式后，表格的外观将发生显著变化，使文档更加美观易读。</a:t>
            </a:r>
            <a:endParaRPr altLang="zh-CN" sz="2400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882463"/>
            <a:ext cx="5746249" cy="977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三）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表格样式与格式化</a:t>
            </a:r>
            <a:endParaRPr kumimoji="1" lang="zh-CN" altLang="en-US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20000"/>
              </a:lnSpc>
            </a:pPr>
            <a:endParaRPr kumimoji="1" lang="en-US" alt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75255" y="3578225"/>
            <a:ext cx="7560945" cy="279019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931545" y="1504315"/>
            <a:ext cx="10775315" cy="321119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altLang="zh-CN" dirty="0"/>
              <a:t>2.调整行高与列宽</a:t>
            </a:r>
            <a:endParaRPr altLang="zh-CN" dirty="0"/>
          </a:p>
          <a:p>
            <a:pPr marL="0" indent="457200">
              <a:lnSpc>
                <a:spcPct val="150000"/>
              </a:lnSpc>
              <a:buNone/>
            </a:pPr>
            <a:r>
              <a:rPr altLang="zh-CN" sz="2400" dirty="0"/>
              <a:t>可以通过【表格属性】对话框手动设置表格的行高和列宽，也可以通过拖动表格线来手动调整行高和列宽。这些操作可以根据需要随时进行，以满足不同的排版需求。</a:t>
            </a:r>
            <a:endParaRPr altLang="zh-CN" sz="2400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882463"/>
            <a:ext cx="5746249" cy="977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三）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表格样式与格式化</a:t>
            </a:r>
            <a:endParaRPr kumimoji="1" lang="zh-CN" altLang="en-US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20000"/>
              </a:lnSpc>
            </a:pPr>
            <a:endParaRPr kumimoji="1" lang="en-US" alt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504315"/>
            <a:ext cx="11300460" cy="321119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altLang="zh-CN" dirty="0"/>
              <a:t>3.设置单元格对齐方式</a:t>
            </a:r>
            <a:endParaRPr altLang="zh-CN" dirty="0"/>
          </a:p>
          <a:p>
            <a:pPr marL="0" indent="457200">
              <a:lnSpc>
                <a:spcPct val="150000"/>
              </a:lnSpc>
              <a:buNone/>
            </a:pPr>
            <a:r>
              <a:rPr altLang="zh-CN" sz="2400" dirty="0"/>
              <a:t>WPS Office 文字支持 9 种单元格对齐方式，由垂直方向的“上、中、下”与水平方向的“左、中、右”组合而成。通过右键菜单或【表格工具】选项卡中的对齐方式选项，可以轻松设置单元格的对齐方式。</a:t>
            </a:r>
            <a:endParaRPr altLang="zh-CN" sz="2400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6" y="882463"/>
            <a:ext cx="5746249" cy="977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三）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表格样式与格式化</a:t>
            </a:r>
            <a:endParaRPr kumimoji="1" lang="zh-CN" altLang="en-US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20000"/>
              </a:lnSpc>
            </a:pPr>
            <a:endParaRPr kumimoji="1" lang="en-US" alt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36285" y="3429000"/>
            <a:ext cx="4775200" cy="272034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504315"/>
            <a:ext cx="11643995" cy="321119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altLang="zh-CN" dirty="0"/>
              <a:t>1.单元格的合并</a:t>
            </a:r>
            <a:endParaRPr altLang="zh-CN" dirty="0"/>
          </a:p>
          <a:p>
            <a:pPr>
              <a:lnSpc>
                <a:spcPct val="150000"/>
              </a:lnSpc>
            </a:pPr>
            <a:r>
              <a:rPr altLang="zh-CN" sz="2400" dirty="0"/>
              <a:t>通过右键菜单中的【合并单元格】选项或【表格工具】选项卡中的【合并单元格】按钮，可以将多个相邻的单元格合并为一个单元格。首先，通过拖动鼠标或使用【Shift】键或【Ctrl】键（取决于具体的 WPS 版本和设置）来选择多个单元格。然后，右键单击选择的单元格区域，选择【合并单元格】选项。</a:t>
            </a:r>
            <a:endParaRPr altLang="zh-CN" sz="2400" dirty="0"/>
          </a:p>
          <a:p>
            <a:pPr>
              <a:lnSpc>
                <a:spcPct val="150000"/>
              </a:lnSpc>
            </a:pPr>
            <a:r>
              <a:rPr altLang="zh-CN" sz="2400" dirty="0"/>
              <a:t>或者单击【表格工具】选项卡中的【合并单元格】按钮，WPS Office将自动合并选定的单元格，形成一个较大的单元格，其中的内容将根据合并前的格式进行排列。</a:t>
            </a:r>
            <a:endParaRPr altLang="zh-CN" sz="2400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0" y="882650"/>
            <a:ext cx="8139430" cy="977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四）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单元格的合并、拆分、删除和插入</a:t>
            </a:r>
            <a:endParaRPr kumimoji="1" lang="zh-CN" altLang="en-US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20000"/>
              </a:lnSpc>
            </a:pPr>
            <a:endParaRPr kumimoji="1" lang="en-US" alt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504315"/>
            <a:ext cx="11643995" cy="321119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altLang="zh-CN" sz="3200" dirty="0"/>
              <a:t>2.单元格的拆分</a:t>
            </a:r>
            <a:endParaRPr altLang="zh-CN" sz="3200" dirty="0"/>
          </a:p>
          <a:p>
            <a:pPr marL="0" indent="457200">
              <a:lnSpc>
                <a:spcPct val="150000"/>
              </a:lnSpc>
              <a:buNone/>
            </a:pPr>
            <a:r>
              <a:rPr altLang="zh-CN" dirty="0"/>
              <a:t>右键单击要拆分的单元格，在弹出的快捷菜单中选择【拆分单元格】选项，打开【拆分单元格】对话框，在【列数】和【行数】文本框中输入列数、行数，单击【确定】按钮，即可拆分目标单元格。</a:t>
            </a:r>
            <a:endParaRPr altLang="zh-CN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0" y="882650"/>
            <a:ext cx="8139430" cy="977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四）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单元格的合并、拆分、删除和插入</a:t>
            </a:r>
            <a:endParaRPr kumimoji="1" lang="zh-CN" altLang="en-US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20000"/>
              </a:lnSpc>
            </a:pPr>
            <a:endParaRPr kumimoji="1" lang="en-US" alt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362075"/>
            <a:ext cx="11643995" cy="321119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altLang="zh-CN" dirty="0"/>
              <a:t>3.单元格的删除</a:t>
            </a:r>
            <a:endParaRPr altLang="zh-CN" dirty="0"/>
          </a:p>
          <a:p>
            <a:pPr marL="0" indent="457200">
              <a:lnSpc>
                <a:spcPct val="150000"/>
              </a:lnSpc>
              <a:buNone/>
            </a:pPr>
            <a:r>
              <a:rPr altLang="zh-CN" sz="2400" dirty="0"/>
              <a:t>右键单击要删除的单元格，在弹出的快捷菜单中选择【删除单元格】选项，打开【删除单元格】对话框，选中相应的单选按钮，即可删除单元格。或者将光标移至目标单元格上，单击【表格工具】选项卡中的【删除】下拉按钮，选择相应选项，即可删除单元格，如图 所示。</a:t>
            </a:r>
            <a:endParaRPr altLang="zh-CN" sz="2400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0" y="919480"/>
            <a:ext cx="8139430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四）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单元格的合并、拆分、删除和插入</a:t>
            </a:r>
            <a:endParaRPr kumimoji="1" lang="en-US" alt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75125" y="3771265"/>
            <a:ext cx="5366385" cy="258191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4294967295"/>
          </p:nvPr>
        </p:nvSpPr>
        <p:spPr>
          <a:xfrm>
            <a:off x="406400" y="1362075"/>
            <a:ext cx="11643995" cy="321119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altLang="zh-CN" dirty="0"/>
              <a:t>4.单元格的插入</a:t>
            </a:r>
            <a:endParaRPr altLang="zh-CN" dirty="0"/>
          </a:p>
          <a:p>
            <a:pPr marL="0" indent="457200">
              <a:lnSpc>
                <a:spcPct val="150000"/>
              </a:lnSpc>
              <a:buNone/>
            </a:pPr>
            <a:r>
              <a:rPr altLang="zh-CN" sz="2400" dirty="0"/>
              <a:t>将光标移至要插入单元格的位置附近，右击，在弹出的快捷菜单中选择【插入】选项在右侧的下一级菜单中选择相应的选项，即可插入单元格，如图 所示。</a:t>
            </a:r>
            <a:endParaRPr altLang="zh-CN" sz="2400" dirty="0"/>
          </a:p>
        </p:txBody>
      </p:sp>
      <p:sp>
        <p:nvSpPr>
          <p:cNvPr id="3" name="文本框 25"/>
          <p:cNvSpPr txBox="1"/>
          <p:nvPr/>
        </p:nvSpPr>
        <p:spPr>
          <a:xfrm>
            <a:off x="406400" y="919480"/>
            <a:ext cx="8139430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四）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单元格的合并、拆分、删除和插入</a:t>
            </a:r>
            <a:endParaRPr kumimoji="1" lang="en-US" alt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44450"/>
            <a:ext cx="3098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864860" y="1896745"/>
            <a:ext cx="798830" cy="2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2667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rcRect b="2670"/>
          <a:stretch>
            <a:fillRect/>
          </a:stretch>
        </p:blipFill>
        <p:spPr>
          <a:xfrm>
            <a:off x="4391025" y="3312795"/>
            <a:ext cx="3048000" cy="326326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对象7"/>
          <p:cNvSpPr/>
          <p:nvPr>
            <p:custDataLst>
              <p:tags r:id="rId1"/>
            </p:custDataLst>
          </p:nvPr>
        </p:nvSpPr>
        <p:spPr>
          <a:xfrm>
            <a:off x="1304037" y="2247996"/>
            <a:ext cx="1867443" cy="1867443"/>
          </a:xfrm>
          <a:custGeom>
            <a:avLst/>
            <a:gdLst/>
            <a:ahLst/>
            <a:cxnLst/>
            <a:rect l="l" t="t" r="r" b="b"/>
            <a:pathLst>
              <a:path w="1929384" h="1929384">
                <a:moveTo>
                  <a:pt x="923544" y="0"/>
                </a:moveTo>
                <a:cubicBezTo>
                  <a:pt x="941832" y="0"/>
                  <a:pt x="950976" y="0"/>
                  <a:pt x="969264" y="0"/>
                </a:cubicBezTo>
                <a:cubicBezTo>
                  <a:pt x="978408" y="0"/>
                  <a:pt x="987552" y="0"/>
                  <a:pt x="1005840" y="0"/>
                </a:cubicBezTo>
                <a:lnTo>
                  <a:pt x="1005840" y="9144"/>
                </a:lnTo>
                <a:cubicBezTo>
                  <a:pt x="987552" y="9144"/>
                  <a:pt x="978408" y="9144"/>
                  <a:pt x="969264" y="9144"/>
                </a:cubicBezTo>
                <a:cubicBezTo>
                  <a:pt x="950976" y="9144"/>
                  <a:pt x="941832" y="9144"/>
                  <a:pt x="923544" y="9144"/>
                </a:cubicBezTo>
                <a:lnTo>
                  <a:pt x="923544" y="0"/>
                </a:lnTo>
                <a:moveTo>
                  <a:pt x="777240" y="18288"/>
                </a:moveTo>
                <a:cubicBezTo>
                  <a:pt x="804672" y="9144"/>
                  <a:pt x="822960" y="9144"/>
                  <a:pt x="850392" y="9144"/>
                </a:cubicBezTo>
                <a:lnTo>
                  <a:pt x="850392" y="18288"/>
                </a:lnTo>
                <a:cubicBezTo>
                  <a:pt x="832104" y="18288"/>
                  <a:pt x="804672" y="27432"/>
                  <a:pt x="777240" y="27432"/>
                </a:cubicBezTo>
                <a:lnTo>
                  <a:pt x="777240" y="18288"/>
                </a:lnTo>
                <a:moveTo>
                  <a:pt x="1078992" y="9144"/>
                </a:moveTo>
                <a:cubicBezTo>
                  <a:pt x="1106424" y="9144"/>
                  <a:pt x="1124712" y="9144"/>
                  <a:pt x="1152144" y="18288"/>
                </a:cubicBezTo>
                <a:lnTo>
                  <a:pt x="1152144" y="27432"/>
                </a:lnTo>
                <a:cubicBezTo>
                  <a:pt x="1124712" y="27432"/>
                  <a:pt x="1106424" y="18288"/>
                  <a:pt x="1078992" y="18288"/>
                </a:cubicBezTo>
                <a:lnTo>
                  <a:pt x="1078992" y="9144"/>
                </a:lnTo>
                <a:moveTo>
                  <a:pt x="630936" y="54864"/>
                </a:moveTo>
                <a:cubicBezTo>
                  <a:pt x="658368" y="54864"/>
                  <a:pt x="676656" y="45720"/>
                  <a:pt x="704088" y="36576"/>
                </a:cubicBezTo>
                <a:lnTo>
                  <a:pt x="704088" y="45720"/>
                </a:lnTo>
                <a:cubicBezTo>
                  <a:pt x="685800" y="54864"/>
                  <a:pt x="658368" y="64008"/>
                  <a:pt x="630936" y="73152"/>
                </a:cubicBezTo>
                <a:lnTo>
                  <a:pt x="630936" y="54864"/>
                </a:lnTo>
                <a:moveTo>
                  <a:pt x="1225296" y="36576"/>
                </a:moveTo>
                <a:cubicBezTo>
                  <a:pt x="1252728" y="45720"/>
                  <a:pt x="1271016" y="54864"/>
                  <a:pt x="1298448" y="54864"/>
                </a:cubicBezTo>
                <a:lnTo>
                  <a:pt x="1298448" y="73152"/>
                </a:lnTo>
                <a:cubicBezTo>
                  <a:pt x="1271016" y="64008"/>
                  <a:pt x="1243584" y="54864"/>
                  <a:pt x="1225296" y="45720"/>
                </a:cubicBezTo>
                <a:lnTo>
                  <a:pt x="1225296" y="36576"/>
                </a:lnTo>
                <a:moveTo>
                  <a:pt x="1371600" y="91440"/>
                </a:moveTo>
                <a:cubicBezTo>
                  <a:pt x="1389888" y="100584"/>
                  <a:pt x="1417320" y="109728"/>
                  <a:pt x="1435608" y="118872"/>
                </a:cubicBezTo>
                <a:lnTo>
                  <a:pt x="1426464" y="137160"/>
                </a:lnTo>
                <a:cubicBezTo>
                  <a:pt x="1408176" y="118872"/>
                  <a:pt x="1389888" y="109728"/>
                  <a:pt x="1362456" y="100584"/>
                </a:cubicBezTo>
                <a:lnTo>
                  <a:pt x="1371600" y="91440"/>
                </a:lnTo>
                <a:moveTo>
                  <a:pt x="493776" y="118872"/>
                </a:moveTo>
                <a:cubicBezTo>
                  <a:pt x="512064" y="109728"/>
                  <a:pt x="539496" y="100584"/>
                  <a:pt x="557784" y="91440"/>
                </a:cubicBezTo>
                <a:lnTo>
                  <a:pt x="566928" y="100584"/>
                </a:lnTo>
                <a:cubicBezTo>
                  <a:pt x="539496" y="109728"/>
                  <a:pt x="521208" y="118872"/>
                  <a:pt x="502920" y="137160"/>
                </a:cubicBezTo>
                <a:lnTo>
                  <a:pt x="493776" y="118872"/>
                </a:lnTo>
                <a:moveTo>
                  <a:pt x="1499616" y="164592"/>
                </a:moveTo>
                <a:cubicBezTo>
                  <a:pt x="1517904" y="173736"/>
                  <a:pt x="1545336" y="192024"/>
                  <a:pt x="1563624" y="210312"/>
                </a:cubicBezTo>
                <a:lnTo>
                  <a:pt x="1554480" y="219456"/>
                </a:lnTo>
                <a:cubicBezTo>
                  <a:pt x="1536192" y="201168"/>
                  <a:pt x="1517904" y="182880"/>
                  <a:pt x="1490472" y="173736"/>
                </a:cubicBezTo>
                <a:lnTo>
                  <a:pt x="1499616" y="164592"/>
                </a:lnTo>
                <a:moveTo>
                  <a:pt x="365760" y="210312"/>
                </a:moveTo>
                <a:cubicBezTo>
                  <a:pt x="384048" y="192024"/>
                  <a:pt x="411480" y="173736"/>
                  <a:pt x="429768" y="164592"/>
                </a:cubicBezTo>
                <a:lnTo>
                  <a:pt x="438912" y="173736"/>
                </a:lnTo>
                <a:cubicBezTo>
                  <a:pt x="411480" y="182880"/>
                  <a:pt x="393192" y="201168"/>
                  <a:pt x="374904" y="219456"/>
                </a:cubicBezTo>
                <a:lnTo>
                  <a:pt x="365760" y="210312"/>
                </a:lnTo>
                <a:moveTo>
                  <a:pt x="1618488" y="256032"/>
                </a:moveTo>
                <a:cubicBezTo>
                  <a:pt x="1636776" y="274320"/>
                  <a:pt x="1655064" y="292608"/>
                  <a:pt x="1673352" y="310896"/>
                </a:cubicBezTo>
                <a:lnTo>
                  <a:pt x="1664208" y="320040"/>
                </a:lnTo>
                <a:cubicBezTo>
                  <a:pt x="1645920" y="301752"/>
                  <a:pt x="1627632" y="283464"/>
                  <a:pt x="1609344" y="265176"/>
                </a:cubicBezTo>
                <a:lnTo>
                  <a:pt x="1618488" y="256032"/>
                </a:lnTo>
                <a:moveTo>
                  <a:pt x="256032" y="310896"/>
                </a:moveTo>
                <a:cubicBezTo>
                  <a:pt x="274320" y="292608"/>
                  <a:pt x="292608" y="274320"/>
                  <a:pt x="310896" y="256032"/>
                </a:cubicBezTo>
                <a:lnTo>
                  <a:pt x="320040" y="265176"/>
                </a:lnTo>
                <a:cubicBezTo>
                  <a:pt x="301752" y="283464"/>
                  <a:pt x="283464" y="301752"/>
                  <a:pt x="265176" y="320040"/>
                </a:cubicBezTo>
                <a:lnTo>
                  <a:pt x="256032" y="310896"/>
                </a:lnTo>
                <a:moveTo>
                  <a:pt x="1719072" y="365760"/>
                </a:moveTo>
                <a:cubicBezTo>
                  <a:pt x="1737360" y="384048"/>
                  <a:pt x="1755648" y="411480"/>
                  <a:pt x="1764792" y="429768"/>
                </a:cubicBezTo>
                <a:lnTo>
                  <a:pt x="1755648" y="438912"/>
                </a:lnTo>
                <a:cubicBezTo>
                  <a:pt x="1746504" y="411480"/>
                  <a:pt x="1728216" y="393192"/>
                  <a:pt x="1709928" y="374904"/>
                </a:cubicBezTo>
                <a:lnTo>
                  <a:pt x="1719072" y="365760"/>
                </a:lnTo>
                <a:moveTo>
                  <a:pt x="164592" y="429768"/>
                </a:moveTo>
                <a:cubicBezTo>
                  <a:pt x="173736" y="411480"/>
                  <a:pt x="192024" y="384048"/>
                  <a:pt x="210312" y="365760"/>
                </a:cubicBezTo>
                <a:lnTo>
                  <a:pt x="219456" y="374904"/>
                </a:lnTo>
                <a:cubicBezTo>
                  <a:pt x="201168" y="393192"/>
                  <a:pt x="182880" y="411480"/>
                  <a:pt x="173736" y="438912"/>
                </a:cubicBezTo>
                <a:lnTo>
                  <a:pt x="164592" y="429768"/>
                </a:lnTo>
                <a:moveTo>
                  <a:pt x="1810512" y="493776"/>
                </a:moveTo>
                <a:cubicBezTo>
                  <a:pt x="1819656" y="512064"/>
                  <a:pt x="1828800" y="539496"/>
                  <a:pt x="1837944" y="557784"/>
                </a:cubicBezTo>
                <a:lnTo>
                  <a:pt x="1828800" y="566928"/>
                </a:lnTo>
                <a:cubicBezTo>
                  <a:pt x="1819656" y="539496"/>
                  <a:pt x="1810512" y="521208"/>
                  <a:pt x="1792224" y="502920"/>
                </a:cubicBezTo>
                <a:lnTo>
                  <a:pt x="1810512" y="493776"/>
                </a:lnTo>
                <a:moveTo>
                  <a:pt x="91440" y="557784"/>
                </a:moveTo>
                <a:cubicBezTo>
                  <a:pt x="100584" y="539496"/>
                  <a:pt x="109728" y="512064"/>
                  <a:pt x="118872" y="493776"/>
                </a:cubicBezTo>
                <a:lnTo>
                  <a:pt x="137160" y="502920"/>
                </a:lnTo>
                <a:cubicBezTo>
                  <a:pt x="118872" y="521208"/>
                  <a:pt x="109728" y="539496"/>
                  <a:pt x="100584" y="566928"/>
                </a:cubicBezTo>
                <a:lnTo>
                  <a:pt x="91440" y="557784"/>
                </a:lnTo>
                <a:moveTo>
                  <a:pt x="1874520" y="630936"/>
                </a:moveTo>
                <a:cubicBezTo>
                  <a:pt x="1883664" y="658368"/>
                  <a:pt x="1883664" y="676656"/>
                  <a:pt x="1892808" y="704088"/>
                </a:cubicBezTo>
                <a:lnTo>
                  <a:pt x="1883664" y="704088"/>
                </a:lnTo>
                <a:cubicBezTo>
                  <a:pt x="1874520" y="685800"/>
                  <a:pt x="1865376" y="658368"/>
                  <a:pt x="1856232" y="630936"/>
                </a:cubicBezTo>
                <a:lnTo>
                  <a:pt x="1874520" y="630936"/>
                </a:lnTo>
                <a:moveTo>
                  <a:pt x="36576" y="704088"/>
                </a:moveTo>
                <a:cubicBezTo>
                  <a:pt x="45720" y="676656"/>
                  <a:pt x="54864" y="658368"/>
                  <a:pt x="64008" y="630936"/>
                </a:cubicBezTo>
                <a:lnTo>
                  <a:pt x="73152" y="630936"/>
                </a:lnTo>
                <a:cubicBezTo>
                  <a:pt x="64008" y="658368"/>
                  <a:pt x="54864" y="685800"/>
                  <a:pt x="45720" y="704088"/>
                </a:cubicBezTo>
                <a:lnTo>
                  <a:pt x="36576" y="704088"/>
                </a:lnTo>
                <a:moveTo>
                  <a:pt x="1911096" y="777240"/>
                </a:moveTo>
                <a:cubicBezTo>
                  <a:pt x="1920240" y="804672"/>
                  <a:pt x="1920240" y="822960"/>
                  <a:pt x="1920240" y="850392"/>
                </a:cubicBezTo>
                <a:lnTo>
                  <a:pt x="1911096" y="850392"/>
                </a:lnTo>
                <a:cubicBezTo>
                  <a:pt x="1911096" y="832104"/>
                  <a:pt x="1901952" y="804672"/>
                  <a:pt x="1901952" y="777240"/>
                </a:cubicBezTo>
                <a:lnTo>
                  <a:pt x="1911096" y="777240"/>
                </a:lnTo>
                <a:moveTo>
                  <a:pt x="9144" y="850392"/>
                </a:moveTo>
                <a:cubicBezTo>
                  <a:pt x="9144" y="822960"/>
                  <a:pt x="9144" y="804672"/>
                  <a:pt x="18288" y="777240"/>
                </a:cubicBezTo>
                <a:lnTo>
                  <a:pt x="27432" y="777240"/>
                </a:lnTo>
                <a:cubicBezTo>
                  <a:pt x="27432" y="804672"/>
                  <a:pt x="18288" y="832104"/>
                  <a:pt x="18288" y="850392"/>
                </a:cubicBezTo>
                <a:lnTo>
                  <a:pt x="9144" y="850392"/>
                </a:lnTo>
                <a:moveTo>
                  <a:pt x="1929384" y="923544"/>
                </a:moveTo>
                <a:cubicBezTo>
                  <a:pt x="1929384" y="941832"/>
                  <a:pt x="1929384" y="950976"/>
                  <a:pt x="1929384" y="960120"/>
                </a:cubicBezTo>
                <a:cubicBezTo>
                  <a:pt x="1929384" y="978408"/>
                  <a:pt x="1929384" y="987552"/>
                  <a:pt x="1929384" y="1005840"/>
                </a:cubicBezTo>
                <a:lnTo>
                  <a:pt x="1920240" y="1005840"/>
                </a:lnTo>
                <a:cubicBezTo>
                  <a:pt x="1920240" y="987552"/>
                  <a:pt x="1920240" y="978408"/>
                  <a:pt x="1920240" y="960120"/>
                </a:cubicBezTo>
                <a:cubicBezTo>
                  <a:pt x="1920240" y="950976"/>
                  <a:pt x="1920240" y="941832"/>
                  <a:pt x="1920240" y="923544"/>
                </a:cubicBezTo>
                <a:lnTo>
                  <a:pt x="1929384" y="923544"/>
                </a:lnTo>
                <a:moveTo>
                  <a:pt x="0" y="960120"/>
                </a:moveTo>
                <a:cubicBezTo>
                  <a:pt x="0" y="950976"/>
                  <a:pt x="0" y="941832"/>
                  <a:pt x="0" y="923544"/>
                </a:cubicBezTo>
                <a:lnTo>
                  <a:pt x="9144" y="923544"/>
                </a:lnTo>
                <a:cubicBezTo>
                  <a:pt x="9144" y="941832"/>
                  <a:pt x="9144" y="950976"/>
                  <a:pt x="9144" y="960120"/>
                </a:cubicBezTo>
                <a:cubicBezTo>
                  <a:pt x="9144" y="978408"/>
                  <a:pt x="9144" y="987552"/>
                  <a:pt x="9144" y="1005840"/>
                </a:cubicBezTo>
                <a:lnTo>
                  <a:pt x="0" y="1005840"/>
                </a:lnTo>
                <a:cubicBezTo>
                  <a:pt x="0" y="987552"/>
                  <a:pt x="0" y="978408"/>
                  <a:pt x="0" y="960120"/>
                </a:cubicBezTo>
                <a:moveTo>
                  <a:pt x="1920240" y="1078992"/>
                </a:moveTo>
                <a:cubicBezTo>
                  <a:pt x="1920240" y="1106424"/>
                  <a:pt x="1920240" y="1124712"/>
                  <a:pt x="1911096" y="1152144"/>
                </a:cubicBezTo>
                <a:lnTo>
                  <a:pt x="1901952" y="1152144"/>
                </a:lnTo>
                <a:cubicBezTo>
                  <a:pt x="1901952" y="1124712"/>
                  <a:pt x="1911096" y="1097280"/>
                  <a:pt x="1911096" y="1078992"/>
                </a:cubicBezTo>
                <a:lnTo>
                  <a:pt x="1920240" y="1078992"/>
                </a:lnTo>
                <a:moveTo>
                  <a:pt x="18288" y="1152144"/>
                </a:moveTo>
                <a:cubicBezTo>
                  <a:pt x="9144" y="1124712"/>
                  <a:pt x="9144" y="1106424"/>
                  <a:pt x="9144" y="1078992"/>
                </a:cubicBezTo>
                <a:lnTo>
                  <a:pt x="18288" y="1078992"/>
                </a:lnTo>
                <a:cubicBezTo>
                  <a:pt x="18288" y="1097280"/>
                  <a:pt x="27432" y="1124712"/>
                  <a:pt x="27432" y="1152144"/>
                </a:cubicBezTo>
                <a:lnTo>
                  <a:pt x="18288" y="1152144"/>
                </a:lnTo>
                <a:moveTo>
                  <a:pt x="1892808" y="1225296"/>
                </a:moveTo>
                <a:cubicBezTo>
                  <a:pt x="1883664" y="1252728"/>
                  <a:pt x="1883664" y="1271016"/>
                  <a:pt x="1874520" y="1298448"/>
                </a:cubicBezTo>
                <a:lnTo>
                  <a:pt x="1856232" y="1298448"/>
                </a:lnTo>
                <a:cubicBezTo>
                  <a:pt x="1865376" y="1271016"/>
                  <a:pt x="1874520" y="1243584"/>
                  <a:pt x="1883664" y="1225296"/>
                </a:cubicBezTo>
                <a:lnTo>
                  <a:pt x="1892808" y="1225296"/>
                </a:lnTo>
                <a:moveTo>
                  <a:pt x="64008" y="1298448"/>
                </a:moveTo>
                <a:cubicBezTo>
                  <a:pt x="54864" y="1271016"/>
                  <a:pt x="45720" y="1252728"/>
                  <a:pt x="36576" y="1225296"/>
                </a:cubicBezTo>
                <a:lnTo>
                  <a:pt x="45720" y="1225296"/>
                </a:lnTo>
                <a:cubicBezTo>
                  <a:pt x="54864" y="1243584"/>
                  <a:pt x="64008" y="1271016"/>
                  <a:pt x="73152" y="1298448"/>
                </a:cubicBezTo>
                <a:lnTo>
                  <a:pt x="64008" y="1298448"/>
                </a:lnTo>
                <a:moveTo>
                  <a:pt x="1837944" y="1371600"/>
                </a:moveTo>
                <a:cubicBezTo>
                  <a:pt x="1828800" y="1389888"/>
                  <a:pt x="1819656" y="1417320"/>
                  <a:pt x="1810512" y="1435608"/>
                </a:cubicBezTo>
                <a:lnTo>
                  <a:pt x="1792224" y="1426464"/>
                </a:lnTo>
                <a:cubicBezTo>
                  <a:pt x="1810512" y="1408176"/>
                  <a:pt x="1819656" y="1389888"/>
                  <a:pt x="1828800" y="1362456"/>
                </a:cubicBezTo>
                <a:lnTo>
                  <a:pt x="1837944" y="1371600"/>
                </a:lnTo>
                <a:moveTo>
                  <a:pt x="118872" y="1435608"/>
                </a:moveTo>
                <a:cubicBezTo>
                  <a:pt x="109728" y="1417320"/>
                  <a:pt x="100584" y="1389888"/>
                  <a:pt x="91440" y="1371600"/>
                </a:cubicBezTo>
                <a:lnTo>
                  <a:pt x="100584" y="1362456"/>
                </a:lnTo>
                <a:cubicBezTo>
                  <a:pt x="109728" y="1389888"/>
                  <a:pt x="118872" y="1408176"/>
                  <a:pt x="137160" y="1426464"/>
                </a:cubicBezTo>
                <a:lnTo>
                  <a:pt x="118872" y="1435608"/>
                </a:lnTo>
                <a:moveTo>
                  <a:pt x="1764792" y="1499616"/>
                </a:moveTo>
                <a:cubicBezTo>
                  <a:pt x="1755648" y="1517904"/>
                  <a:pt x="1737360" y="1545336"/>
                  <a:pt x="1719072" y="1563624"/>
                </a:cubicBezTo>
                <a:lnTo>
                  <a:pt x="1709928" y="1554480"/>
                </a:lnTo>
                <a:cubicBezTo>
                  <a:pt x="1728216" y="1536192"/>
                  <a:pt x="1746504" y="1517904"/>
                  <a:pt x="1755648" y="1490472"/>
                </a:cubicBezTo>
                <a:lnTo>
                  <a:pt x="1764792" y="1499616"/>
                </a:lnTo>
                <a:moveTo>
                  <a:pt x="210312" y="1563624"/>
                </a:moveTo>
                <a:cubicBezTo>
                  <a:pt x="192024" y="1545336"/>
                  <a:pt x="173736" y="1517904"/>
                  <a:pt x="164592" y="1499616"/>
                </a:cubicBezTo>
                <a:lnTo>
                  <a:pt x="173736" y="1490472"/>
                </a:lnTo>
                <a:cubicBezTo>
                  <a:pt x="182880" y="1517904"/>
                  <a:pt x="201168" y="1536192"/>
                  <a:pt x="219456" y="1554480"/>
                </a:cubicBezTo>
                <a:lnTo>
                  <a:pt x="210312" y="1563624"/>
                </a:lnTo>
                <a:moveTo>
                  <a:pt x="1673352" y="1618488"/>
                </a:moveTo>
                <a:cubicBezTo>
                  <a:pt x="1655064" y="1636776"/>
                  <a:pt x="1636776" y="1655064"/>
                  <a:pt x="1618488" y="1673352"/>
                </a:cubicBezTo>
                <a:lnTo>
                  <a:pt x="1609344" y="1664208"/>
                </a:lnTo>
                <a:cubicBezTo>
                  <a:pt x="1627632" y="1645920"/>
                  <a:pt x="1645920" y="1627632"/>
                  <a:pt x="1664208" y="1609344"/>
                </a:cubicBezTo>
                <a:lnTo>
                  <a:pt x="1673352" y="1618488"/>
                </a:lnTo>
                <a:moveTo>
                  <a:pt x="310896" y="1673352"/>
                </a:moveTo>
                <a:cubicBezTo>
                  <a:pt x="292608" y="1655064"/>
                  <a:pt x="274320" y="1636776"/>
                  <a:pt x="256032" y="1618488"/>
                </a:cubicBezTo>
                <a:lnTo>
                  <a:pt x="265176" y="1609344"/>
                </a:lnTo>
                <a:cubicBezTo>
                  <a:pt x="283464" y="1627632"/>
                  <a:pt x="301752" y="1645920"/>
                  <a:pt x="320040" y="1664208"/>
                </a:cubicBezTo>
                <a:lnTo>
                  <a:pt x="310896" y="1673352"/>
                </a:lnTo>
                <a:moveTo>
                  <a:pt x="1563624" y="1719072"/>
                </a:moveTo>
                <a:cubicBezTo>
                  <a:pt x="1545336" y="1737360"/>
                  <a:pt x="1517904" y="1755648"/>
                  <a:pt x="1499616" y="1764792"/>
                </a:cubicBezTo>
                <a:lnTo>
                  <a:pt x="1490472" y="1755648"/>
                </a:lnTo>
                <a:cubicBezTo>
                  <a:pt x="1517904" y="1746504"/>
                  <a:pt x="1536192" y="1728216"/>
                  <a:pt x="1554480" y="1709928"/>
                </a:cubicBezTo>
                <a:lnTo>
                  <a:pt x="1563624" y="1719072"/>
                </a:lnTo>
                <a:moveTo>
                  <a:pt x="429768" y="1764792"/>
                </a:moveTo>
                <a:cubicBezTo>
                  <a:pt x="411480" y="1755648"/>
                  <a:pt x="384048" y="1737360"/>
                  <a:pt x="365760" y="1719072"/>
                </a:cubicBezTo>
                <a:lnTo>
                  <a:pt x="374904" y="1709928"/>
                </a:lnTo>
                <a:cubicBezTo>
                  <a:pt x="393192" y="1728216"/>
                  <a:pt x="411480" y="1746504"/>
                  <a:pt x="438912" y="1755648"/>
                </a:cubicBezTo>
                <a:lnTo>
                  <a:pt x="429768" y="1764792"/>
                </a:lnTo>
                <a:moveTo>
                  <a:pt x="557784" y="1837944"/>
                </a:moveTo>
                <a:cubicBezTo>
                  <a:pt x="539496" y="1828800"/>
                  <a:pt x="512064" y="1819656"/>
                  <a:pt x="493776" y="1810512"/>
                </a:cubicBezTo>
                <a:lnTo>
                  <a:pt x="502920" y="1792224"/>
                </a:lnTo>
                <a:cubicBezTo>
                  <a:pt x="521208" y="1810512"/>
                  <a:pt x="539496" y="1819656"/>
                  <a:pt x="566928" y="1828800"/>
                </a:cubicBezTo>
                <a:lnTo>
                  <a:pt x="557784" y="1837944"/>
                </a:lnTo>
                <a:moveTo>
                  <a:pt x="1435608" y="1810512"/>
                </a:moveTo>
                <a:cubicBezTo>
                  <a:pt x="1417320" y="1819656"/>
                  <a:pt x="1389888" y="1828800"/>
                  <a:pt x="1371600" y="1837944"/>
                </a:cubicBezTo>
                <a:lnTo>
                  <a:pt x="1362456" y="1828800"/>
                </a:lnTo>
                <a:cubicBezTo>
                  <a:pt x="1389888" y="1819656"/>
                  <a:pt x="1408176" y="1810512"/>
                  <a:pt x="1426464" y="1792224"/>
                </a:cubicBezTo>
                <a:lnTo>
                  <a:pt x="1435608" y="1810512"/>
                </a:lnTo>
                <a:moveTo>
                  <a:pt x="704088" y="1892808"/>
                </a:moveTo>
                <a:cubicBezTo>
                  <a:pt x="676656" y="1883664"/>
                  <a:pt x="658368" y="1874520"/>
                  <a:pt x="630936" y="1865376"/>
                </a:cubicBezTo>
                <a:lnTo>
                  <a:pt x="630936" y="1856232"/>
                </a:lnTo>
                <a:cubicBezTo>
                  <a:pt x="658368" y="1865376"/>
                  <a:pt x="685800" y="1874520"/>
                  <a:pt x="704088" y="1883664"/>
                </a:cubicBezTo>
                <a:lnTo>
                  <a:pt x="704088" y="1892808"/>
                </a:lnTo>
                <a:moveTo>
                  <a:pt x="1298448" y="1865376"/>
                </a:moveTo>
                <a:cubicBezTo>
                  <a:pt x="1271016" y="1874520"/>
                  <a:pt x="1252728" y="1883664"/>
                  <a:pt x="1225296" y="1892808"/>
                </a:cubicBezTo>
                <a:lnTo>
                  <a:pt x="1225296" y="1883664"/>
                </a:lnTo>
                <a:cubicBezTo>
                  <a:pt x="1243584" y="1874520"/>
                  <a:pt x="1271016" y="1865376"/>
                  <a:pt x="1298448" y="1856232"/>
                </a:cubicBezTo>
                <a:lnTo>
                  <a:pt x="1298448" y="1865376"/>
                </a:lnTo>
                <a:moveTo>
                  <a:pt x="850392" y="1920240"/>
                </a:moveTo>
                <a:cubicBezTo>
                  <a:pt x="822960" y="1920240"/>
                  <a:pt x="804672" y="1911096"/>
                  <a:pt x="777240" y="1911096"/>
                </a:cubicBezTo>
                <a:lnTo>
                  <a:pt x="777240" y="1901952"/>
                </a:lnTo>
                <a:cubicBezTo>
                  <a:pt x="804672" y="1901952"/>
                  <a:pt x="832104" y="1911096"/>
                  <a:pt x="850392" y="1911096"/>
                </a:cubicBezTo>
                <a:lnTo>
                  <a:pt x="850392" y="1920240"/>
                </a:lnTo>
                <a:moveTo>
                  <a:pt x="1152144" y="1911096"/>
                </a:moveTo>
                <a:cubicBezTo>
                  <a:pt x="1124712" y="1911096"/>
                  <a:pt x="1106424" y="1920240"/>
                  <a:pt x="1078992" y="1920240"/>
                </a:cubicBezTo>
                <a:lnTo>
                  <a:pt x="1078992" y="1911096"/>
                </a:lnTo>
                <a:cubicBezTo>
                  <a:pt x="1106424" y="1911096"/>
                  <a:pt x="1124712" y="1901952"/>
                  <a:pt x="1152144" y="1901952"/>
                </a:cubicBezTo>
                <a:lnTo>
                  <a:pt x="1152144" y="1911096"/>
                </a:lnTo>
                <a:moveTo>
                  <a:pt x="969264" y="1929384"/>
                </a:moveTo>
                <a:cubicBezTo>
                  <a:pt x="950976" y="1929384"/>
                  <a:pt x="941832" y="1929384"/>
                  <a:pt x="923544" y="1929384"/>
                </a:cubicBezTo>
                <a:lnTo>
                  <a:pt x="923544" y="1911096"/>
                </a:lnTo>
                <a:cubicBezTo>
                  <a:pt x="941832" y="1920240"/>
                  <a:pt x="950976" y="1920240"/>
                  <a:pt x="969264" y="1920240"/>
                </a:cubicBezTo>
                <a:cubicBezTo>
                  <a:pt x="978408" y="1920240"/>
                  <a:pt x="987552" y="1920240"/>
                  <a:pt x="1005840" y="1911096"/>
                </a:cubicBezTo>
                <a:lnTo>
                  <a:pt x="1005840" y="1929384"/>
                </a:lnTo>
                <a:cubicBezTo>
                  <a:pt x="987552" y="1929384"/>
                  <a:pt x="978408" y="1929384"/>
                  <a:pt x="969264" y="192938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lIns="0" tIns="0" rIns="0" bIns="0" anchor="ctr" anchorCtr="0">
            <a:noAutofit/>
          </a:bodyPr>
          <a:lstStyle/>
          <a:p>
            <a:pPr algn="ctr"/>
            <a:r>
              <a:rPr lang="zh-CN" altLang="zh-CN" sz="3200" b="1" dirty="0">
                <a:solidFill>
                  <a:schemeClr val="tx1">
                    <a:lumMod val="100000"/>
                  </a:schemeClr>
                </a:solidFill>
                <a:latin typeface="+mn-ea"/>
                <a:cs typeface="+mn-ea"/>
              </a:rPr>
              <a:t>课堂小结</a:t>
            </a:r>
            <a:endParaRPr lang="zh-CN" altLang="zh-CN" sz="3200" b="1" dirty="0">
              <a:solidFill>
                <a:schemeClr val="tx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9" name="对象5"/>
          <p:cNvSpPr/>
          <p:nvPr>
            <p:custDataLst>
              <p:tags r:id="rId2"/>
            </p:custDataLst>
          </p:nvPr>
        </p:nvSpPr>
        <p:spPr>
          <a:xfrm>
            <a:off x="693357" y="1637316"/>
            <a:ext cx="3097654" cy="3097654"/>
          </a:xfrm>
          <a:custGeom>
            <a:avLst/>
            <a:gdLst/>
            <a:ahLst/>
            <a:cxnLst/>
            <a:rect l="l" t="t" r="r" b="b"/>
            <a:pathLst>
              <a:path w="3200400" h="3200400">
                <a:moveTo>
                  <a:pt x="1600200" y="3200400"/>
                </a:moveTo>
                <a:cubicBezTo>
                  <a:pt x="2487168" y="3200400"/>
                  <a:pt x="3200400" y="2478024"/>
                  <a:pt x="3200400" y="1600200"/>
                </a:cubicBezTo>
                <a:cubicBezTo>
                  <a:pt x="3200400" y="713232"/>
                  <a:pt x="2487168" y="0"/>
                  <a:pt x="1600200" y="0"/>
                </a:cubicBezTo>
                <a:cubicBezTo>
                  <a:pt x="713232" y="0"/>
                  <a:pt x="0" y="713232"/>
                  <a:pt x="0" y="1600200"/>
                </a:cubicBezTo>
                <a:cubicBezTo>
                  <a:pt x="0" y="2478024"/>
                  <a:pt x="713232" y="3200400"/>
                  <a:pt x="1600200" y="3200400"/>
                </a:cubicBezTo>
                <a:moveTo>
                  <a:pt x="1600200" y="2770632"/>
                </a:moveTo>
                <a:cubicBezTo>
                  <a:pt x="2249424" y="2770632"/>
                  <a:pt x="2770632" y="2249424"/>
                  <a:pt x="2770632" y="1600200"/>
                </a:cubicBezTo>
                <a:cubicBezTo>
                  <a:pt x="2770632" y="950976"/>
                  <a:pt x="2249424" y="429768"/>
                  <a:pt x="1600200" y="429768"/>
                </a:cubicBezTo>
                <a:cubicBezTo>
                  <a:pt x="950976" y="429768"/>
                  <a:pt x="429768" y="950976"/>
                  <a:pt x="429768" y="1600200"/>
                </a:cubicBezTo>
                <a:cubicBezTo>
                  <a:pt x="429768" y="2249424"/>
                  <a:pt x="950976" y="2770632"/>
                  <a:pt x="1600200" y="2770632"/>
                </a:cubicBezTo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0" name="对象6"/>
          <p:cNvSpPr/>
          <p:nvPr>
            <p:custDataLst>
              <p:tags r:id="rId3"/>
            </p:custDataLst>
          </p:nvPr>
        </p:nvSpPr>
        <p:spPr>
          <a:xfrm>
            <a:off x="826113" y="1778923"/>
            <a:ext cx="2823290" cy="2823290"/>
          </a:xfrm>
          <a:custGeom>
            <a:avLst/>
            <a:gdLst/>
            <a:ahLst/>
            <a:cxnLst/>
            <a:rect l="l" t="t" r="r" b="b"/>
            <a:pathLst>
              <a:path w="2916936" h="2916936">
                <a:moveTo>
                  <a:pt x="1453896" y="2916936"/>
                </a:moveTo>
                <a:cubicBezTo>
                  <a:pt x="2258568" y="2916936"/>
                  <a:pt x="2916936" y="2258568"/>
                  <a:pt x="2916936" y="1453896"/>
                </a:cubicBezTo>
                <a:cubicBezTo>
                  <a:pt x="2916936" y="649224"/>
                  <a:pt x="2258568" y="0"/>
                  <a:pt x="1453896" y="0"/>
                </a:cubicBezTo>
                <a:cubicBezTo>
                  <a:pt x="649224" y="0"/>
                  <a:pt x="0" y="649224"/>
                  <a:pt x="0" y="1453896"/>
                </a:cubicBezTo>
                <a:cubicBezTo>
                  <a:pt x="0" y="2258568"/>
                  <a:pt x="649224" y="2916936"/>
                  <a:pt x="1453896" y="2916936"/>
                </a:cubicBezTo>
                <a:moveTo>
                  <a:pt x="1453896" y="2523744"/>
                </a:moveTo>
                <a:cubicBezTo>
                  <a:pt x="2048256" y="2523744"/>
                  <a:pt x="2523744" y="2048256"/>
                  <a:pt x="2523744" y="1453896"/>
                </a:cubicBezTo>
                <a:cubicBezTo>
                  <a:pt x="2523744" y="868680"/>
                  <a:pt x="2048256" y="393192"/>
                  <a:pt x="1453896" y="393192"/>
                </a:cubicBezTo>
                <a:cubicBezTo>
                  <a:pt x="868680" y="393192"/>
                  <a:pt x="393192" y="868680"/>
                  <a:pt x="393192" y="1453896"/>
                </a:cubicBezTo>
                <a:cubicBezTo>
                  <a:pt x="393192" y="2048256"/>
                  <a:pt x="868680" y="2523744"/>
                  <a:pt x="1453896" y="252374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>
            <a:off x="3489093" y="1220549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25"/>
          <p:cNvCxnSpPr/>
          <p:nvPr/>
        </p:nvCxnSpPr>
        <p:spPr>
          <a:xfrm flipV="1">
            <a:off x="4067494" y="2009775"/>
            <a:ext cx="0" cy="3623329"/>
          </a:xfrm>
          <a:prstGeom prst="straightConnector1">
            <a:avLst/>
          </a:prstGeom>
          <a:ln w="28575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KSO_Shape"/>
          <p:cNvSpPr/>
          <p:nvPr>
            <p:custDataLst>
              <p:tags r:id="rId4"/>
            </p:custDataLst>
          </p:nvPr>
        </p:nvSpPr>
        <p:spPr>
          <a:xfrm rot="5400000">
            <a:off x="4430063" y="1893997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1" name="文本框 18"/>
          <p:cNvSpPr txBox="1"/>
          <p:nvPr>
            <p:custDataLst>
              <p:tags r:id="rId5"/>
            </p:custDataLst>
          </p:nvPr>
        </p:nvSpPr>
        <p:spPr>
          <a:xfrm>
            <a:off x="4587552" y="2063623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25"/>
          <p:cNvSpPr txBox="1"/>
          <p:nvPr>
            <p:custDataLst>
              <p:tags r:id="rId6"/>
            </p:custDataLst>
          </p:nvPr>
        </p:nvSpPr>
        <p:spPr>
          <a:xfrm>
            <a:off x="5170945" y="2118964"/>
            <a:ext cx="3547606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创建表格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KSO_Shape"/>
          <p:cNvSpPr/>
          <p:nvPr>
            <p:custDataLst>
              <p:tags r:id="rId7"/>
            </p:custDataLst>
          </p:nvPr>
        </p:nvSpPr>
        <p:spPr>
          <a:xfrm rot="5400000">
            <a:off x="4430063" y="2764791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3" name="文本框 18"/>
          <p:cNvSpPr txBox="1"/>
          <p:nvPr>
            <p:custDataLst>
              <p:tags r:id="rId8"/>
            </p:custDataLst>
          </p:nvPr>
        </p:nvSpPr>
        <p:spPr>
          <a:xfrm>
            <a:off x="4587552" y="2934417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25"/>
          <p:cNvSpPr txBox="1"/>
          <p:nvPr>
            <p:custDataLst>
              <p:tags r:id="rId9"/>
            </p:custDataLst>
          </p:nvPr>
        </p:nvSpPr>
        <p:spPr>
          <a:xfrm>
            <a:off x="5170945" y="2946579"/>
            <a:ext cx="2873124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表格的选择与操作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KSO_Shape"/>
          <p:cNvSpPr/>
          <p:nvPr>
            <p:custDataLst>
              <p:tags r:id="rId10"/>
            </p:custDataLst>
          </p:nvPr>
        </p:nvSpPr>
        <p:spPr>
          <a:xfrm rot="5400000">
            <a:off x="4430063" y="3548053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8" name="文本框 18"/>
          <p:cNvSpPr txBox="1"/>
          <p:nvPr>
            <p:custDataLst>
              <p:tags r:id="rId11"/>
            </p:custDataLst>
          </p:nvPr>
        </p:nvSpPr>
        <p:spPr>
          <a:xfrm>
            <a:off x="4587552" y="3717679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KSO_Shape"/>
          <p:cNvSpPr/>
          <p:nvPr>
            <p:custDataLst>
              <p:tags r:id="rId12"/>
            </p:custDataLst>
          </p:nvPr>
        </p:nvSpPr>
        <p:spPr>
          <a:xfrm rot="5400000">
            <a:off x="4430063" y="4401483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8" name="文本框 18"/>
          <p:cNvSpPr txBox="1"/>
          <p:nvPr>
            <p:custDataLst>
              <p:tags r:id="rId13"/>
            </p:custDataLst>
          </p:nvPr>
        </p:nvSpPr>
        <p:spPr>
          <a:xfrm>
            <a:off x="4587552" y="4571109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25"/>
          <p:cNvSpPr txBox="1"/>
          <p:nvPr>
            <p:custDataLst>
              <p:tags r:id="rId14"/>
            </p:custDataLst>
          </p:nvPr>
        </p:nvSpPr>
        <p:spPr>
          <a:xfrm>
            <a:off x="5170945" y="3748881"/>
            <a:ext cx="3090406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表格样式与格式化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5"/>
          <p:cNvSpPr txBox="1"/>
          <p:nvPr>
            <p:custDataLst>
              <p:tags r:id="rId15"/>
            </p:custDataLst>
          </p:nvPr>
        </p:nvSpPr>
        <p:spPr>
          <a:xfrm>
            <a:off x="5170805" y="4602480"/>
            <a:ext cx="48710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单元格的合并、拆分、删除和插入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1"/>
          <p:cNvSpPr txBox="1"/>
          <p:nvPr/>
        </p:nvSpPr>
        <p:spPr>
          <a:xfrm>
            <a:off x="3688138" y="1337447"/>
            <a:ext cx="45732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>
              <a:lnSpc>
                <a:spcPts val="2400"/>
              </a:lnSpc>
            </a:pPr>
            <a:r>
              <a:rPr lang="zh-CN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任务2.3  制作简约型表格个人简历</a:t>
            </a:r>
            <a:endParaRPr lang="zh-CN" sz="2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</p:spTree>
    <p:custDataLst>
      <p:tags r:id="rId16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 dirty="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 dirty="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7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十字箭头标注 17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730115" y="1793875"/>
            <a:ext cx="56838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kern="27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Windows11+WPS Office</a:t>
            </a:r>
            <a:r>
              <a:rPr lang="zh-CN" altLang="en-US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kern="2700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MH" val="20151108193144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51108193144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5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6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7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8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9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10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11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12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13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14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15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16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17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18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19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20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21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22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23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24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25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26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27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28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29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30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31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32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33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34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35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36.xml><?xml version="1.0" encoding="utf-8"?>
<p:tagLst xmlns:p="http://schemas.openxmlformats.org/presentationml/2006/main">
  <p:tag name="KSO_WM_DIAGRAM_VIRTUALLY_FRAME" val="{&quot;height&quot;:470.94141653224335,&quot;left&quot;:0.07472440944882237,&quot;top&quot;:27.15866220791412,&quot;width&quot;:948.742812263635}"/>
</p:tagLst>
</file>

<file path=ppt/tags/tag37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38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39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0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1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2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3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4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5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6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7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8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49.xml><?xml version="1.0" encoding="utf-8"?>
<p:tagLst xmlns:p="http://schemas.openxmlformats.org/presentationml/2006/main">
  <p:tag name="KSO_WM_UNIT_COMPATIBLE" val="0"/>
  <p:tag name="KSO_WM_UNIT_DIAGRAM_ISREFERUNIT" val="0"/>
  <p:tag name="KSO_WM_TEMPLATE_CATEGORY" val="diagram"/>
  <p:tag name="KSO_WM_UNIT_LAYERLEVEL" val="1_1_1"/>
  <p:tag name="KSO_WM_BEAUTIFY_FLAG" val="#wm#"/>
  <p:tag name="KSO_WM_DIAGRAM_VERSION" val="3"/>
  <p:tag name="KSO_WM_DIAGRAM_COLOR_TEXT_CAN_REMOVE" val="n"/>
  <p:tag name="KSO_WM_DIAGRAM_MAX_ITEMCNT" val="6"/>
  <p:tag name="KSO_WM_DIAGRAM_VIRTUALLY_FRAME" val="{&quot;height&quot;:375.1000061035156,&quot;left&quot;:54.59501220703123,&quot;top&quot;:71.68999694824215,&quot;width&quot;:893.4549877929687}"/>
  <p:tag name="KSO_WM_UNIT_HIGHLIGHT" val="0"/>
  <p:tag name="KSO_WM_UNIT_DIAGRAM_ISNUMVISUAL" val="0"/>
  <p:tag name="KSO_WM_UNIT_ID" val="diagram20231642_2*n_h_a*1_1_1"/>
  <p:tag name="KSO_WM_TEMPLATE_INDEX" val="20231642"/>
  <p:tag name="KSO_WM_TAG_VERSION" val="3.0"/>
  <p:tag name="KSO_WM_UNIT_ISCONTENTSTITLE" val="0"/>
  <p:tag name="KSO_WM_UNIT_ISNUMDGMTITLE" val="0"/>
  <p:tag name="KSO_WM_UNIT_NOCLEAR" val="0"/>
  <p:tag name="KSO_WM_UNIT_VALUE" val="42"/>
  <p:tag name="KSO_WM_DIAGRAM_GROUP_CODE" val="n1-1"/>
  <p:tag name="KSO_WM_UNIT_TYPE" val="n_h_a"/>
  <p:tag name="KSO_WM_UNIT_INDEX" val="1_1_1"/>
  <p:tag name="KSO_WM_DIAGRAM_COLOR_TRICK" val="1"/>
  <p:tag name="KSO_WM_DIAGRAM_MIN_ITEMCNT" val="2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PRESET_TEXT" val="添加标题"/>
  <p:tag name="KSO_WM_UNIT_FILL_TYPE" val="3"/>
  <p:tag name="KSO_WM_UNIT_TEXT_FILL_FORE_SCHEMECOLOR_INDEX" val="1"/>
  <p:tag name="KSO_WM_UNIT_TEXT_FILL_TYPE" val="1"/>
  <p:tag name="KSO_WM_UNIT_USESOURCEFORMAT_APPLY" val="1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1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54.59501220703123,&quot;top&quot;:71.68999694824215,&quot;width&quot;:893.4549877929687}"/>
  <p:tag name="KSO_WM_DIAGRAM_COLOR_MATCH_VALUE" val="{&quot;shape&quot;:{&quot;fill&quot;:{&quot;gradient&quot;:[{&quot;brightness&quot;:0,&quot;colorType&quot;:1,&quot;foreColorIndex&quot;:6,&quot;pos&quot;:0,&quot;transparency&quot;:0.800000011920929},{&quot;brightness&quot;:0,&quot;colorType&quot;:1,&quot;foreColorIndex&quot;:5,&quot;pos&quot;:1,&quot;transparency&quot;:0.800000011920929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2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54.59501220703123,&quot;top&quot;:71.68999694824215,&quot;width&quot;:893.4549877929687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52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53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54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55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56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57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58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59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60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61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62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63.xml><?xml version="1.0" encoding="utf-8"?>
<p:tagLst xmlns:p="http://schemas.openxmlformats.org/presentationml/2006/main">
  <p:tag name="KSO_WM_DIAGRAM_VIRTUALLY_FRAME" val="{&quot;height&quot;:338.69078740157477,&quot;left&quot;:261.674094488189,&quot;top&quot;:179.05,&quot;width&quot;:780.925905511811}"/>
</p:tagLst>
</file>

<file path=ppt/tags/tag64.xml><?xml version="1.0" encoding="utf-8"?>
<p:tagLst xmlns:p="http://schemas.openxmlformats.org/presentationml/2006/main">
  <p:tag name="KSO_WM_SLIDE_ID" val="diagram20231642_2"/>
  <p:tag name="KSO_WM_TEMPLATE_SUBCATEGORY" val="0"/>
  <p:tag name="KSO_WM_TEMPLATE_MASTER_TYPE" val="0"/>
  <p:tag name="KSO_WM_TEMPLATE_COLOR_TYPE" val="0"/>
  <p:tag name="KSO_WM_SLIDE_ITEM_CNT" val="3"/>
  <p:tag name="KSO_WM_SLIDE_INDEX" val="2"/>
  <p:tag name="KSO_WM_TAG_VERSION" val="3.0"/>
  <p:tag name="KSO_WM_BEAUTIFY_FLAG" val="#wm#"/>
  <p:tag name="KSO_WM_TEMPLATE_CATEGORY" val="diagram"/>
  <p:tag name="KSO_WM_TEMPLATE_INDEX" val="20231642"/>
  <p:tag name="KSO_WM_SLIDE_TYPE" val="text"/>
  <p:tag name="KSO_WM_SLIDE_SUBTYPE" val="diag"/>
  <p:tag name="KSO_WM_SLIDE_SIZE" val="861.12*371.52"/>
  <p:tag name="KSO_WM_SLIDE_POSITION" val="48.96*126.48"/>
  <p:tag name="KSO_WM_SLIDE_LAYOUT" val="a_n"/>
  <p:tag name="KSO_WM_SLIDE_LAYOUT_CNT" val="1_1"/>
  <p:tag name="KSO_WM_SPECIAL_SOURCE" val="bdnull"/>
  <p:tag name="KSO_WM_DIAGRAM_GROUP_CODE" val="n1-1"/>
  <p:tag name="KSO_WM_SLIDE_DIAGTYPE" val="n"/>
</p:tagLst>
</file>

<file path=ppt/tags/tag65.xml><?xml version="1.0" encoding="utf-8"?>
<p:tagLst xmlns:p="http://schemas.openxmlformats.org/presentationml/2006/main">
  <p:tag name="MH" val="20151108141239"/>
  <p:tag name="MH_LIBRARY" val="GRAPHIC"/>
  <p:tag name="MH_ORDER" val="Freeform 2"/>
</p:tagLst>
</file>

<file path=ppt/tags/tag66.xml><?xml version="1.0" encoding="utf-8"?>
<p:tagLst xmlns:p="http://schemas.openxmlformats.org/presentationml/2006/main">
  <p:tag name="MH" val="20151108141239"/>
  <p:tag name="MH_LIBRARY" val="GRAPHIC"/>
  <p:tag name="MH_ORDER" val="Freeform 3"/>
</p:tagLst>
</file>

<file path=ppt/tags/tag67.xml><?xml version="1.0" encoding="utf-8"?>
<p:tagLst xmlns:p="http://schemas.openxmlformats.org/presentationml/2006/main">
  <p:tag name="MH" val="20151108141239"/>
  <p:tag name="MH_LIBRARY" val="GRAPHIC"/>
  <p:tag name="MH_ORDER" val="Freeform 4"/>
</p:tagLst>
</file>

<file path=ppt/tags/tag68.xml><?xml version="1.0" encoding="utf-8"?>
<p:tagLst xmlns:p="http://schemas.openxmlformats.org/presentationml/2006/main">
  <p:tag name="MH" val="20151108141239"/>
  <p:tag name="MH_LIBRARY" val="GRAPHIC"/>
  <p:tag name="MH_ORDER" val="文本框 5"/>
</p:tagLst>
</file>

<file path=ppt/tags/tag70.xml><?xml version="1.0" encoding="utf-8"?>
<p:tagLst xmlns:p="http://schemas.openxmlformats.org/presentationml/2006/main">
  <p:tag name="KSO_WPP_MARK_KEY" val="1b9db658-8625-4e39-b37f-ed1da5931690"/>
  <p:tag name="COMMONDATA" val="eyJoZGlkIjoiY2FjYzUxMDdiZWE2MjNiZDFiOGEyZGYzNmM1ZjEyNzkifQ=="/>
  <p:tag name="resource_record_key" val="{&quot;70&quot;:[3318445,3316008,3321973,3321977,3314378]}"/>
  <p:tag name="commondata" val="eyJoZGlkIjoiMGY0NzBkZDk0M2Q5MmU5OWU5M2JjZDI2YWU5YjhlZjU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9.xml"/></Relationships>
</file>

<file path=customXml/item1.xml>��
</file>

<file path=customXml/itemProps69.xml><?xml version="1.0" encoding="utf-8"?>
<ds:datastoreItem xmlns:ds="http://schemas.openxmlformats.org/officeDocument/2006/customXml" ds:itemID="{2627af43-59b6-4323-b95a-feab1e681eda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2408</Words>
  <Application>WPS 演示</Application>
  <PresentationFormat>宽屏</PresentationFormat>
  <Paragraphs>216</Paragraphs>
  <Slides>20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7" baseType="lpstr">
      <vt:lpstr>Arial</vt:lpstr>
      <vt:lpstr>宋体</vt:lpstr>
      <vt:lpstr>Wingdings</vt:lpstr>
      <vt:lpstr>微软雅黑</vt:lpstr>
      <vt:lpstr>Calibri</vt:lpstr>
      <vt:lpstr>华文琥珀</vt:lpstr>
      <vt:lpstr>华文行楷</vt:lpstr>
      <vt:lpstr>Microsoft YaHei UI</vt:lpstr>
      <vt:lpstr>等线</vt:lpstr>
      <vt:lpstr>Times New Roman</vt:lpstr>
      <vt:lpstr>Arial Unicode MS</vt:lpstr>
      <vt:lpstr>等线 Light</vt:lpstr>
      <vt:lpstr>Calibri</vt:lpstr>
      <vt:lpstr>Bodoni MT Black</vt:lpstr>
      <vt:lpstr>幼圆</vt:lpstr>
      <vt:lpstr>Office 主题​​</vt:lpstr>
      <vt:lpstr>Excel.Sheet.8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珍惜</cp:lastModifiedBy>
  <cp:revision>339</cp:revision>
  <dcterms:created xsi:type="dcterms:W3CDTF">2015-11-09T02:22:00Z</dcterms:created>
  <dcterms:modified xsi:type="dcterms:W3CDTF">2024-09-13T01:21:35Z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8BC2905528374B10A051BC99D391044B_13</vt:lpwstr>
  </property>
  <property fmtid="{D5CDD505-2E9C-101B-9397-08002B2CF9AE}" pid="3" name="KSOProductBuildVer">
    <vt:lpwstr>2052-12.1.0.17857</vt:lpwstr>
  </property>
</Properties>
</file>