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03" r:id="rId3"/>
    <p:sldId id="404" r:id="rId4"/>
    <p:sldId id="654" r:id="rId6"/>
    <p:sldId id="660" r:id="rId7"/>
    <p:sldId id="406" r:id="rId8"/>
    <p:sldId id="407" r:id="rId9"/>
    <p:sldId id="408" r:id="rId10"/>
    <p:sldId id="414" r:id="rId11"/>
    <p:sldId id="795" r:id="rId12"/>
    <p:sldId id="825" r:id="rId13"/>
    <p:sldId id="829" r:id="rId14"/>
    <p:sldId id="747" r:id="rId15"/>
    <p:sldId id="745" r:id="rId16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56" userDrawn="1">
          <p15:clr>
            <a:srgbClr val="A4A3A4"/>
          </p15:clr>
        </p15:guide>
        <p15:guide id="2" pos="220" userDrawn="1">
          <p15:clr>
            <a:srgbClr val="A4A3A4"/>
          </p15:clr>
        </p15:guide>
        <p15:guide id="3" pos="2736" userDrawn="1">
          <p15:clr>
            <a:srgbClr val="A4A3A4"/>
          </p15:clr>
        </p15:guide>
        <p15:guide id="4" pos="7414" userDrawn="1">
          <p15:clr>
            <a:srgbClr val="A4A3A4"/>
          </p15:clr>
        </p15:guide>
        <p15:guide id="5" orient="horz" pos="3941" userDrawn="1">
          <p15:clr>
            <a:srgbClr val="A4A3A4"/>
          </p15:clr>
        </p15:guide>
        <p15:guide id="6" orient="horz" pos="2613" userDrawn="1">
          <p15:clr>
            <a:srgbClr val="A4A3A4"/>
          </p15:clr>
        </p15:guide>
        <p15:guide id="7" orient="horz" pos="43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omeijie" initials="z" lastIdx="1" clrIdx="0"/>
  <p:cmAuthor id="0" name="王晓娟" initials="wan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24" y="-4"/>
      </p:cViewPr>
      <p:guideLst>
        <p:guide pos="3856"/>
        <p:guide pos="220"/>
        <p:guide pos="2736"/>
        <p:guide pos="7414"/>
        <p:guide orient="horz" pos="3941"/>
        <p:guide orient="horz" pos="2613"/>
        <p:guide orient="horz" pos="4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gs" Target="tags/tag66.xml"/><Relationship Id="rId20" Type="http://schemas.openxmlformats.org/officeDocument/2006/relationships/commentAuthors" Target="commentAuthors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15954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445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29591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4.wdp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image" Target="../media/image5.emf"/><Relationship Id="rId6" Type="http://schemas.openxmlformats.org/officeDocument/2006/relationships/oleObject" Target="../embeddings/oleObject1.bin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4.wdp"/><Relationship Id="rId36" Type="http://schemas.openxmlformats.org/officeDocument/2006/relationships/image" Target="../media/image3.png"/><Relationship Id="rId35" Type="http://schemas.openxmlformats.org/officeDocument/2006/relationships/tags" Target="../tags/tag36.xml"/><Relationship Id="rId34" Type="http://schemas.openxmlformats.org/officeDocument/2006/relationships/tags" Target="../tags/tag35.xml"/><Relationship Id="rId33" Type="http://schemas.openxmlformats.org/officeDocument/2006/relationships/tags" Target="../tags/tag34.xml"/><Relationship Id="rId32" Type="http://schemas.openxmlformats.org/officeDocument/2006/relationships/tags" Target="../tags/tag33.xml"/><Relationship Id="rId31" Type="http://schemas.openxmlformats.org/officeDocument/2006/relationships/tags" Target="../tags/tag32.xml"/><Relationship Id="rId30" Type="http://schemas.openxmlformats.org/officeDocument/2006/relationships/tags" Target="../tags/tag31.xml"/><Relationship Id="rId3" Type="http://schemas.openxmlformats.org/officeDocument/2006/relationships/tags" Target="../tags/tag6.xml"/><Relationship Id="rId29" Type="http://schemas.openxmlformats.org/officeDocument/2006/relationships/tags" Target="../tags/tag30.xml"/><Relationship Id="rId28" Type="http://schemas.openxmlformats.org/officeDocument/2006/relationships/tags" Target="../tags/tag29.xml"/><Relationship Id="rId27" Type="http://schemas.openxmlformats.org/officeDocument/2006/relationships/tags" Target="../tags/tag28.xml"/><Relationship Id="rId26" Type="http://schemas.openxmlformats.org/officeDocument/2006/relationships/tags" Target="../tags/tag27.xml"/><Relationship Id="rId25" Type="http://schemas.openxmlformats.org/officeDocument/2006/relationships/tags" Target="../tags/tag26.xml"/><Relationship Id="rId24" Type="http://schemas.openxmlformats.org/officeDocument/2006/relationships/tags" Target="../tags/tag25.xml"/><Relationship Id="rId23" Type="http://schemas.openxmlformats.org/officeDocument/2006/relationships/tags" Target="../tags/tag24.xml"/><Relationship Id="rId22" Type="http://schemas.openxmlformats.org/officeDocument/2006/relationships/tags" Target="../tags/tag23.xml"/><Relationship Id="rId21" Type="http://schemas.openxmlformats.org/officeDocument/2006/relationships/tags" Target="../tags/tag22.xml"/><Relationship Id="rId20" Type="http://schemas.openxmlformats.org/officeDocument/2006/relationships/tags" Target="../tags/tag21.xml"/><Relationship Id="rId2" Type="http://schemas.openxmlformats.org/officeDocument/2006/relationships/tags" Target="../tags/tag5.xml"/><Relationship Id="rId19" Type="http://schemas.openxmlformats.org/officeDocument/2006/relationships/tags" Target="../tags/tag20.xml"/><Relationship Id="rId18" Type="http://schemas.openxmlformats.org/officeDocument/2006/relationships/tags" Target="../tags/tag19.xml"/><Relationship Id="rId17" Type="http://schemas.openxmlformats.org/officeDocument/2006/relationships/tags" Target="../tags/tag18.xml"/><Relationship Id="rId16" Type="http://schemas.openxmlformats.org/officeDocument/2006/relationships/tags" Target="../tags/tag17.xml"/><Relationship Id="rId15" Type="http://schemas.openxmlformats.org/officeDocument/2006/relationships/tags" Target="../tags/tag16.xml"/><Relationship Id="rId14" Type="http://schemas.openxmlformats.org/officeDocument/2006/relationships/tags" Target="../tags/tag15.xml"/><Relationship Id="rId13" Type="http://schemas.openxmlformats.org/officeDocument/2006/relationships/tags" Target="../tags/tag14.xml"/><Relationship Id="rId12" Type="http://schemas.openxmlformats.org/officeDocument/2006/relationships/tags" Target="../tags/tag1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43.xml"/><Relationship Id="rId8" Type="http://schemas.openxmlformats.org/officeDocument/2006/relationships/tags" Target="../tags/tag42.xml"/><Relationship Id="rId7" Type="http://schemas.openxmlformats.org/officeDocument/2006/relationships/tags" Target="../tags/tag41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microsoft.com/office/2007/relationships/hdphoto" Target="../media/image4.wdp"/><Relationship Id="rId18" Type="http://schemas.openxmlformats.org/officeDocument/2006/relationships/slideLayout" Target="../slideLayouts/slideLayout7.xml"/><Relationship Id="rId17" Type="http://schemas.openxmlformats.org/officeDocument/2006/relationships/tags" Target="../tags/tag51.xml"/><Relationship Id="rId16" Type="http://schemas.openxmlformats.org/officeDocument/2006/relationships/tags" Target="../tags/tag50.xml"/><Relationship Id="rId15" Type="http://schemas.openxmlformats.org/officeDocument/2006/relationships/tags" Target="../tags/tag49.xml"/><Relationship Id="rId14" Type="http://schemas.openxmlformats.org/officeDocument/2006/relationships/tags" Target="../tags/tag48.xml"/><Relationship Id="rId13" Type="http://schemas.openxmlformats.org/officeDocument/2006/relationships/tags" Target="../tags/tag47.xml"/><Relationship Id="rId12" Type="http://schemas.openxmlformats.org/officeDocument/2006/relationships/tags" Target="../tags/tag46.xml"/><Relationship Id="rId11" Type="http://schemas.openxmlformats.org/officeDocument/2006/relationships/tags" Target="../tags/tag45.xml"/><Relationship Id="rId10" Type="http://schemas.openxmlformats.org/officeDocument/2006/relationships/tags" Target="../tags/tag44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60.xml"/><Relationship Id="rId8" Type="http://schemas.openxmlformats.org/officeDocument/2006/relationships/tags" Target="../tags/tag59.xml"/><Relationship Id="rId7" Type="http://schemas.openxmlformats.org/officeDocument/2006/relationships/tags" Target="../tags/tag58.xml"/><Relationship Id="rId6" Type="http://schemas.openxmlformats.org/officeDocument/2006/relationships/tags" Target="../tags/tag57.xml"/><Relationship Id="rId5" Type="http://schemas.openxmlformats.org/officeDocument/2006/relationships/tags" Target="../tags/tag56.xml"/><Relationship Id="rId4" Type="http://schemas.openxmlformats.org/officeDocument/2006/relationships/tags" Target="../tags/tag55.xml"/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1" Type="http://schemas.openxmlformats.org/officeDocument/2006/relationships/slideLayout" Target="../slideLayouts/slideLayout6.xml"/><Relationship Id="rId10" Type="http://schemas.openxmlformats.org/officeDocument/2006/relationships/tags" Target="../tags/tag61.xml"/><Relationship Id="rId1" Type="http://schemas.openxmlformats.org/officeDocument/2006/relationships/tags" Target="../tags/tag52.xml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4.wdp"/><Relationship Id="rId5" Type="http://schemas.openxmlformats.org/officeDocument/2006/relationships/image" Target="../media/image3.png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30545" y="5085080"/>
            <a:ext cx="6289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主讲教师：智能工程学院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董亚男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矩形 89"/>
          <p:cNvSpPr/>
          <p:nvPr/>
        </p:nvSpPr>
        <p:spPr>
          <a:xfrm>
            <a:off x="4316095" y="4570095"/>
            <a:ext cx="6400800" cy="54737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等腰三角形 92"/>
          <p:cNvSpPr/>
          <p:nvPr/>
        </p:nvSpPr>
        <p:spPr>
          <a:xfrm rot="5400000" flipV="1">
            <a:off x="10360184" y="4716957"/>
            <a:ext cx="390507" cy="290285"/>
          </a:xfrm>
          <a:prstGeom prst="triangle">
            <a:avLst/>
          </a:prstGeom>
          <a:solidFill>
            <a:srgbClr val="34BF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6" name="直接连接符 85"/>
          <p:cNvCxnSpPr/>
          <p:nvPr/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TextBox 1"/>
          <p:cNvSpPr txBox="1"/>
          <p:nvPr/>
        </p:nvSpPr>
        <p:spPr>
          <a:xfrm>
            <a:off x="4511733" y="3653927"/>
            <a:ext cx="45732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.3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制作简约型表格个人简历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4" name="TextBox 1"/>
          <p:cNvSpPr txBox="1"/>
          <p:nvPr/>
        </p:nvSpPr>
        <p:spPr>
          <a:xfrm>
            <a:off x="4511733" y="3107003"/>
            <a:ext cx="42684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2.2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制定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垃圾分类主题海报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6408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1"/>
          <p:cNvSpPr txBox="1"/>
          <p:nvPr/>
        </p:nvSpPr>
        <p:spPr>
          <a:xfrm>
            <a:off x="4511733" y="2401888"/>
            <a:ext cx="495173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  <a:buClrTx/>
              <a:buSzTx/>
              <a:buFontTx/>
            </a:pP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任务2.1  排版学习资料《七律·长征》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8" name="Freeform 3"/>
          <p:cNvSpPr/>
          <p:nvPr/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/>
        </p:nvSpPr>
        <p:spPr>
          <a:xfrm>
            <a:off x="4001411" y="319781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/>
        </p:nvSpPr>
        <p:spPr>
          <a:xfrm>
            <a:off x="4001411" y="378068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1"/>
            </p:custDataLst>
          </p:nvPr>
        </p:nvSpPr>
        <p:spPr>
          <a:xfrm>
            <a:off x="2056765" y="986155"/>
            <a:ext cx="8660130" cy="622300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p>
            <a:pPr algn="ctr"/>
            <a:r>
              <a:rPr 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单元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r>
              <a:rPr 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WPS Office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文字处理软件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16178" y="4692787"/>
            <a:ext cx="39636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2.5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</a:t>
            </a:r>
            <a:r>
              <a:rPr 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批量制作学生信息卡</a:t>
            </a:r>
            <a:endParaRPr 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" name="TextBox 1"/>
          <p:cNvSpPr txBox="1"/>
          <p:nvPr/>
        </p:nvSpPr>
        <p:spPr>
          <a:xfrm>
            <a:off x="4516178" y="4167453"/>
            <a:ext cx="33540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.4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制作产品订购单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4005856" y="425826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4005856" y="481954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9" name="TextBox 1"/>
          <p:cNvSpPr txBox="1"/>
          <p:nvPr/>
        </p:nvSpPr>
        <p:spPr>
          <a:xfrm>
            <a:off x="4516178" y="5232983"/>
            <a:ext cx="51828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2.6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制作感动中国人物事迹宣传册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4005856" y="532379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410586" y="230917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368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76413" y="2450369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158651" y="424613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502599" y="2505346"/>
            <a:ext cx="4392930" cy="1142413"/>
            <a:chOff x="199833" y="1613991"/>
            <a:chExt cx="3109494" cy="1141779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61897" y="1699668"/>
              <a:ext cx="2647430" cy="978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掌握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 邮件合并功能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了解</a:t>
              </a:r>
              <a:r>
                <a:rPr lang="en-US" altLang="zh-CN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 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数据源、域的概念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13991"/>
              <a:ext cx="358235" cy="489314"/>
              <a:chOff x="1278287" y="3529576"/>
              <a:chExt cx="358055" cy="489307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58135"/>
                <a:ext cx="358055" cy="46074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20068" y="3529576"/>
                <a:ext cx="160383" cy="38586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750953" y="2465149"/>
            <a:ext cx="4143234" cy="1173395"/>
            <a:chOff x="4552469" y="2039310"/>
            <a:chExt cx="4143856" cy="1170615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10258"/>
              <a:ext cx="473192" cy="503156"/>
              <a:chOff x="1232348" y="3530490"/>
              <a:chExt cx="474532" cy="503594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474532" cy="47508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300820" y="3530490"/>
                <a:ext cx="335995" cy="38550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552469" y="2039310"/>
              <a:ext cx="3519698" cy="973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具备</a:t>
              </a:r>
              <a:r>
                <a:rPr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能够运用 WPS Office 文字的高级功能，如</a:t>
              </a:r>
              <a:r>
                <a:rPr lang="zh-CN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邮件合并</a:t>
              </a:r>
              <a:r>
                <a:rPr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等，提高文档编辑效率</a:t>
              </a:r>
              <a:r>
                <a:rPr lang="zh-CN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的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能力。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780914" y="4703443"/>
            <a:ext cx="3988494" cy="1138874"/>
            <a:chOff x="4709157" y="4214797"/>
            <a:chExt cx="3987168" cy="1140260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720267" y="4377874"/>
              <a:ext cx="3349146" cy="977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培养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培养对</a:t>
              </a:r>
              <a:r>
                <a:rPr lang="en-US" altLang="zh-CN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WPS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软件操作的的深入兴趣和探索精神，愿意持续学习和掌握新技术。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709157" y="4214797"/>
              <a:ext cx="3699900" cy="651812"/>
              <a:chOff x="882356" y="2364019"/>
              <a:chExt cx="3700284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>
                <a:off x="1245844" y="3015581"/>
                <a:ext cx="3336796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364" y="4806197"/>
              <a:ext cx="472961" cy="500781"/>
              <a:chOff x="1232465" y="3532877"/>
              <a:chExt cx="474301" cy="500155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32465" y="3558282"/>
                <a:ext cx="474301" cy="47475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5679" y="3532877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681991" y="4681894"/>
            <a:ext cx="3891420" cy="1295746"/>
            <a:chOff x="218911" y="4850758"/>
            <a:chExt cx="3891946" cy="1294630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45729"/>
              <a:ext cx="473188" cy="499659"/>
              <a:chOff x="4095132" y="3533798"/>
              <a:chExt cx="474386" cy="498936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84278" y="3533798"/>
                <a:ext cx="335891" cy="385189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850758"/>
              <a:ext cx="3180949" cy="100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演示法、讲授法、练习法、任务驱动法、项目化教学</a:t>
              </a:r>
              <a:endParaRPr lang="zh-CN" altLang="en-US" b="1" i="0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0"/>
          <p:cNvSpPr txBox="1"/>
          <p:nvPr/>
        </p:nvSpPr>
        <p:spPr>
          <a:xfrm>
            <a:off x="2533644" y="1706443"/>
            <a:ext cx="483870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kern="2700" spc="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批量制作学生信息卡</a:t>
            </a:r>
            <a:endParaRPr lang="zh-CN" kern="2700" spc="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16" name="文本框 11"/>
          <p:cNvSpPr txBox="1"/>
          <p:nvPr/>
        </p:nvSpPr>
        <p:spPr>
          <a:xfrm>
            <a:off x="2504617" y="1156411"/>
            <a:ext cx="2985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任务要求</a:t>
            </a:r>
            <a:endParaRPr lang="en-US" altLang="zh-CN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923365" y="2626620"/>
            <a:ext cx="4162985" cy="3415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日常工作和生活中，经常需要批量生成如邀请函、录取通知书、工资条、工作卡、准考证等文档。这些文档的共同特点是：主体内容和格式保持一致，仅涉及如姓名、性别、金额或成绩等个别信息的变动。为此，WPS Office 文字提供了“邮件合并”功能，极大地提高了此类工作的效率。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4960" y="1617980"/>
            <a:ext cx="3810000" cy="44196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0"/>
          <p:cNvSpPr txBox="1"/>
          <p:nvPr/>
        </p:nvSpPr>
        <p:spPr>
          <a:xfrm>
            <a:off x="2470785" y="2025650"/>
            <a:ext cx="69380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任务</a:t>
            </a:r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2.5  </a:t>
            </a:r>
            <a:r>
              <a:rPr 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批量制作学生信息卡</a:t>
            </a:r>
            <a:endParaRPr lang="zh-CN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4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学习目标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十字箭头标注 4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cxnSp>
        <p:nvCxnSpPr>
          <p:cNvPr id="26" name="直接箭头连接符 25"/>
          <p:cNvCxnSpPr/>
          <p:nvPr/>
        </p:nvCxnSpPr>
        <p:spPr>
          <a:xfrm flipV="1">
            <a:off x="1904049" y="2477788"/>
            <a:ext cx="0" cy="3641090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KSO_Shape"/>
          <p:cNvSpPr/>
          <p:nvPr>
            <p:custDataLst>
              <p:tags r:id="rId3"/>
            </p:custDataLst>
          </p:nvPr>
        </p:nvSpPr>
        <p:spPr>
          <a:xfrm rot="5400000">
            <a:off x="2112313" y="2585922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1" name="文本框 18"/>
          <p:cNvSpPr txBox="1"/>
          <p:nvPr>
            <p:custDataLst>
              <p:tags r:id="rId4"/>
            </p:custDataLst>
          </p:nvPr>
        </p:nvSpPr>
        <p:spPr>
          <a:xfrm>
            <a:off x="2269802" y="2755548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25"/>
          <p:cNvSpPr txBox="1"/>
          <p:nvPr>
            <p:custDataLst>
              <p:tags r:id="rId5"/>
            </p:custDataLst>
          </p:nvPr>
        </p:nvSpPr>
        <p:spPr>
          <a:xfrm>
            <a:off x="2853194" y="2746120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 邮件合并功能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KSO_Shape"/>
          <p:cNvSpPr/>
          <p:nvPr>
            <p:custDataLst>
              <p:tags r:id="rId6"/>
            </p:custDataLst>
          </p:nvPr>
        </p:nvSpPr>
        <p:spPr>
          <a:xfrm rot="5400000">
            <a:off x="2112313" y="3272723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3" name="文本框 18"/>
          <p:cNvSpPr txBox="1"/>
          <p:nvPr>
            <p:custDataLst>
              <p:tags r:id="rId7"/>
            </p:custDataLst>
          </p:nvPr>
        </p:nvSpPr>
        <p:spPr>
          <a:xfrm>
            <a:off x="2269802" y="3442349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5"/>
          <p:cNvSpPr txBox="1"/>
          <p:nvPr>
            <p:custDataLst>
              <p:tags r:id="rId8"/>
            </p:custDataLst>
          </p:nvPr>
        </p:nvSpPr>
        <p:spPr>
          <a:xfrm>
            <a:off x="2853194" y="3443716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选取数据源</a:t>
            </a:r>
            <a:endParaRPr kumimoji="1" 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KSO_Shape"/>
          <p:cNvSpPr/>
          <p:nvPr>
            <p:custDataLst>
              <p:tags r:id="rId9"/>
            </p:custDataLst>
          </p:nvPr>
        </p:nvSpPr>
        <p:spPr>
          <a:xfrm rot="5400000">
            <a:off x="2112313" y="397837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6" name="文本框 18"/>
          <p:cNvSpPr txBox="1"/>
          <p:nvPr>
            <p:custDataLst>
              <p:tags r:id="rId10"/>
            </p:custDataLst>
          </p:nvPr>
        </p:nvSpPr>
        <p:spPr>
          <a:xfrm>
            <a:off x="2269802" y="4148000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25"/>
          <p:cNvSpPr txBox="1"/>
          <p:nvPr>
            <p:custDataLst>
              <p:tags r:id="rId11"/>
            </p:custDataLst>
          </p:nvPr>
        </p:nvSpPr>
        <p:spPr>
          <a:xfrm>
            <a:off x="2853194" y="414936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域</a:t>
            </a:r>
            <a:endParaRPr kumimoji="1" 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KSO_Shape"/>
          <p:cNvSpPr/>
          <p:nvPr>
            <p:custDataLst>
              <p:tags r:id="rId12"/>
            </p:custDataLst>
          </p:nvPr>
        </p:nvSpPr>
        <p:spPr>
          <a:xfrm rot="5400000">
            <a:off x="2104693" y="472513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8" name="文本框 18"/>
          <p:cNvSpPr txBox="1"/>
          <p:nvPr>
            <p:custDataLst>
              <p:tags r:id="rId13"/>
            </p:custDataLst>
          </p:nvPr>
        </p:nvSpPr>
        <p:spPr>
          <a:xfrm>
            <a:off x="2262182" y="4894760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25"/>
          <p:cNvSpPr txBox="1"/>
          <p:nvPr>
            <p:custDataLst>
              <p:tags r:id="rId14"/>
            </p:custDataLst>
          </p:nvPr>
        </p:nvSpPr>
        <p:spPr>
          <a:xfrm>
            <a:off x="2845574" y="489612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隐藏域代码</a:t>
            </a:r>
            <a:endParaRPr kumimoji="1" 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KSO_Shape"/>
          <p:cNvSpPr/>
          <p:nvPr>
            <p:custDataLst>
              <p:tags r:id="rId15"/>
            </p:custDataLst>
          </p:nvPr>
        </p:nvSpPr>
        <p:spPr>
          <a:xfrm rot="5400000">
            <a:off x="2107868" y="545665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1" name="文本框 18"/>
          <p:cNvSpPr txBox="1"/>
          <p:nvPr>
            <p:custDataLst>
              <p:tags r:id="rId16"/>
            </p:custDataLst>
          </p:nvPr>
        </p:nvSpPr>
        <p:spPr>
          <a:xfrm>
            <a:off x="2265357" y="5626280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五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25"/>
          <p:cNvSpPr txBox="1"/>
          <p:nvPr>
            <p:custDataLst>
              <p:tags r:id="rId17"/>
            </p:custDataLst>
          </p:nvPr>
        </p:nvSpPr>
        <p:spPr>
          <a:xfrm>
            <a:off x="2848749" y="562764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知识链接</a:t>
            </a:r>
            <a:endParaRPr kumimoji="1" 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accent5">
                    <a:lumMod val="75000"/>
                  </a:schemeClr>
                </a:solidFill>
              </a:rPr>
              <a:t>（一）</a:t>
            </a:r>
            <a:r>
              <a:rPr kumimoji="1" lang="zh-CN" altLang="en-US" dirty="0">
                <a:solidFill>
                  <a:schemeClr val="accent5">
                    <a:lumMod val="75000"/>
                  </a:schemeClr>
                </a:solidFill>
                <a:sym typeface="+mn-ea"/>
              </a:rPr>
              <a:t>了解邮件合并功能</a:t>
            </a:r>
            <a:endParaRPr kumimoji="1" lang="zh-CN" altLang="en-US" dirty="0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97205" y="1595120"/>
            <a:ext cx="996505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 </a:t>
            </a: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邮件合并邮件合并的操作流程通常涵盖以下几个关键步骤：明确数据源；构建主文档；导入数据源；在主文档中插入合并域；预览合并后的数据效果；执行合并操作并输出结果。在此重点说明“邮件合并”中“合并”环节的相关知识。操作流程通常涵盖以下几个关键步骤：明确数据源；构建主文档；导入数据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源；在主文档中插入合并域；预览合并后的数据效果；执行合并操作并输出结果。在此重点说明“邮件合并”中“合并”环节的相关知识。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77290" y="3533140"/>
            <a:ext cx="9078595" cy="319976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4294967295"/>
          </p:nvPr>
        </p:nvSpPr>
        <p:spPr>
          <a:xfrm>
            <a:off x="640080" y="988695"/>
            <a:ext cx="9144000" cy="614680"/>
          </a:xfrm>
        </p:spPr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kumimoji="1" lang="zh-CN" altLang="en-US" sz="24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rPr>
              <a:t>（二）选取数据源</a:t>
            </a:r>
            <a:endParaRPr kumimoji="1" lang="zh-CN" altLang="en-US" sz="2400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28725" y="1603375"/>
            <a:ext cx="9315450" cy="1733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8725" y="3619500"/>
            <a:ext cx="6077585" cy="29337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99651" y="1179137"/>
            <a:ext cx="5746249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（三）域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51890" y="1942465"/>
            <a:ext cx="406400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在指定位置插入合并域。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2540" y="1522095"/>
            <a:ext cx="5981700" cy="4267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5"/>
          <p:cNvSpPr txBox="1"/>
          <p:nvPr/>
        </p:nvSpPr>
        <p:spPr>
          <a:xfrm>
            <a:off x="854591" y="1407737"/>
            <a:ext cx="5746249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（四）隐藏域代码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4520" y="2133600"/>
            <a:ext cx="5229225" cy="14859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8430" y="3811270"/>
            <a:ext cx="3620770" cy="288671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0825" y="1704975"/>
            <a:ext cx="4876800" cy="4352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0"/>
          <p:cNvSpPr txBox="1"/>
          <p:nvPr/>
        </p:nvSpPr>
        <p:spPr>
          <a:xfrm>
            <a:off x="2533644" y="1706443"/>
            <a:ext cx="483870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kern="2700" spc="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批量制作学生信息卡</a:t>
            </a:r>
            <a:endParaRPr lang="zh-CN" kern="2700" spc="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16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任务完成</a:t>
            </a:r>
            <a:endParaRPr lang="en-US" altLang="zh-CN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923365" y="2626620"/>
            <a:ext cx="4162985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根据给定的图片、数据源、文档等素材，参照如图所示的排版效果。掌握邮件合并功能操作流程。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533400">
              <a:lnSpc>
                <a:spcPct val="120000"/>
              </a:lnSpc>
            </a:pP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4960" y="1617980"/>
            <a:ext cx="3810000" cy="44196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4294967295"/>
          </p:nvPr>
        </p:nvSpPr>
        <p:spPr>
          <a:xfrm>
            <a:off x="640080" y="988695"/>
            <a:ext cx="9144000" cy="614680"/>
          </a:xfrm>
        </p:spPr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kumimoji="1" lang="zh-CN" altLang="en-US" sz="24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rPr>
              <a:t>（五）知识链接</a:t>
            </a:r>
            <a:endParaRPr kumimoji="1" lang="zh-CN" altLang="en-US" sz="2400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56285" y="1783080"/>
            <a:ext cx="9879965" cy="5074920"/>
          </a:xfrm>
          <a:prstGeom prst="rect">
            <a:avLst/>
          </a:prstGeom>
        </p:spPr>
        <p:txBody>
          <a:bodyPr wrap="square">
            <a:noAutofit/>
          </a:bodyPr>
          <a:p>
            <a:r>
              <a:rPr lang="en-US" altLang="zh-CN" sz="2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2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合并的核心在于两个文档的协同工作。这两个文档分别被称为主文档和数据源。主文档负责承载固定的内容和格式，而数据源则包含标题行和数据行，其中每个数据行详细描述了一个对象的具体信息。合并操作的核心便是将数据源中的信息有效整合至主文档中。 </a:t>
            </a:r>
            <a:endParaRPr lang="zh-CN" altLang="en-US" sz="20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合并操作完成后，将生成一个新的文档。这个新文档可根据具体需求进行定义，如邀请函、成绩单、准考证等。 </a:t>
            </a:r>
            <a:endParaRPr lang="zh-CN" altLang="en-US" sz="20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0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关于邮件合并的主要注意事项：</a:t>
            </a:r>
            <a:r>
              <a:rPr lang="zh-CN" altLang="en-US" sz="2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20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 </a:t>
            </a:r>
            <a:r>
              <a:rPr lang="zh-CN" altLang="en-US" sz="2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确保主文档和数据源均已准备妥当。这些文档可以临时创建，也可以利用现有资源（如本项目提供的素材）。数据源可以是以 </a:t>
            </a:r>
            <a:r>
              <a:rPr lang="en-US" altLang="zh-CN" sz="2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Word</a:t>
            </a:r>
            <a:r>
              <a:rPr lang="zh-CN" altLang="en-US" sz="2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Excel </a:t>
            </a:r>
            <a:r>
              <a:rPr lang="zh-CN" altLang="en-US" sz="2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或 </a:t>
            </a:r>
            <a:r>
              <a:rPr lang="en-US" altLang="zh-CN" sz="2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XML </a:t>
            </a:r>
            <a:r>
              <a:rPr lang="zh-CN" altLang="en-US" sz="2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格式存储的文件。无论采用何种文件格式，数据文件的结构必须保持完整，即不允许出现单元格的合并或拆分现象。 </a:t>
            </a:r>
            <a:endParaRPr lang="zh-CN" altLang="en-US" sz="20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 </a:t>
            </a:r>
            <a:r>
              <a:rPr lang="zh-CN" altLang="en-US" sz="2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在进行邮件合并操作时，要确保数据源文件处于关闭状态，避免可能的数据冲突或操作错误。 </a:t>
            </a:r>
            <a:endParaRPr lang="zh-CN" altLang="en-US" sz="20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 </a:t>
            </a:r>
            <a:r>
              <a:rPr lang="zh-CN" altLang="en-US" sz="2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在主文档中，利用【邮件合并】工具来执行相关操作，确保合并过程的准确性和高效性。 </a:t>
            </a:r>
            <a:endParaRPr lang="zh-CN" altLang="en-US" sz="20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对象7"/>
          <p:cNvSpPr/>
          <p:nvPr>
            <p:custDataLst>
              <p:tags r:id="rId1"/>
            </p:custDataLst>
          </p:nvPr>
        </p:nvSpPr>
        <p:spPr>
          <a:xfrm>
            <a:off x="1252728" y="2708656"/>
            <a:ext cx="1929384" cy="1929384"/>
          </a:xfrm>
          <a:custGeom>
            <a:avLst/>
            <a:gdLst/>
            <a:ahLst/>
            <a:cxnLst/>
            <a:rect l="l" t="t" r="r" b="b"/>
            <a:pathLst>
              <a:path w="1929384" h="1929384">
                <a:moveTo>
                  <a:pt x="923544" y="0"/>
                </a:moveTo>
                <a:cubicBezTo>
                  <a:pt x="941832" y="0"/>
                  <a:pt x="950976" y="0"/>
                  <a:pt x="969264" y="0"/>
                </a:cubicBezTo>
                <a:cubicBezTo>
                  <a:pt x="978408" y="0"/>
                  <a:pt x="987552" y="0"/>
                  <a:pt x="1005840" y="0"/>
                </a:cubicBezTo>
                <a:lnTo>
                  <a:pt x="1005840" y="9144"/>
                </a:lnTo>
                <a:cubicBezTo>
                  <a:pt x="987552" y="9144"/>
                  <a:pt x="978408" y="9144"/>
                  <a:pt x="969264" y="9144"/>
                </a:cubicBezTo>
                <a:cubicBezTo>
                  <a:pt x="950976" y="9144"/>
                  <a:pt x="941832" y="9144"/>
                  <a:pt x="923544" y="9144"/>
                </a:cubicBezTo>
                <a:lnTo>
                  <a:pt x="923544" y="0"/>
                </a:lnTo>
                <a:moveTo>
                  <a:pt x="777240" y="18288"/>
                </a:moveTo>
                <a:cubicBezTo>
                  <a:pt x="804672" y="9144"/>
                  <a:pt x="822960" y="9144"/>
                  <a:pt x="850392" y="9144"/>
                </a:cubicBezTo>
                <a:lnTo>
                  <a:pt x="850392" y="18288"/>
                </a:lnTo>
                <a:cubicBezTo>
                  <a:pt x="832104" y="18288"/>
                  <a:pt x="804672" y="27432"/>
                  <a:pt x="777240" y="27432"/>
                </a:cubicBezTo>
                <a:lnTo>
                  <a:pt x="777240" y="18288"/>
                </a:lnTo>
                <a:moveTo>
                  <a:pt x="1078992" y="9144"/>
                </a:moveTo>
                <a:cubicBezTo>
                  <a:pt x="1106424" y="9144"/>
                  <a:pt x="1124712" y="9144"/>
                  <a:pt x="1152144" y="18288"/>
                </a:cubicBezTo>
                <a:lnTo>
                  <a:pt x="1152144" y="27432"/>
                </a:lnTo>
                <a:cubicBezTo>
                  <a:pt x="1124712" y="27432"/>
                  <a:pt x="1106424" y="18288"/>
                  <a:pt x="1078992" y="18288"/>
                </a:cubicBezTo>
                <a:lnTo>
                  <a:pt x="1078992" y="9144"/>
                </a:lnTo>
                <a:moveTo>
                  <a:pt x="630936" y="54864"/>
                </a:moveTo>
                <a:cubicBezTo>
                  <a:pt x="658368" y="54864"/>
                  <a:pt x="676656" y="45720"/>
                  <a:pt x="704088" y="36576"/>
                </a:cubicBezTo>
                <a:lnTo>
                  <a:pt x="704088" y="45720"/>
                </a:lnTo>
                <a:cubicBezTo>
                  <a:pt x="685800" y="54864"/>
                  <a:pt x="658368" y="64008"/>
                  <a:pt x="630936" y="73152"/>
                </a:cubicBezTo>
                <a:lnTo>
                  <a:pt x="630936" y="54864"/>
                </a:lnTo>
                <a:moveTo>
                  <a:pt x="1225296" y="36576"/>
                </a:moveTo>
                <a:cubicBezTo>
                  <a:pt x="1252728" y="45720"/>
                  <a:pt x="1271016" y="54864"/>
                  <a:pt x="1298448" y="54864"/>
                </a:cubicBezTo>
                <a:lnTo>
                  <a:pt x="1298448" y="73152"/>
                </a:lnTo>
                <a:cubicBezTo>
                  <a:pt x="1271016" y="64008"/>
                  <a:pt x="1243584" y="54864"/>
                  <a:pt x="1225296" y="45720"/>
                </a:cubicBezTo>
                <a:lnTo>
                  <a:pt x="1225296" y="36576"/>
                </a:lnTo>
                <a:moveTo>
                  <a:pt x="1371600" y="91440"/>
                </a:moveTo>
                <a:cubicBezTo>
                  <a:pt x="1389888" y="100584"/>
                  <a:pt x="1417320" y="109728"/>
                  <a:pt x="1435608" y="118872"/>
                </a:cubicBezTo>
                <a:lnTo>
                  <a:pt x="1426464" y="137160"/>
                </a:lnTo>
                <a:cubicBezTo>
                  <a:pt x="1408176" y="118872"/>
                  <a:pt x="1389888" y="109728"/>
                  <a:pt x="1362456" y="100584"/>
                </a:cubicBezTo>
                <a:lnTo>
                  <a:pt x="1371600" y="91440"/>
                </a:lnTo>
                <a:moveTo>
                  <a:pt x="493776" y="118872"/>
                </a:moveTo>
                <a:cubicBezTo>
                  <a:pt x="512064" y="109728"/>
                  <a:pt x="539496" y="100584"/>
                  <a:pt x="557784" y="91440"/>
                </a:cubicBezTo>
                <a:lnTo>
                  <a:pt x="566928" y="100584"/>
                </a:lnTo>
                <a:cubicBezTo>
                  <a:pt x="539496" y="109728"/>
                  <a:pt x="521208" y="118872"/>
                  <a:pt x="502920" y="137160"/>
                </a:cubicBezTo>
                <a:lnTo>
                  <a:pt x="493776" y="118872"/>
                </a:lnTo>
                <a:moveTo>
                  <a:pt x="1499616" y="164592"/>
                </a:moveTo>
                <a:cubicBezTo>
                  <a:pt x="1517904" y="173736"/>
                  <a:pt x="1545336" y="192024"/>
                  <a:pt x="1563624" y="210312"/>
                </a:cubicBezTo>
                <a:lnTo>
                  <a:pt x="1554480" y="219456"/>
                </a:lnTo>
                <a:cubicBezTo>
                  <a:pt x="1536192" y="201168"/>
                  <a:pt x="1517904" y="182880"/>
                  <a:pt x="1490472" y="173736"/>
                </a:cubicBezTo>
                <a:lnTo>
                  <a:pt x="1499616" y="164592"/>
                </a:lnTo>
                <a:moveTo>
                  <a:pt x="365760" y="210312"/>
                </a:moveTo>
                <a:cubicBezTo>
                  <a:pt x="384048" y="192024"/>
                  <a:pt x="411480" y="173736"/>
                  <a:pt x="429768" y="164592"/>
                </a:cubicBezTo>
                <a:lnTo>
                  <a:pt x="438912" y="173736"/>
                </a:lnTo>
                <a:cubicBezTo>
                  <a:pt x="411480" y="182880"/>
                  <a:pt x="393192" y="201168"/>
                  <a:pt x="374904" y="219456"/>
                </a:cubicBezTo>
                <a:lnTo>
                  <a:pt x="365760" y="210312"/>
                </a:lnTo>
                <a:moveTo>
                  <a:pt x="1618488" y="256032"/>
                </a:moveTo>
                <a:cubicBezTo>
                  <a:pt x="1636776" y="274320"/>
                  <a:pt x="1655064" y="292608"/>
                  <a:pt x="1673352" y="310896"/>
                </a:cubicBezTo>
                <a:lnTo>
                  <a:pt x="1664208" y="320040"/>
                </a:lnTo>
                <a:cubicBezTo>
                  <a:pt x="1645920" y="301752"/>
                  <a:pt x="1627632" y="283464"/>
                  <a:pt x="1609344" y="265176"/>
                </a:cubicBezTo>
                <a:lnTo>
                  <a:pt x="1618488" y="256032"/>
                </a:lnTo>
                <a:moveTo>
                  <a:pt x="256032" y="310896"/>
                </a:moveTo>
                <a:cubicBezTo>
                  <a:pt x="274320" y="292608"/>
                  <a:pt x="292608" y="274320"/>
                  <a:pt x="310896" y="256032"/>
                </a:cubicBezTo>
                <a:lnTo>
                  <a:pt x="320040" y="265176"/>
                </a:lnTo>
                <a:cubicBezTo>
                  <a:pt x="301752" y="283464"/>
                  <a:pt x="283464" y="301752"/>
                  <a:pt x="265176" y="320040"/>
                </a:cubicBezTo>
                <a:lnTo>
                  <a:pt x="256032" y="310896"/>
                </a:lnTo>
                <a:moveTo>
                  <a:pt x="1719072" y="365760"/>
                </a:moveTo>
                <a:cubicBezTo>
                  <a:pt x="1737360" y="384048"/>
                  <a:pt x="1755648" y="411480"/>
                  <a:pt x="1764792" y="429768"/>
                </a:cubicBezTo>
                <a:lnTo>
                  <a:pt x="1755648" y="438912"/>
                </a:lnTo>
                <a:cubicBezTo>
                  <a:pt x="1746504" y="411480"/>
                  <a:pt x="1728216" y="393192"/>
                  <a:pt x="1709928" y="374904"/>
                </a:cubicBezTo>
                <a:lnTo>
                  <a:pt x="1719072" y="365760"/>
                </a:lnTo>
                <a:moveTo>
                  <a:pt x="164592" y="429768"/>
                </a:moveTo>
                <a:cubicBezTo>
                  <a:pt x="173736" y="411480"/>
                  <a:pt x="192024" y="384048"/>
                  <a:pt x="210312" y="365760"/>
                </a:cubicBezTo>
                <a:lnTo>
                  <a:pt x="219456" y="374904"/>
                </a:lnTo>
                <a:cubicBezTo>
                  <a:pt x="201168" y="393192"/>
                  <a:pt x="182880" y="411480"/>
                  <a:pt x="173736" y="438912"/>
                </a:cubicBezTo>
                <a:lnTo>
                  <a:pt x="164592" y="429768"/>
                </a:lnTo>
                <a:moveTo>
                  <a:pt x="1810512" y="493776"/>
                </a:moveTo>
                <a:cubicBezTo>
                  <a:pt x="1819656" y="512064"/>
                  <a:pt x="1828800" y="539496"/>
                  <a:pt x="1837944" y="557784"/>
                </a:cubicBezTo>
                <a:lnTo>
                  <a:pt x="1828800" y="566928"/>
                </a:lnTo>
                <a:cubicBezTo>
                  <a:pt x="1819656" y="539496"/>
                  <a:pt x="1810512" y="521208"/>
                  <a:pt x="1792224" y="502920"/>
                </a:cubicBezTo>
                <a:lnTo>
                  <a:pt x="1810512" y="493776"/>
                </a:lnTo>
                <a:moveTo>
                  <a:pt x="91440" y="557784"/>
                </a:moveTo>
                <a:cubicBezTo>
                  <a:pt x="100584" y="539496"/>
                  <a:pt x="109728" y="512064"/>
                  <a:pt x="118872" y="493776"/>
                </a:cubicBezTo>
                <a:lnTo>
                  <a:pt x="137160" y="502920"/>
                </a:lnTo>
                <a:cubicBezTo>
                  <a:pt x="118872" y="521208"/>
                  <a:pt x="109728" y="539496"/>
                  <a:pt x="100584" y="566928"/>
                </a:cubicBezTo>
                <a:lnTo>
                  <a:pt x="91440" y="557784"/>
                </a:lnTo>
                <a:moveTo>
                  <a:pt x="1874520" y="630936"/>
                </a:moveTo>
                <a:cubicBezTo>
                  <a:pt x="1883664" y="658368"/>
                  <a:pt x="1883664" y="676656"/>
                  <a:pt x="1892808" y="704088"/>
                </a:cubicBezTo>
                <a:lnTo>
                  <a:pt x="1883664" y="704088"/>
                </a:lnTo>
                <a:cubicBezTo>
                  <a:pt x="1874520" y="685800"/>
                  <a:pt x="1865376" y="658368"/>
                  <a:pt x="1856232" y="630936"/>
                </a:cubicBezTo>
                <a:lnTo>
                  <a:pt x="1874520" y="630936"/>
                </a:lnTo>
                <a:moveTo>
                  <a:pt x="36576" y="704088"/>
                </a:moveTo>
                <a:cubicBezTo>
                  <a:pt x="45720" y="676656"/>
                  <a:pt x="54864" y="658368"/>
                  <a:pt x="64008" y="630936"/>
                </a:cubicBezTo>
                <a:lnTo>
                  <a:pt x="73152" y="630936"/>
                </a:lnTo>
                <a:cubicBezTo>
                  <a:pt x="64008" y="658368"/>
                  <a:pt x="54864" y="685800"/>
                  <a:pt x="45720" y="704088"/>
                </a:cubicBezTo>
                <a:lnTo>
                  <a:pt x="36576" y="704088"/>
                </a:lnTo>
                <a:moveTo>
                  <a:pt x="1911096" y="777240"/>
                </a:moveTo>
                <a:cubicBezTo>
                  <a:pt x="1920240" y="804672"/>
                  <a:pt x="1920240" y="822960"/>
                  <a:pt x="1920240" y="850392"/>
                </a:cubicBezTo>
                <a:lnTo>
                  <a:pt x="1911096" y="850392"/>
                </a:lnTo>
                <a:cubicBezTo>
                  <a:pt x="1911096" y="832104"/>
                  <a:pt x="1901952" y="804672"/>
                  <a:pt x="1901952" y="777240"/>
                </a:cubicBezTo>
                <a:lnTo>
                  <a:pt x="1911096" y="777240"/>
                </a:lnTo>
                <a:moveTo>
                  <a:pt x="9144" y="850392"/>
                </a:moveTo>
                <a:cubicBezTo>
                  <a:pt x="9144" y="822960"/>
                  <a:pt x="9144" y="804672"/>
                  <a:pt x="18288" y="777240"/>
                </a:cubicBezTo>
                <a:lnTo>
                  <a:pt x="27432" y="777240"/>
                </a:lnTo>
                <a:cubicBezTo>
                  <a:pt x="27432" y="804672"/>
                  <a:pt x="18288" y="832104"/>
                  <a:pt x="18288" y="850392"/>
                </a:cubicBezTo>
                <a:lnTo>
                  <a:pt x="9144" y="850392"/>
                </a:lnTo>
                <a:moveTo>
                  <a:pt x="1929384" y="923544"/>
                </a:moveTo>
                <a:cubicBezTo>
                  <a:pt x="1929384" y="941832"/>
                  <a:pt x="1929384" y="950976"/>
                  <a:pt x="1929384" y="960120"/>
                </a:cubicBezTo>
                <a:cubicBezTo>
                  <a:pt x="1929384" y="978408"/>
                  <a:pt x="1929384" y="987552"/>
                  <a:pt x="1929384" y="1005840"/>
                </a:cubicBezTo>
                <a:lnTo>
                  <a:pt x="1920240" y="1005840"/>
                </a:lnTo>
                <a:cubicBezTo>
                  <a:pt x="1920240" y="987552"/>
                  <a:pt x="1920240" y="978408"/>
                  <a:pt x="1920240" y="960120"/>
                </a:cubicBezTo>
                <a:cubicBezTo>
                  <a:pt x="1920240" y="950976"/>
                  <a:pt x="1920240" y="941832"/>
                  <a:pt x="1920240" y="923544"/>
                </a:cubicBezTo>
                <a:lnTo>
                  <a:pt x="1929384" y="923544"/>
                </a:lnTo>
                <a:moveTo>
                  <a:pt x="0" y="960120"/>
                </a:moveTo>
                <a:cubicBezTo>
                  <a:pt x="0" y="950976"/>
                  <a:pt x="0" y="941832"/>
                  <a:pt x="0" y="923544"/>
                </a:cubicBezTo>
                <a:lnTo>
                  <a:pt x="9144" y="923544"/>
                </a:lnTo>
                <a:cubicBezTo>
                  <a:pt x="9144" y="941832"/>
                  <a:pt x="9144" y="950976"/>
                  <a:pt x="9144" y="960120"/>
                </a:cubicBezTo>
                <a:cubicBezTo>
                  <a:pt x="9144" y="978408"/>
                  <a:pt x="9144" y="987552"/>
                  <a:pt x="9144" y="1005840"/>
                </a:cubicBezTo>
                <a:lnTo>
                  <a:pt x="0" y="1005840"/>
                </a:lnTo>
                <a:cubicBezTo>
                  <a:pt x="0" y="987552"/>
                  <a:pt x="0" y="978408"/>
                  <a:pt x="0" y="960120"/>
                </a:cubicBezTo>
                <a:moveTo>
                  <a:pt x="1920240" y="1078992"/>
                </a:moveTo>
                <a:cubicBezTo>
                  <a:pt x="1920240" y="1106424"/>
                  <a:pt x="1920240" y="1124712"/>
                  <a:pt x="1911096" y="1152144"/>
                </a:cubicBezTo>
                <a:lnTo>
                  <a:pt x="1901952" y="1152144"/>
                </a:lnTo>
                <a:cubicBezTo>
                  <a:pt x="1901952" y="1124712"/>
                  <a:pt x="1911096" y="1097280"/>
                  <a:pt x="1911096" y="1078992"/>
                </a:cubicBezTo>
                <a:lnTo>
                  <a:pt x="1920240" y="1078992"/>
                </a:lnTo>
                <a:moveTo>
                  <a:pt x="18288" y="1152144"/>
                </a:moveTo>
                <a:cubicBezTo>
                  <a:pt x="9144" y="1124712"/>
                  <a:pt x="9144" y="1106424"/>
                  <a:pt x="9144" y="1078992"/>
                </a:cubicBezTo>
                <a:lnTo>
                  <a:pt x="18288" y="1078992"/>
                </a:lnTo>
                <a:cubicBezTo>
                  <a:pt x="18288" y="1097280"/>
                  <a:pt x="27432" y="1124712"/>
                  <a:pt x="27432" y="1152144"/>
                </a:cubicBezTo>
                <a:lnTo>
                  <a:pt x="18288" y="1152144"/>
                </a:lnTo>
                <a:moveTo>
                  <a:pt x="1892808" y="1225296"/>
                </a:moveTo>
                <a:cubicBezTo>
                  <a:pt x="1883664" y="1252728"/>
                  <a:pt x="1883664" y="1271016"/>
                  <a:pt x="1874520" y="1298448"/>
                </a:cubicBezTo>
                <a:lnTo>
                  <a:pt x="1856232" y="1298448"/>
                </a:lnTo>
                <a:cubicBezTo>
                  <a:pt x="1865376" y="1271016"/>
                  <a:pt x="1874520" y="1243584"/>
                  <a:pt x="1883664" y="1225296"/>
                </a:cubicBezTo>
                <a:lnTo>
                  <a:pt x="1892808" y="1225296"/>
                </a:lnTo>
                <a:moveTo>
                  <a:pt x="64008" y="1298448"/>
                </a:moveTo>
                <a:cubicBezTo>
                  <a:pt x="54864" y="1271016"/>
                  <a:pt x="45720" y="1252728"/>
                  <a:pt x="36576" y="1225296"/>
                </a:cubicBezTo>
                <a:lnTo>
                  <a:pt x="45720" y="1225296"/>
                </a:lnTo>
                <a:cubicBezTo>
                  <a:pt x="54864" y="1243584"/>
                  <a:pt x="64008" y="1271016"/>
                  <a:pt x="73152" y="1298448"/>
                </a:cubicBezTo>
                <a:lnTo>
                  <a:pt x="64008" y="1298448"/>
                </a:lnTo>
                <a:moveTo>
                  <a:pt x="1837944" y="1371600"/>
                </a:moveTo>
                <a:cubicBezTo>
                  <a:pt x="1828800" y="1389888"/>
                  <a:pt x="1819656" y="1417320"/>
                  <a:pt x="1810512" y="1435608"/>
                </a:cubicBezTo>
                <a:lnTo>
                  <a:pt x="1792224" y="1426464"/>
                </a:lnTo>
                <a:cubicBezTo>
                  <a:pt x="1810512" y="1408176"/>
                  <a:pt x="1819656" y="1389888"/>
                  <a:pt x="1828800" y="1362456"/>
                </a:cubicBezTo>
                <a:lnTo>
                  <a:pt x="1837944" y="1371600"/>
                </a:lnTo>
                <a:moveTo>
                  <a:pt x="118872" y="1435608"/>
                </a:moveTo>
                <a:cubicBezTo>
                  <a:pt x="109728" y="1417320"/>
                  <a:pt x="100584" y="1389888"/>
                  <a:pt x="91440" y="1371600"/>
                </a:cubicBezTo>
                <a:lnTo>
                  <a:pt x="100584" y="1362456"/>
                </a:lnTo>
                <a:cubicBezTo>
                  <a:pt x="109728" y="1389888"/>
                  <a:pt x="118872" y="1408176"/>
                  <a:pt x="137160" y="1426464"/>
                </a:cubicBezTo>
                <a:lnTo>
                  <a:pt x="118872" y="1435608"/>
                </a:lnTo>
                <a:moveTo>
                  <a:pt x="1764792" y="1499616"/>
                </a:moveTo>
                <a:cubicBezTo>
                  <a:pt x="1755648" y="1517904"/>
                  <a:pt x="1737360" y="1545336"/>
                  <a:pt x="1719072" y="1563624"/>
                </a:cubicBezTo>
                <a:lnTo>
                  <a:pt x="1709928" y="1554480"/>
                </a:lnTo>
                <a:cubicBezTo>
                  <a:pt x="1728216" y="1536192"/>
                  <a:pt x="1746504" y="1517904"/>
                  <a:pt x="1755648" y="1490472"/>
                </a:cubicBezTo>
                <a:lnTo>
                  <a:pt x="1764792" y="1499616"/>
                </a:lnTo>
                <a:moveTo>
                  <a:pt x="210312" y="1563624"/>
                </a:moveTo>
                <a:cubicBezTo>
                  <a:pt x="192024" y="1545336"/>
                  <a:pt x="173736" y="1517904"/>
                  <a:pt x="164592" y="1499616"/>
                </a:cubicBezTo>
                <a:lnTo>
                  <a:pt x="173736" y="1490472"/>
                </a:lnTo>
                <a:cubicBezTo>
                  <a:pt x="182880" y="1517904"/>
                  <a:pt x="201168" y="1536192"/>
                  <a:pt x="219456" y="1554480"/>
                </a:cubicBezTo>
                <a:lnTo>
                  <a:pt x="210312" y="1563624"/>
                </a:lnTo>
                <a:moveTo>
                  <a:pt x="1673352" y="1618488"/>
                </a:moveTo>
                <a:cubicBezTo>
                  <a:pt x="1655064" y="1636776"/>
                  <a:pt x="1636776" y="1655064"/>
                  <a:pt x="1618488" y="1673352"/>
                </a:cubicBezTo>
                <a:lnTo>
                  <a:pt x="1609344" y="1664208"/>
                </a:lnTo>
                <a:cubicBezTo>
                  <a:pt x="1627632" y="1645920"/>
                  <a:pt x="1645920" y="1627632"/>
                  <a:pt x="1664208" y="1609344"/>
                </a:cubicBezTo>
                <a:lnTo>
                  <a:pt x="1673352" y="1618488"/>
                </a:lnTo>
                <a:moveTo>
                  <a:pt x="310896" y="1673352"/>
                </a:moveTo>
                <a:cubicBezTo>
                  <a:pt x="292608" y="1655064"/>
                  <a:pt x="274320" y="1636776"/>
                  <a:pt x="256032" y="1618488"/>
                </a:cubicBezTo>
                <a:lnTo>
                  <a:pt x="265176" y="1609344"/>
                </a:lnTo>
                <a:cubicBezTo>
                  <a:pt x="283464" y="1627632"/>
                  <a:pt x="301752" y="1645920"/>
                  <a:pt x="320040" y="1664208"/>
                </a:cubicBezTo>
                <a:lnTo>
                  <a:pt x="310896" y="1673352"/>
                </a:lnTo>
                <a:moveTo>
                  <a:pt x="1563624" y="1719072"/>
                </a:moveTo>
                <a:cubicBezTo>
                  <a:pt x="1545336" y="1737360"/>
                  <a:pt x="1517904" y="1755648"/>
                  <a:pt x="1499616" y="1764792"/>
                </a:cubicBezTo>
                <a:lnTo>
                  <a:pt x="1490472" y="1755648"/>
                </a:lnTo>
                <a:cubicBezTo>
                  <a:pt x="1517904" y="1746504"/>
                  <a:pt x="1536192" y="1728216"/>
                  <a:pt x="1554480" y="1709928"/>
                </a:cubicBezTo>
                <a:lnTo>
                  <a:pt x="1563624" y="1719072"/>
                </a:lnTo>
                <a:moveTo>
                  <a:pt x="429768" y="1764792"/>
                </a:moveTo>
                <a:cubicBezTo>
                  <a:pt x="411480" y="1755648"/>
                  <a:pt x="384048" y="1737360"/>
                  <a:pt x="365760" y="1719072"/>
                </a:cubicBezTo>
                <a:lnTo>
                  <a:pt x="374904" y="1709928"/>
                </a:lnTo>
                <a:cubicBezTo>
                  <a:pt x="393192" y="1728216"/>
                  <a:pt x="411480" y="1746504"/>
                  <a:pt x="438912" y="1755648"/>
                </a:cubicBezTo>
                <a:lnTo>
                  <a:pt x="429768" y="1764792"/>
                </a:lnTo>
                <a:moveTo>
                  <a:pt x="557784" y="1837944"/>
                </a:moveTo>
                <a:cubicBezTo>
                  <a:pt x="539496" y="1828800"/>
                  <a:pt x="512064" y="1819656"/>
                  <a:pt x="493776" y="1810512"/>
                </a:cubicBezTo>
                <a:lnTo>
                  <a:pt x="502920" y="1792224"/>
                </a:lnTo>
                <a:cubicBezTo>
                  <a:pt x="521208" y="1810512"/>
                  <a:pt x="539496" y="1819656"/>
                  <a:pt x="566928" y="1828800"/>
                </a:cubicBezTo>
                <a:lnTo>
                  <a:pt x="557784" y="1837944"/>
                </a:lnTo>
                <a:moveTo>
                  <a:pt x="1435608" y="1810512"/>
                </a:moveTo>
                <a:cubicBezTo>
                  <a:pt x="1417320" y="1819656"/>
                  <a:pt x="1389888" y="1828800"/>
                  <a:pt x="1371600" y="1837944"/>
                </a:cubicBezTo>
                <a:lnTo>
                  <a:pt x="1362456" y="1828800"/>
                </a:lnTo>
                <a:cubicBezTo>
                  <a:pt x="1389888" y="1819656"/>
                  <a:pt x="1408176" y="1810512"/>
                  <a:pt x="1426464" y="1792224"/>
                </a:cubicBezTo>
                <a:lnTo>
                  <a:pt x="1435608" y="1810512"/>
                </a:lnTo>
                <a:moveTo>
                  <a:pt x="704088" y="1892808"/>
                </a:moveTo>
                <a:cubicBezTo>
                  <a:pt x="676656" y="1883664"/>
                  <a:pt x="658368" y="1874520"/>
                  <a:pt x="630936" y="1865376"/>
                </a:cubicBezTo>
                <a:lnTo>
                  <a:pt x="630936" y="1856232"/>
                </a:lnTo>
                <a:cubicBezTo>
                  <a:pt x="658368" y="1865376"/>
                  <a:pt x="685800" y="1874520"/>
                  <a:pt x="704088" y="1883664"/>
                </a:cubicBezTo>
                <a:lnTo>
                  <a:pt x="704088" y="1892808"/>
                </a:lnTo>
                <a:moveTo>
                  <a:pt x="1298448" y="1865376"/>
                </a:moveTo>
                <a:cubicBezTo>
                  <a:pt x="1271016" y="1874520"/>
                  <a:pt x="1252728" y="1883664"/>
                  <a:pt x="1225296" y="1892808"/>
                </a:cubicBezTo>
                <a:lnTo>
                  <a:pt x="1225296" y="1883664"/>
                </a:lnTo>
                <a:cubicBezTo>
                  <a:pt x="1243584" y="1874520"/>
                  <a:pt x="1271016" y="1865376"/>
                  <a:pt x="1298448" y="1856232"/>
                </a:cubicBezTo>
                <a:lnTo>
                  <a:pt x="1298448" y="1865376"/>
                </a:lnTo>
                <a:moveTo>
                  <a:pt x="850392" y="1920240"/>
                </a:moveTo>
                <a:cubicBezTo>
                  <a:pt x="822960" y="1920240"/>
                  <a:pt x="804672" y="1911096"/>
                  <a:pt x="777240" y="1911096"/>
                </a:cubicBezTo>
                <a:lnTo>
                  <a:pt x="777240" y="1901952"/>
                </a:lnTo>
                <a:cubicBezTo>
                  <a:pt x="804672" y="1901952"/>
                  <a:pt x="832104" y="1911096"/>
                  <a:pt x="850392" y="1911096"/>
                </a:cubicBezTo>
                <a:lnTo>
                  <a:pt x="850392" y="1920240"/>
                </a:lnTo>
                <a:moveTo>
                  <a:pt x="1152144" y="1911096"/>
                </a:moveTo>
                <a:cubicBezTo>
                  <a:pt x="1124712" y="1911096"/>
                  <a:pt x="1106424" y="1920240"/>
                  <a:pt x="1078992" y="1920240"/>
                </a:cubicBezTo>
                <a:lnTo>
                  <a:pt x="1078992" y="1911096"/>
                </a:lnTo>
                <a:cubicBezTo>
                  <a:pt x="1106424" y="1911096"/>
                  <a:pt x="1124712" y="1901952"/>
                  <a:pt x="1152144" y="1901952"/>
                </a:cubicBezTo>
                <a:lnTo>
                  <a:pt x="1152144" y="1911096"/>
                </a:lnTo>
                <a:moveTo>
                  <a:pt x="969264" y="1929384"/>
                </a:moveTo>
                <a:cubicBezTo>
                  <a:pt x="950976" y="1929384"/>
                  <a:pt x="941832" y="1929384"/>
                  <a:pt x="923544" y="1929384"/>
                </a:cubicBezTo>
                <a:lnTo>
                  <a:pt x="923544" y="1911096"/>
                </a:lnTo>
                <a:cubicBezTo>
                  <a:pt x="941832" y="1920240"/>
                  <a:pt x="950976" y="1920240"/>
                  <a:pt x="969264" y="1920240"/>
                </a:cubicBezTo>
                <a:cubicBezTo>
                  <a:pt x="978408" y="1920240"/>
                  <a:pt x="987552" y="1920240"/>
                  <a:pt x="1005840" y="1911096"/>
                </a:cubicBezTo>
                <a:lnTo>
                  <a:pt x="1005840" y="1929384"/>
                </a:lnTo>
                <a:cubicBezTo>
                  <a:pt x="987552" y="1929384"/>
                  <a:pt x="978408" y="1929384"/>
                  <a:pt x="969264" y="192938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zh-CN" sz="3200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sz="3200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对象2"/>
          <p:cNvSpPr/>
          <p:nvPr>
            <p:custDataLst>
              <p:tags r:id="rId2"/>
            </p:custDataLst>
          </p:nvPr>
        </p:nvSpPr>
        <p:spPr>
          <a:xfrm>
            <a:off x="3364992" y="4610608"/>
            <a:ext cx="8193024" cy="1536192"/>
          </a:xfrm>
          <a:custGeom>
            <a:avLst/>
            <a:gdLst/>
            <a:ahLst/>
            <a:cxnLst/>
            <a:rect l="l" t="t" r="r" b="b"/>
            <a:pathLst>
              <a:path w="8193024" h="1536192">
                <a:moveTo>
                  <a:pt x="0" y="658368"/>
                </a:moveTo>
                <a:lnTo>
                  <a:pt x="0" y="786384"/>
                </a:lnTo>
                <a:cubicBezTo>
                  <a:pt x="0" y="1197864"/>
                  <a:pt x="338328" y="1536192"/>
                  <a:pt x="758952" y="1536192"/>
                </a:cubicBezTo>
                <a:lnTo>
                  <a:pt x="8193024" y="1536192"/>
                </a:lnTo>
                <a:lnTo>
                  <a:pt x="8193024" y="0"/>
                </a:lnTo>
                <a:lnTo>
                  <a:pt x="585216" y="0"/>
                </a:lnTo>
                <a:cubicBezTo>
                  <a:pt x="448056" y="265176"/>
                  <a:pt x="246888" y="484632"/>
                  <a:pt x="0" y="658368"/>
                </a:cubicBez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邮件合并操作中注意事项</a:t>
            </a:r>
            <a:endParaRPr 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5" name="对象3"/>
          <p:cNvSpPr/>
          <p:nvPr>
            <p:custDataLst>
              <p:tags r:id="rId3"/>
            </p:custDataLst>
          </p:nvPr>
        </p:nvSpPr>
        <p:spPr>
          <a:xfrm>
            <a:off x="3977640" y="3019552"/>
            <a:ext cx="7580376" cy="1536192"/>
          </a:xfrm>
          <a:custGeom>
            <a:avLst/>
            <a:gdLst/>
            <a:ahLst/>
            <a:cxnLst/>
            <a:rect l="l" t="t" r="r" b="b"/>
            <a:pathLst>
              <a:path w="7543800" h="1536192">
                <a:moveTo>
                  <a:pt x="0" y="1536192"/>
                </a:moveTo>
                <a:cubicBezTo>
                  <a:pt x="109728" y="1298448"/>
                  <a:pt x="164592" y="1042416"/>
                  <a:pt x="164592" y="768096"/>
                </a:cubicBezTo>
                <a:cubicBezTo>
                  <a:pt x="164592" y="493776"/>
                  <a:pt x="109728" y="237744"/>
                  <a:pt x="9144" y="0"/>
                </a:cubicBezTo>
                <a:lnTo>
                  <a:pt x="7543800" y="0"/>
                </a:lnTo>
                <a:lnTo>
                  <a:pt x="7543800" y="1536192"/>
                </a:lnTo>
                <a:lnTo>
                  <a:pt x="0" y="1536192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主文档和数据源准备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3" name="对象4"/>
          <p:cNvSpPr/>
          <p:nvPr>
            <p:custDataLst>
              <p:tags r:id="rId4"/>
            </p:custDataLst>
          </p:nvPr>
        </p:nvSpPr>
        <p:spPr>
          <a:xfrm>
            <a:off x="3364992" y="1428496"/>
            <a:ext cx="8193024" cy="1527048"/>
          </a:xfrm>
          <a:custGeom>
            <a:avLst/>
            <a:gdLst/>
            <a:ahLst/>
            <a:cxnLst/>
            <a:rect l="l" t="t" r="r" b="b"/>
            <a:pathLst>
              <a:path w="8193024" h="1527048">
                <a:moveTo>
                  <a:pt x="758952" y="0"/>
                </a:moveTo>
                <a:cubicBezTo>
                  <a:pt x="338328" y="0"/>
                  <a:pt x="0" y="329184"/>
                  <a:pt x="0" y="740664"/>
                </a:cubicBezTo>
                <a:lnTo>
                  <a:pt x="0" y="868680"/>
                </a:lnTo>
                <a:cubicBezTo>
                  <a:pt x="246888" y="1042416"/>
                  <a:pt x="448056" y="1261872"/>
                  <a:pt x="585216" y="1527048"/>
                </a:cubicBezTo>
                <a:lnTo>
                  <a:pt x="8193024" y="1527048"/>
                </a:lnTo>
                <a:lnTo>
                  <a:pt x="8193024" y="0"/>
                </a:lnTo>
                <a:lnTo>
                  <a:pt x="758952" y="0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邮件合并的实施流程</a:t>
            </a:r>
            <a:r>
              <a:rPr lang="en-US" alt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                            </a:t>
            </a:r>
            <a:endParaRPr lang="en-US" alt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9" name="对象5"/>
          <p:cNvSpPr/>
          <p:nvPr>
            <p:custDataLst>
              <p:tags r:id="rId5"/>
            </p:custDataLst>
          </p:nvPr>
        </p:nvSpPr>
        <p:spPr>
          <a:xfrm>
            <a:off x="621792" y="2077720"/>
            <a:ext cx="3200400" cy="3200400"/>
          </a:xfrm>
          <a:custGeom>
            <a:avLst/>
            <a:gdLst/>
            <a:ahLst/>
            <a:cxnLst/>
            <a:rect l="l" t="t" r="r" b="b"/>
            <a:pathLst>
              <a:path w="3200400" h="3200400">
                <a:moveTo>
                  <a:pt x="1600200" y="3200400"/>
                </a:moveTo>
                <a:cubicBezTo>
                  <a:pt x="2487168" y="3200400"/>
                  <a:pt x="3200400" y="2478024"/>
                  <a:pt x="3200400" y="1600200"/>
                </a:cubicBezTo>
                <a:cubicBezTo>
                  <a:pt x="3200400" y="713232"/>
                  <a:pt x="2487168" y="0"/>
                  <a:pt x="1600200" y="0"/>
                </a:cubicBezTo>
                <a:cubicBezTo>
                  <a:pt x="713232" y="0"/>
                  <a:pt x="0" y="713232"/>
                  <a:pt x="0" y="1600200"/>
                </a:cubicBezTo>
                <a:cubicBezTo>
                  <a:pt x="0" y="2478024"/>
                  <a:pt x="713232" y="3200400"/>
                  <a:pt x="1600200" y="3200400"/>
                </a:cubicBezTo>
                <a:moveTo>
                  <a:pt x="1600200" y="2770632"/>
                </a:moveTo>
                <a:cubicBezTo>
                  <a:pt x="2249424" y="2770632"/>
                  <a:pt x="2770632" y="2249424"/>
                  <a:pt x="2770632" y="1600200"/>
                </a:cubicBezTo>
                <a:cubicBezTo>
                  <a:pt x="2770632" y="950976"/>
                  <a:pt x="2249424" y="429768"/>
                  <a:pt x="1600200" y="429768"/>
                </a:cubicBezTo>
                <a:cubicBezTo>
                  <a:pt x="950976" y="429768"/>
                  <a:pt x="429768" y="950976"/>
                  <a:pt x="429768" y="1600200"/>
                </a:cubicBezTo>
                <a:cubicBezTo>
                  <a:pt x="429768" y="2249424"/>
                  <a:pt x="950976" y="2770632"/>
                  <a:pt x="1600200" y="2770632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对象6"/>
          <p:cNvSpPr/>
          <p:nvPr>
            <p:custDataLst>
              <p:tags r:id="rId6"/>
            </p:custDataLst>
          </p:nvPr>
        </p:nvSpPr>
        <p:spPr>
          <a:xfrm>
            <a:off x="758952" y="2224024"/>
            <a:ext cx="2916936" cy="2916936"/>
          </a:xfrm>
          <a:custGeom>
            <a:avLst/>
            <a:gdLst/>
            <a:ahLst/>
            <a:cxnLst/>
            <a:rect l="l" t="t" r="r" b="b"/>
            <a:pathLst>
              <a:path w="2916936" h="2916936">
                <a:moveTo>
                  <a:pt x="1453896" y="2916936"/>
                </a:moveTo>
                <a:cubicBezTo>
                  <a:pt x="2258568" y="2916936"/>
                  <a:pt x="2916936" y="2258568"/>
                  <a:pt x="2916936" y="1453896"/>
                </a:cubicBezTo>
                <a:cubicBezTo>
                  <a:pt x="2916936" y="649224"/>
                  <a:pt x="2258568" y="0"/>
                  <a:pt x="1453896" y="0"/>
                </a:cubicBezTo>
                <a:cubicBezTo>
                  <a:pt x="649224" y="0"/>
                  <a:pt x="0" y="649224"/>
                  <a:pt x="0" y="1453896"/>
                </a:cubicBezTo>
                <a:cubicBezTo>
                  <a:pt x="0" y="2258568"/>
                  <a:pt x="649224" y="2916936"/>
                  <a:pt x="1453896" y="2916936"/>
                </a:cubicBezTo>
                <a:moveTo>
                  <a:pt x="1453896" y="2523744"/>
                </a:moveTo>
                <a:cubicBezTo>
                  <a:pt x="2048256" y="2523744"/>
                  <a:pt x="2523744" y="2048256"/>
                  <a:pt x="2523744" y="1453896"/>
                </a:cubicBezTo>
                <a:cubicBezTo>
                  <a:pt x="2523744" y="868680"/>
                  <a:pt x="2048256" y="393192"/>
                  <a:pt x="1453896" y="393192"/>
                </a:cubicBezTo>
                <a:cubicBezTo>
                  <a:pt x="868680" y="393192"/>
                  <a:pt x="393192" y="868680"/>
                  <a:pt x="393192" y="1453896"/>
                </a:cubicBezTo>
                <a:cubicBezTo>
                  <a:pt x="393192" y="2048256"/>
                  <a:pt x="868680" y="2523744"/>
                  <a:pt x="1453896" y="252374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5" name="椭圆 4"/>
          <p:cNvSpPr/>
          <p:nvPr>
            <p:custDataLst>
              <p:tags r:id="rId7"/>
            </p:custDataLst>
          </p:nvPr>
        </p:nvSpPr>
        <p:spPr>
          <a:xfrm>
            <a:off x="4088232" y="1936420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01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6" name="椭圆 5"/>
          <p:cNvSpPr/>
          <p:nvPr>
            <p:custDataLst>
              <p:tags r:id="rId8"/>
            </p:custDataLst>
          </p:nvPr>
        </p:nvSpPr>
        <p:spPr>
          <a:xfrm>
            <a:off x="4316832" y="3527476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02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7" name="椭圆 6"/>
          <p:cNvSpPr/>
          <p:nvPr>
            <p:custDataLst>
              <p:tags r:id="rId9"/>
            </p:custDataLst>
          </p:nvPr>
        </p:nvSpPr>
        <p:spPr>
          <a:xfrm>
            <a:off x="4088232" y="5123104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03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10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7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38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39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0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1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2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3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4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5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6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7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8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9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0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1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2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48.59501220703123,&quot;top&quot;:110.68999694824215,&quot;width&quot;:861.8499755859375}"/>
  <p:tag name="KSO_WM_UNIT_HIGHLIGHT" val="0"/>
  <p:tag name="KSO_WM_UNIT_DIAGRAM_ISNUMVISUAL" val="0"/>
  <p:tag name="KSO_WM_UNIT_ID" val="diagram20231642_2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42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USESOURCEFORMAT_APPLY" val="1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3_1"/>
  <p:tag name="KSO_WM_UNIT_VALUE" val="11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2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5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UNIT_VALUE" val="112"/>
  <p:tag name="KSO_WM_DIAGRAM_GROUP_CODE" val="n1-1"/>
  <p:tag name="KSO_WM_UNIT_TYPE" val="n_h_h_f"/>
  <p:tag name="KSO_WM_UNIT_INDEX" val="1_2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1_1"/>
  <p:tag name="KSO_WM_UNIT_ID" val="diagram20231642_2*n_h_h_i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1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2_1"/>
  <p:tag name="KSO_WM_UNIT_ID" val="diagram20231642_2*n_h_h_i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2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3_1"/>
  <p:tag name="KSO_WM_UNIT_ID" val="diagram20231642_2*n_h_h_i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3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1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62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63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64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65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66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]}"/>
  <p:tag name="commondata" val="eyJoZGlkIjoiMzEzNmRlMjM4MjZhYzUzNzczMDA3MWFkYWY5NzBjZDA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1362</Words>
  <Application>WPS 演示</Application>
  <PresentationFormat>宽屏</PresentationFormat>
  <Paragraphs>137</Paragraphs>
  <Slides>13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31" baseType="lpstr">
      <vt:lpstr>Arial</vt:lpstr>
      <vt:lpstr>宋体</vt:lpstr>
      <vt:lpstr>Wingdings</vt:lpstr>
      <vt:lpstr>微软雅黑</vt:lpstr>
      <vt:lpstr>Calibri</vt:lpstr>
      <vt:lpstr>华文琥珀</vt:lpstr>
      <vt:lpstr>华文行楷</vt:lpstr>
      <vt:lpstr>Microsoft YaHei UI</vt:lpstr>
      <vt:lpstr>等线</vt:lpstr>
      <vt:lpstr>Times New Roman</vt:lpstr>
      <vt:lpstr>Calibri</vt:lpstr>
      <vt:lpstr>Bodoni MT Black</vt:lpstr>
      <vt:lpstr>Segoe Print</vt:lpstr>
      <vt:lpstr>幼圆</vt:lpstr>
      <vt:lpstr>Arial Unicode MS</vt:lpstr>
      <vt:lpstr>等线 Light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（一）了解邮件合并功能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cyr</cp:lastModifiedBy>
  <cp:revision>336</cp:revision>
  <dcterms:created xsi:type="dcterms:W3CDTF">2015-11-09T02:22:00Z</dcterms:created>
  <dcterms:modified xsi:type="dcterms:W3CDTF">2024-09-20T04:39:39Z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C31CBB8FCECF4DB5AC4C988F0B8BEAFC</vt:lpwstr>
  </property>
  <property fmtid="{D5CDD505-2E9C-101B-9397-08002B2CF9AE}" pid="3" name="KSOProductBuildVer">
    <vt:lpwstr>2052-12.1.0.18276</vt:lpwstr>
  </property>
</Properties>
</file>