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03" r:id="rId2"/>
    <p:sldId id="826" r:id="rId3"/>
    <p:sldId id="654" r:id="rId4"/>
    <p:sldId id="660" r:id="rId5"/>
    <p:sldId id="406" r:id="rId6"/>
    <p:sldId id="827" r:id="rId7"/>
    <p:sldId id="867" r:id="rId8"/>
    <p:sldId id="856" r:id="rId9"/>
    <p:sldId id="858" r:id="rId10"/>
    <p:sldId id="857" r:id="rId11"/>
    <p:sldId id="859" r:id="rId12"/>
    <p:sldId id="860" r:id="rId13"/>
    <p:sldId id="861" r:id="rId14"/>
    <p:sldId id="868" r:id="rId15"/>
    <p:sldId id="870" r:id="rId16"/>
    <p:sldId id="869" r:id="rId17"/>
    <p:sldId id="872" r:id="rId18"/>
    <p:sldId id="871" r:id="rId19"/>
    <p:sldId id="873" r:id="rId20"/>
    <p:sldId id="865" r:id="rId21"/>
    <p:sldId id="863" r:id="rId22"/>
    <p:sldId id="866" r:id="rId23"/>
    <p:sldId id="747" r:id="rId24"/>
    <p:sldId id="74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pos="220" userDrawn="1">
          <p15:clr>
            <a:srgbClr val="A4A3A4"/>
          </p15:clr>
        </p15:guide>
        <p15:guide id="3" pos="2718" userDrawn="1">
          <p15:clr>
            <a:srgbClr val="A4A3A4"/>
          </p15:clr>
        </p15:guide>
        <p15:guide id="4" pos="7413" userDrawn="1">
          <p15:clr>
            <a:srgbClr val="A4A3A4"/>
          </p15:clr>
        </p15:guide>
        <p15:guide id="5" orient="horz" pos="3910" userDrawn="1">
          <p15:clr>
            <a:srgbClr val="A4A3A4"/>
          </p15:clr>
        </p15:guide>
        <p15:guide id="6" orient="horz" pos="2587" userDrawn="1">
          <p15:clr>
            <a:srgbClr val="A4A3A4"/>
          </p15:clr>
        </p15:guide>
        <p15:guide id="7" orient="horz" pos="43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王晓娟" initials="wang" lastIdx="1" clrIdx="0"/>
  <p:cmAuthor id="1" name="zhaomeijie" initials="z"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EB8"/>
    <a:srgbClr val="F8F8F8"/>
    <a:srgbClr val="279136"/>
    <a:srgbClr val="175520"/>
    <a:srgbClr val="2A9A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07" d="100"/>
          <a:sy n="107" d="100"/>
        </p:scale>
        <p:origin x="714" y="78"/>
      </p:cViewPr>
      <p:guideLst>
        <p:guide pos="3840"/>
        <p:guide pos="220"/>
        <p:guide pos="2718"/>
        <p:guide pos="7413"/>
        <p:guide orient="horz" pos="3910"/>
        <p:guide orient="horz" pos="2587"/>
        <p:guide orient="horz" pos="43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F8B746-3CD4-4AC0-AD25-71A25EF76EA8}" type="datetimeFigureOut">
              <a:rPr lang="zh-CN" altLang="en-US" smtClean="0"/>
              <a:t>2024-10-09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53D535-AB13-49B2-8DB6-9DBD7D277F78}"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53D535-AB13-49B2-8DB6-9DBD7D277F78}" type="slidenum">
              <a:rPr lang="zh-CN" altLang="en-US" smtClean="0"/>
              <a:t>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p>
        </p:txBody>
      </p:sp>
      <p:sp>
        <p:nvSpPr>
          <p:cNvPr id="4" name="日期占位符 3"/>
          <p:cNvSpPr>
            <a:spLocks noGrp="1"/>
          </p:cNvSpPr>
          <p:nvPr>
            <p:ph type="dt" sz="half" idx="10"/>
          </p:nvPr>
        </p:nvSpPr>
        <p:spPr/>
        <p:txBody>
          <a:bodyPr/>
          <a:lstStyle/>
          <a:p>
            <a:fld id="{696FF189-F266-444D-A381-573CA300B9A8}" type="datetimeFigureOut">
              <a:rPr lang="zh-CN" altLang="en-US" smtClean="0"/>
              <a:t>2024-10-09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大学计算机基础（微课版）</a:t>
            </a:r>
          </a:p>
        </p:txBody>
      </p:sp>
      <p:pic>
        <p:nvPicPr>
          <p:cNvPr id="16"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日期占位符 4"/>
          <p:cNvSpPr>
            <a:spLocks noGrp="1"/>
          </p:cNvSpPr>
          <p:nvPr>
            <p:ph type="dt" sz="half" idx="10"/>
          </p:nvPr>
        </p:nvSpPr>
        <p:spPr>
          <a:xfrm>
            <a:off x="838200" y="6356350"/>
            <a:ext cx="2743200" cy="365125"/>
          </a:xfrm>
        </p:spPr>
        <p:txBody>
          <a:bodyPr/>
          <a:lstStyle/>
          <a:p>
            <a:fld id="{696FF189-F266-444D-A381-573CA300B9A8}" type="datetimeFigureOut">
              <a:rPr lang="zh-CN" altLang="en-US" smtClean="0"/>
              <a:t>2024-10-09</a:t>
            </a:fld>
            <a:endParaRPr lang="zh-CN" altLang="en-US"/>
          </a:p>
        </p:txBody>
      </p:sp>
      <p:sp>
        <p:nvSpPr>
          <p:cNvPr id="20" name="页脚占位符 5"/>
          <p:cNvSpPr>
            <a:spLocks noGrp="1"/>
          </p:cNvSpPr>
          <p:nvPr>
            <p:ph type="ftr" sz="quarter" idx="11"/>
          </p:nvPr>
        </p:nvSpPr>
        <p:spPr>
          <a:xfrm>
            <a:off x="4038600" y="6356350"/>
            <a:ext cx="4114800" cy="365125"/>
          </a:xfrm>
        </p:spPr>
        <p:txBody>
          <a:bodyPr/>
          <a:lstStyle/>
          <a:p>
            <a:endParaRPr lang="zh-CN" altLang="en-US" dirty="0"/>
          </a:p>
        </p:txBody>
      </p:sp>
      <p:sp>
        <p:nvSpPr>
          <p:cNvPr id="22" name="灯片编号占位符 6"/>
          <p:cNvSpPr>
            <a:spLocks noGrp="1"/>
          </p:cNvSpPr>
          <p:nvPr>
            <p:ph type="sldNum" sz="quarter" idx="12"/>
          </p:nvPr>
        </p:nvSpPr>
        <p:spPr>
          <a:xfrm>
            <a:off x="8610600" y="6356350"/>
            <a:ext cx="2743200" cy="365125"/>
          </a:xfrm>
        </p:spPr>
        <p:txBody>
          <a:bodyPr/>
          <a:lstStyle/>
          <a:p>
            <a:fld id="{7BE69630-C091-46B6-A379-DDF72F9DECC5}" type="slidenum">
              <a:rPr lang="zh-CN" altLang="en-US" smtClean="0"/>
              <a:t>‹#›</a:t>
            </a:fld>
            <a:endParaRPr lang="zh-CN" altLang="en-US"/>
          </a:p>
        </p:txBody>
      </p:sp>
      <p:sp>
        <p:nvSpPr>
          <p:cNvPr id="23" name="矩形 22"/>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修身报国</a:t>
            </a:r>
            <a:r>
              <a:rPr kumimoji="0" lang="en-US" altLang="zh-CN"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a:t>
            </a: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水利万物</a:t>
            </a:r>
          </a:p>
        </p:txBody>
      </p:sp>
      <p:sp>
        <p:nvSpPr>
          <p:cNvPr id="25" name="矩形 24"/>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26" name="组合 25"/>
          <p:cNvGrpSpPr/>
          <p:nvPr userDrawn="1"/>
        </p:nvGrpSpPr>
        <p:grpSpPr>
          <a:xfrm>
            <a:off x="-3835" y="159542"/>
            <a:ext cx="12190730" cy="255270"/>
            <a:chOff x="1588" y="308751"/>
            <a:chExt cx="12190730" cy="207902"/>
          </a:xfrm>
        </p:grpSpPr>
        <p:sp>
          <p:nvSpPr>
            <p:cNvPr id="27" name="矩形 26"/>
            <p:cNvSpPr/>
            <p:nvPr/>
          </p:nvSpPr>
          <p:spPr bwMode="auto">
            <a:xfrm>
              <a:off x="4492943" y="308751"/>
              <a:ext cx="7699375"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8" name="矩形 27"/>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2" name="图片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17" name="矩形 16"/>
          <p:cNvSpPr/>
          <p:nvPr userDrawn="1"/>
        </p:nvSpPr>
        <p:spPr>
          <a:xfrm>
            <a:off x="694055" y="171450"/>
            <a:ext cx="3948430" cy="398780"/>
          </a:xfrm>
          <a:prstGeom prst="rect">
            <a:avLst/>
          </a:prstGeom>
          <a:noFill/>
        </p:spPr>
        <p:txBody>
          <a:bodyPr wrap="square" lIns="91440" tIns="45720" rIns="91440" bIns="45720">
            <a:spAutoFit/>
          </a:bodyPr>
          <a:lstStyle/>
          <a:p>
            <a:pPr algn="ctr"/>
            <a:r>
              <a:rPr lang="zh-CN" altLang="en-US" sz="2000" b="1"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18" name="矩形 17"/>
          <p:cNvSpPr/>
          <p:nvPr userDrawn="1"/>
        </p:nvSpPr>
        <p:spPr>
          <a:xfrm>
            <a:off x="516890" y="477520"/>
            <a:ext cx="4352925" cy="229870"/>
          </a:xfrm>
          <a:prstGeom prst="rect">
            <a:avLst/>
          </a:prstGeom>
          <a:noFill/>
        </p:spPr>
        <p:txBody>
          <a:bodyPr wrap="square" lIns="91440" tIns="45720" rIns="91440" bIns="45720">
            <a:spAutoFit/>
          </a:bodyPr>
          <a:lstStyle/>
          <a:p>
            <a:pPr algn="ctr"/>
            <a:r>
              <a:rPr lang="en-US" altLang="zh-CN" sz="900" b="1" cap="none" spc="0" dirty="0">
                <a:ln w="1905"/>
                <a:solidFill>
                  <a:srgbClr val="C00000"/>
                </a:solidFill>
                <a:effectLst>
                  <a:innerShdw blurRad="69850" dist="43180" dir="5400000">
                    <a:srgbClr val="000000">
                      <a:alpha val="65000"/>
                    </a:srgbClr>
                  </a:innerShdw>
                </a:effectLst>
              </a:rPr>
              <a:t>Jilin Polytechnic Of Water Resources And Electric Engineering</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696FF189-F266-444D-A381-573CA300B9A8}" type="datetimeFigureOut">
              <a:rPr lang="zh-CN" altLang="en-US" smtClean="0"/>
              <a:t>2024-10-09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6" name="矩形 35"/>
          <p:cNvSpPr/>
          <p:nvPr userDrawn="1"/>
        </p:nvSpPr>
        <p:spPr>
          <a:xfrm>
            <a:off x="-8879" y="0"/>
            <a:ext cx="12200879" cy="1069145"/>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内容占位符 2"/>
          <p:cNvSpPr>
            <a:spLocks noGrp="1"/>
          </p:cNvSpPr>
          <p:nvPr>
            <p:ph idx="1" hasCustomPrompt="1"/>
          </p:nvPr>
        </p:nvSpPr>
        <p:spPr>
          <a:xfrm>
            <a:off x="541536" y="1702190"/>
            <a:ext cx="5198082" cy="41588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0" name="内容占位符 2"/>
          <p:cNvSpPr>
            <a:spLocks noGrp="1"/>
          </p:cNvSpPr>
          <p:nvPr>
            <p:ph idx="10" hasCustomPrompt="1"/>
          </p:nvPr>
        </p:nvSpPr>
        <p:spPr>
          <a:xfrm>
            <a:off x="6302326" y="1716258"/>
            <a:ext cx="5311263" cy="4144792"/>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lang="zh-CN" altLang="en-US" sz="22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3" name="副标题 2"/>
          <p:cNvSpPr>
            <a:spLocks noGrp="1"/>
          </p:cNvSpPr>
          <p:nvPr>
            <p:ph type="subTitle" idx="11" hasCustomPrompt="1"/>
          </p:nvPr>
        </p:nvSpPr>
        <p:spPr>
          <a:xfrm>
            <a:off x="640012" y="1210532"/>
            <a:ext cx="9144000" cy="393187"/>
          </a:xfrm>
        </p:spPr>
        <p:txBody>
          <a:bodyPr>
            <a:noAutofit/>
          </a:bodyPr>
          <a:lstStyle>
            <a:lvl1pPr marL="0" indent="0" algn="l">
              <a:buNone/>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p>
        </p:txBody>
      </p:sp>
      <p:sp>
        <p:nvSpPr>
          <p:cNvPr id="37" name="标题 1"/>
          <p:cNvSpPr>
            <a:spLocks noGrp="1"/>
          </p:cNvSpPr>
          <p:nvPr>
            <p:ph type="title"/>
          </p:nvPr>
        </p:nvSpPr>
        <p:spPr>
          <a:xfrm>
            <a:off x="655844" y="545558"/>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dirty="0"/>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96FF189-F266-444D-A381-573CA300B9A8}" type="datetimeFigureOut">
              <a:rPr lang="zh-CN" altLang="en-US" smtClean="0"/>
              <a:t>2024-10-09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696FF189-F266-444D-A381-573CA300B9A8}" type="datetimeFigureOut">
              <a:rPr lang="zh-CN" altLang="en-US" smtClean="0"/>
              <a:t>2024-10-09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69630-C091-46B6-A379-DDF72F9DECC5}" type="slidenum">
              <a:rPr lang="zh-CN" altLang="en-US" smtClean="0"/>
              <a:t>‹#›</a:t>
            </a:fld>
            <a:endParaRPr lang="zh-CN" altLang="en-US"/>
          </a:p>
        </p:txBody>
      </p:sp>
      <p:sp>
        <p:nvSpPr>
          <p:cNvPr id="6" name="矩形 5"/>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7" name="矩形 6"/>
          <p:cNvSpPr/>
          <p:nvPr userDrawn="1"/>
        </p:nvSpPr>
        <p:spPr>
          <a:xfrm>
            <a:off x="7541368"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8" name="组合 7"/>
          <p:cNvGrpSpPr/>
          <p:nvPr userDrawn="1"/>
        </p:nvGrpSpPr>
        <p:grpSpPr>
          <a:xfrm>
            <a:off x="-3835" y="381614"/>
            <a:ext cx="12190730" cy="255270"/>
            <a:chOff x="1588" y="308751"/>
            <a:chExt cx="12190730" cy="207902"/>
          </a:xfrm>
        </p:grpSpPr>
        <p:sp>
          <p:nvSpPr>
            <p:cNvPr id="9" name="矩形 8"/>
            <p:cNvSpPr/>
            <p:nvPr/>
          </p:nvSpPr>
          <p:spPr bwMode="auto">
            <a:xfrm>
              <a:off x="4464368" y="308751"/>
              <a:ext cx="772795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矩形 9"/>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 name="矩形 10"/>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16" name="图片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17" name="矩形 16"/>
          <p:cNvSpPr/>
          <p:nvPr userDrawn="1"/>
        </p:nvSpPr>
        <p:spPr>
          <a:xfrm>
            <a:off x="694055" y="171450"/>
            <a:ext cx="3948430" cy="398780"/>
          </a:xfrm>
          <a:prstGeom prst="rect">
            <a:avLst/>
          </a:prstGeom>
          <a:noFill/>
        </p:spPr>
        <p:txBody>
          <a:bodyPr wrap="square" lIns="91440" tIns="45720" rIns="91440" bIns="45720">
            <a:spAutoFit/>
          </a:bodyPr>
          <a:lstStyle/>
          <a:p>
            <a:pPr algn="ctr"/>
            <a:r>
              <a:rPr lang="zh-CN" altLang="en-US" sz="2000" b="1"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18" name="矩形 17"/>
          <p:cNvSpPr/>
          <p:nvPr userDrawn="1"/>
        </p:nvSpPr>
        <p:spPr>
          <a:xfrm>
            <a:off x="516890" y="477520"/>
            <a:ext cx="4352925" cy="229870"/>
          </a:xfrm>
          <a:prstGeom prst="rect">
            <a:avLst/>
          </a:prstGeom>
          <a:noFill/>
        </p:spPr>
        <p:txBody>
          <a:bodyPr wrap="square" lIns="91440" tIns="45720" rIns="91440" bIns="45720">
            <a:spAutoFit/>
          </a:bodyPr>
          <a:lstStyle/>
          <a:p>
            <a:pPr algn="ctr"/>
            <a:r>
              <a:rPr lang="en-US" altLang="zh-CN" sz="900" b="1" cap="none" spc="0" dirty="0">
                <a:ln w="1905"/>
                <a:solidFill>
                  <a:srgbClr val="C00000"/>
                </a:solidFill>
                <a:effectLst>
                  <a:innerShdw blurRad="69850" dist="43180" dir="5400000">
                    <a:srgbClr val="000000">
                      <a:alpha val="65000"/>
                    </a:srgbClr>
                  </a:innerShdw>
                </a:effectLst>
              </a:rPr>
              <a:t>Jilin Polytechnic Of Water Resources And Electric Engineering</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pic>
        <p:nvPicPr>
          <p:cNvPr id="29"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组合 11"/>
          <p:cNvGrpSpPr/>
          <p:nvPr userDrawn="1"/>
        </p:nvGrpSpPr>
        <p:grpSpPr>
          <a:xfrm>
            <a:off x="-3835" y="381614"/>
            <a:ext cx="12190730" cy="255270"/>
            <a:chOff x="1588" y="308751"/>
            <a:chExt cx="12190730" cy="207902"/>
          </a:xfrm>
        </p:grpSpPr>
        <p:sp>
          <p:nvSpPr>
            <p:cNvPr id="13" name="矩形 12"/>
            <p:cNvSpPr/>
            <p:nvPr/>
          </p:nvSpPr>
          <p:spPr bwMode="auto">
            <a:xfrm>
              <a:off x="4530408" y="308751"/>
              <a:ext cx="766191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4" name="矩形 13"/>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5" name="矩形 14"/>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18" name="矩形 17"/>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矩形 18"/>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p>
        </p:txBody>
      </p:sp>
      <p:sp>
        <p:nvSpPr>
          <p:cNvPr id="20" name="矩形 19"/>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pic>
        <p:nvPicPr>
          <p:cNvPr id="2" name="图片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3" name="矩形 2"/>
          <p:cNvSpPr/>
          <p:nvPr userDrawn="1"/>
        </p:nvSpPr>
        <p:spPr>
          <a:xfrm>
            <a:off x="694055" y="171450"/>
            <a:ext cx="3948430" cy="398780"/>
          </a:xfrm>
          <a:prstGeom prst="rect">
            <a:avLst/>
          </a:prstGeom>
          <a:noFill/>
        </p:spPr>
        <p:txBody>
          <a:bodyPr wrap="square" lIns="91440" tIns="45720" rIns="91440" bIns="45720">
            <a:spAutoFit/>
          </a:bodyPr>
          <a:lstStyle/>
          <a:p>
            <a:pPr algn="ctr"/>
            <a:r>
              <a:rPr lang="zh-CN" altLang="en-US" sz="2000" b="1"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4" name="矩形 3"/>
          <p:cNvSpPr/>
          <p:nvPr userDrawn="1"/>
        </p:nvSpPr>
        <p:spPr>
          <a:xfrm>
            <a:off x="516890" y="477520"/>
            <a:ext cx="4352925" cy="229870"/>
          </a:xfrm>
          <a:prstGeom prst="rect">
            <a:avLst/>
          </a:prstGeom>
          <a:noFill/>
        </p:spPr>
        <p:txBody>
          <a:bodyPr wrap="square" lIns="91440" tIns="45720" rIns="91440" bIns="45720">
            <a:spAutoFit/>
          </a:bodyPr>
          <a:lstStyle/>
          <a:p>
            <a:pPr algn="ctr"/>
            <a:r>
              <a:rPr lang="en-US" altLang="zh-CN" sz="900" b="1" cap="none" spc="0" dirty="0">
                <a:ln w="1905"/>
                <a:solidFill>
                  <a:srgbClr val="C00000"/>
                </a:solidFill>
                <a:effectLst>
                  <a:innerShdw blurRad="69850" dist="43180" dir="5400000">
                    <a:srgbClr val="000000">
                      <a:alpha val="65000"/>
                    </a:srgbClr>
                  </a:innerShdw>
                </a:effectLst>
              </a:rPr>
              <a:t>Jilin Polytechnic Of Water Resources And Electric Engineering</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编辑母版文本样式</a:t>
            </a:r>
          </a:p>
        </p:txBody>
      </p:sp>
      <p:sp>
        <p:nvSpPr>
          <p:cNvPr id="5" name="日期占位符 4"/>
          <p:cNvSpPr>
            <a:spLocks noGrp="1"/>
          </p:cNvSpPr>
          <p:nvPr>
            <p:ph type="dt" sz="half" idx="10"/>
          </p:nvPr>
        </p:nvSpPr>
        <p:spPr/>
        <p:txBody>
          <a:bodyPr/>
          <a:lstStyle/>
          <a:p>
            <a:fld id="{696FF189-F266-444D-A381-573CA300B9A8}" type="datetimeFigureOut">
              <a:rPr lang="zh-CN" altLang="en-US" smtClean="0"/>
              <a:t>2024-10-09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96FF189-F266-444D-A381-573CA300B9A8}" type="datetimeFigureOut">
              <a:rPr lang="zh-CN" altLang="en-US" smtClean="0"/>
              <a:t>2024-10-09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6FF189-F266-444D-A381-573CA300B9A8}" type="datetimeFigureOut">
              <a:rPr lang="zh-CN" altLang="en-US" smtClean="0"/>
              <a:t>2024-10-09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96FF189-F266-444D-A381-573CA300B9A8}" type="datetimeFigureOut">
              <a:rPr lang="zh-CN" altLang="en-US" smtClean="0"/>
              <a:t>2024-10-09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样本1">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7" name="内容占位符 2"/>
          <p:cNvSpPr>
            <a:spLocks noGrp="1"/>
          </p:cNvSpPr>
          <p:nvPr>
            <p:ph idx="1" hasCustomPrompt="1"/>
          </p:nvPr>
        </p:nvSpPr>
        <p:spPr>
          <a:xfrm>
            <a:off x="497445" y="1650690"/>
            <a:ext cx="11178741" cy="42103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0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8" name="标题 1"/>
          <p:cNvSpPr>
            <a:spLocks noGrp="1"/>
          </p:cNvSpPr>
          <p:nvPr>
            <p:ph type="title"/>
          </p:nvPr>
        </p:nvSpPr>
        <p:spPr>
          <a:xfrm>
            <a:off x="497445" y="976496"/>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grpSp>
        <p:nvGrpSpPr>
          <p:cNvPr id="19" name="组合 18"/>
          <p:cNvGrpSpPr/>
          <p:nvPr userDrawn="1"/>
        </p:nvGrpSpPr>
        <p:grpSpPr>
          <a:xfrm>
            <a:off x="-3835" y="353905"/>
            <a:ext cx="12190730" cy="255270"/>
            <a:chOff x="1588" y="308751"/>
            <a:chExt cx="12190730" cy="207902"/>
          </a:xfrm>
        </p:grpSpPr>
        <p:sp>
          <p:nvSpPr>
            <p:cNvPr id="20" name="矩形 19"/>
            <p:cNvSpPr/>
            <p:nvPr/>
          </p:nvSpPr>
          <p:spPr bwMode="auto">
            <a:xfrm>
              <a:off x="4546918" y="308751"/>
              <a:ext cx="764540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0" name="矩形 29"/>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5575" y="44450"/>
            <a:ext cx="1160145" cy="857250"/>
          </a:xfrm>
          <a:prstGeom prst="rect">
            <a:avLst/>
          </a:prstGeom>
        </p:spPr>
      </p:pic>
      <p:sp>
        <p:nvSpPr>
          <p:cNvPr id="3" name="矩形 2"/>
          <p:cNvSpPr/>
          <p:nvPr userDrawn="1"/>
        </p:nvSpPr>
        <p:spPr>
          <a:xfrm>
            <a:off x="694055" y="295910"/>
            <a:ext cx="3948430" cy="398780"/>
          </a:xfrm>
          <a:prstGeom prst="rect">
            <a:avLst/>
          </a:prstGeom>
          <a:noFill/>
        </p:spPr>
        <p:txBody>
          <a:bodyPr wrap="square" lIns="91440" tIns="45720" rIns="91440" bIns="45720">
            <a:spAutoFit/>
          </a:bodyPr>
          <a:lstStyle/>
          <a:p>
            <a:pPr algn="ctr"/>
            <a:r>
              <a:rPr lang="zh-CN" altLang="en-US" sz="2000" b="1"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目录1">
    <p:spTree>
      <p:nvGrpSpPr>
        <p:cNvPr id="1" name=""/>
        <p:cNvGrpSpPr/>
        <p:nvPr/>
      </p:nvGrpSpPr>
      <p:grpSpPr>
        <a:xfrm>
          <a:off x="0" y="0"/>
          <a:ext cx="0" cy="0"/>
          <a:chOff x="0" y="0"/>
          <a:chExt cx="0" cy="0"/>
        </a:xfrm>
      </p:grpSpPr>
      <p:sp>
        <p:nvSpPr>
          <p:cNvPr id="17" name="矩形 16"/>
          <p:cNvSpPr/>
          <p:nvPr userDrawn="1"/>
        </p:nvSpPr>
        <p:spPr>
          <a:xfrm>
            <a:off x="160022" y="6507993"/>
            <a:ext cx="2505935" cy="3693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尚德躬行   笃学擅用</a:t>
            </a:r>
          </a:p>
        </p:txBody>
      </p:sp>
      <p:sp>
        <p:nvSpPr>
          <p:cNvPr id="18" name="矩形 17"/>
          <p:cNvSpPr/>
          <p:nvPr userDrawn="1"/>
        </p:nvSpPr>
        <p:spPr>
          <a:xfrm>
            <a:off x="7672339" y="6505856"/>
            <a:ext cx="46939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
        <p:nvSpPr>
          <p:cNvPr id="14" name="矩形 13"/>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矩形 14"/>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noProof="0" dirty="0">
                <a:ln>
                  <a:noFill/>
                </a:ln>
                <a:solidFill>
                  <a:prstClr val="white"/>
                </a:solidFill>
                <a:effectLst/>
                <a:uLnTx/>
                <a:uFillTx/>
                <a:latin typeface="华文琥珀" panose="02010800040101010101" pitchFamily="2" charset="-122"/>
                <a:ea typeface="华文琥珀" panose="02010800040101010101" pitchFamily="2" charset="-122"/>
                <a:sym typeface="+mn-ea"/>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16" name="矩形 15"/>
          <p:cNvSpPr/>
          <p:nvPr userDrawn="1"/>
        </p:nvSpPr>
        <p:spPr>
          <a:xfrm>
            <a:off x="7524927" y="6488668"/>
            <a:ext cx="47447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6FF189-F266-444D-A381-573CA300B9A8}" type="datetimeFigureOut">
              <a:rPr lang="zh-CN" altLang="en-US" smtClean="0"/>
              <a:t>2024-10-09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E69630-C091-46B6-A379-DDF72F9DECC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3.xml"/><Relationship Id="rId1" Type="http://schemas.openxmlformats.org/officeDocument/2006/relationships/tags" Target="../tags/tag2.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8" Type="http://schemas.openxmlformats.org/officeDocument/2006/relationships/tags" Target="../tags/tag12.xml"/><Relationship Id="rId13" Type="http://schemas.openxmlformats.org/officeDocument/2006/relationships/tags" Target="../tags/tag17.xml"/><Relationship Id="rId18" Type="http://schemas.openxmlformats.org/officeDocument/2006/relationships/tags" Target="../tags/tag22.xml"/><Relationship Id="rId26" Type="http://schemas.openxmlformats.org/officeDocument/2006/relationships/tags" Target="../tags/tag30.xml"/><Relationship Id="rId3" Type="http://schemas.openxmlformats.org/officeDocument/2006/relationships/tags" Target="../tags/tag7.xml"/><Relationship Id="rId21" Type="http://schemas.openxmlformats.org/officeDocument/2006/relationships/tags" Target="../tags/tag25.xml"/><Relationship Id="rId34" Type="http://schemas.openxmlformats.org/officeDocument/2006/relationships/slideLayout" Target="../slideLayouts/slideLayout7.xml"/><Relationship Id="rId7" Type="http://schemas.openxmlformats.org/officeDocument/2006/relationships/tags" Target="../tags/tag11.xml"/><Relationship Id="rId12" Type="http://schemas.openxmlformats.org/officeDocument/2006/relationships/tags" Target="../tags/tag16.xml"/><Relationship Id="rId17" Type="http://schemas.openxmlformats.org/officeDocument/2006/relationships/tags" Target="../tags/tag21.xml"/><Relationship Id="rId25" Type="http://schemas.openxmlformats.org/officeDocument/2006/relationships/tags" Target="../tags/tag29.xml"/><Relationship Id="rId33" Type="http://schemas.openxmlformats.org/officeDocument/2006/relationships/tags" Target="../tags/tag37.xml"/><Relationship Id="rId38" Type="http://schemas.microsoft.com/office/2007/relationships/hdphoto" Target="../media/hdphoto1.wdp"/><Relationship Id="rId2" Type="http://schemas.openxmlformats.org/officeDocument/2006/relationships/tags" Target="../tags/tag6.xml"/><Relationship Id="rId16" Type="http://schemas.openxmlformats.org/officeDocument/2006/relationships/tags" Target="../tags/tag20.xml"/><Relationship Id="rId20" Type="http://schemas.openxmlformats.org/officeDocument/2006/relationships/tags" Target="../tags/tag24.xml"/><Relationship Id="rId29" Type="http://schemas.openxmlformats.org/officeDocument/2006/relationships/tags" Target="../tags/tag33.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24" Type="http://schemas.openxmlformats.org/officeDocument/2006/relationships/tags" Target="../tags/tag28.xml"/><Relationship Id="rId32" Type="http://schemas.openxmlformats.org/officeDocument/2006/relationships/tags" Target="../tags/tag36.xml"/><Relationship Id="rId37" Type="http://schemas.openxmlformats.org/officeDocument/2006/relationships/image" Target="../media/image3.png"/><Relationship Id="rId5" Type="http://schemas.openxmlformats.org/officeDocument/2006/relationships/tags" Target="../tags/tag9.xml"/><Relationship Id="rId15" Type="http://schemas.openxmlformats.org/officeDocument/2006/relationships/tags" Target="../tags/tag19.xml"/><Relationship Id="rId23" Type="http://schemas.openxmlformats.org/officeDocument/2006/relationships/tags" Target="../tags/tag27.xml"/><Relationship Id="rId28" Type="http://schemas.openxmlformats.org/officeDocument/2006/relationships/tags" Target="../tags/tag32.xml"/><Relationship Id="rId36" Type="http://schemas.openxmlformats.org/officeDocument/2006/relationships/image" Target="../media/image4.emf"/><Relationship Id="rId10" Type="http://schemas.openxmlformats.org/officeDocument/2006/relationships/tags" Target="../tags/tag14.xml"/><Relationship Id="rId19" Type="http://schemas.openxmlformats.org/officeDocument/2006/relationships/tags" Target="../tags/tag23.xml"/><Relationship Id="rId31" Type="http://schemas.openxmlformats.org/officeDocument/2006/relationships/tags" Target="../tags/tag35.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tags" Target="../tags/tag18.xml"/><Relationship Id="rId22" Type="http://schemas.openxmlformats.org/officeDocument/2006/relationships/tags" Target="../tags/tag26.xml"/><Relationship Id="rId27" Type="http://schemas.openxmlformats.org/officeDocument/2006/relationships/tags" Target="../tags/tag31.xml"/><Relationship Id="rId30" Type="http://schemas.openxmlformats.org/officeDocument/2006/relationships/tags" Target="../tags/tag34.xml"/><Relationship Id="rId35"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8" Type="http://schemas.openxmlformats.org/officeDocument/2006/relationships/tags" Target="../tags/tag45.xml"/><Relationship Id="rId13" Type="http://schemas.openxmlformats.org/officeDocument/2006/relationships/slideLayout" Target="../slideLayouts/slideLayout7.xml"/><Relationship Id="rId3" Type="http://schemas.openxmlformats.org/officeDocument/2006/relationships/tags" Target="../tags/tag40.xml"/><Relationship Id="rId7" Type="http://schemas.openxmlformats.org/officeDocument/2006/relationships/tags" Target="../tags/tag44.xml"/><Relationship Id="rId12" Type="http://schemas.openxmlformats.org/officeDocument/2006/relationships/tags" Target="../tags/tag49.xml"/><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tags" Target="../tags/tag43.xml"/><Relationship Id="rId11" Type="http://schemas.openxmlformats.org/officeDocument/2006/relationships/tags" Target="../tags/tag48.xml"/><Relationship Id="rId5" Type="http://schemas.openxmlformats.org/officeDocument/2006/relationships/tags" Target="../tags/tag42.xml"/><Relationship Id="rId15" Type="http://schemas.microsoft.com/office/2007/relationships/hdphoto" Target="../media/hdphoto1.wdp"/><Relationship Id="rId10" Type="http://schemas.openxmlformats.org/officeDocument/2006/relationships/tags" Target="../tags/tag47.xml"/><Relationship Id="rId4" Type="http://schemas.openxmlformats.org/officeDocument/2006/relationships/tags" Target="../tags/tag41.xml"/><Relationship Id="rId9" Type="http://schemas.openxmlformats.org/officeDocument/2006/relationships/tags" Target="../tags/tag46.xml"/><Relationship Id="rId1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1.em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12.xml"/><Relationship Id="rId4" Type="http://schemas.openxmlformats.org/officeDocument/2006/relationships/image" Target="../media/image24.emf"/></Relationships>
</file>

<file path=ppt/slides/_rels/slide22.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png"/><Relationship Id="rId1" Type="http://schemas.openxmlformats.org/officeDocument/2006/relationships/slideLayout" Target="../slideLayouts/slideLayout12.xml"/><Relationship Id="rId4" Type="http://schemas.openxmlformats.org/officeDocument/2006/relationships/image" Target="../media/image24.emf"/></Relationships>
</file>

<file path=ppt/slides/_rels/slide23.xml.rels><?xml version="1.0" encoding="UTF-8" standalone="yes"?>
<Relationships xmlns="http://schemas.openxmlformats.org/package/2006/relationships"><Relationship Id="rId8" Type="http://schemas.openxmlformats.org/officeDocument/2006/relationships/tags" Target="../tags/tag57.xml"/><Relationship Id="rId3" Type="http://schemas.openxmlformats.org/officeDocument/2006/relationships/tags" Target="../tags/tag52.xml"/><Relationship Id="rId7" Type="http://schemas.openxmlformats.org/officeDocument/2006/relationships/tags" Target="../tags/tag56.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tags" Target="../tags/tag55.xml"/><Relationship Id="rId11" Type="http://schemas.openxmlformats.org/officeDocument/2006/relationships/slideLayout" Target="../slideLayouts/slideLayout6.xml"/><Relationship Id="rId5" Type="http://schemas.openxmlformats.org/officeDocument/2006/relationships/tags" Target="../tags/tag54.xml"/><Relationship Id="rId10" Type="http://schemas.openxmlformats.org/officeDocument/2006/relationships/tags" Target="../tags/tag59.xml"/><Relationship Id="rId4" Type="http://schemas.openxmlformats.org/officeDocument/2006/relationships/tags" Target="../tags/tag53.xml"/><Relationship Id="rId9" Type="http://schemas.openxmlformats.org/officeDocument/2006/relationships/tags" Target="../tags/tag58.xml"/></Relationships>
</file>

<file path=ppt/slides/_rels/slide24.xml.rels><?xml version="1.0" encoding="UTF-8" standalone="yes"?>
<Relationships xmlns="http://schemas.openxmlformats.org/package/2006/relationships"><Relationship Id="rId3" Type="http://schemas.openxmlformats.org/officeDocument/2006/relationships/tags" Target="../tags/tag62.xml"/><Relationship Id="rId7" Type="http://schemas.microsoft.com/office/2007/relationships/hdphoto" Target="../media/hdphoto1.wdp"/><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image" Target="../media/image3.png"/><Relationship Id="rId5" Type="http://schemas.openxmlformats.org/officeDocument/2006/relationships/slideLayout" Target="../slideLayouts/slideLayout6.xml"/><Relationship Id="rId4" Type="http://schemas.openxmlformats.org/officeDocument/2006/relationships/tags" Target="../tags/tag6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1"/>
          <p:cNvSpPr/>
          <p:nvPr>
            <p:custDataLst>
              <p:tags r:id="rId1"/>
            </p:custDataLst>
          </p:nvPr>
        </p:nvSpPr>
        <p:spPr>
          <a:xfrm>
            <a:off x="468630" y="2453005"/>
            <a:ext cx="8031480" cy="2148205"/>
          </a:xfrm>
          <a:custGeom>
            <a:avLst/>
            <a:gdLst>
              <a:gd name="connsiteX0" fmla="*/ 0 w 3302000"/>
              <a:gd name="connsiteY0" fmla="*/ 304800 h 990600"/>
              <a:gd name="connsiteX1" fmla="*/ 397933 w 3302000"/>
              <a:gd name="connsiteY1" fmla="*/ 922867 h 990600"/>
              <a:gd name="connsiteX2" fmla="*/ 3090333 w 3302000"/>
              <a:gd name="connsiteY2" fmla="*/ 990600 h 990600"/>
              <a:gd name="connsiteX3" fmla="*/ 3302000 w 3302000"/>
              <a:gd name="connsiteY3" fmla="*/ 0 h 990600"/>
              <a:gd name="connsiteX4" fmla="*/ 0 w 3302000"/>
              <a:gd name="connsiteY4" fmla="*/ 30480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2000" h="990600">
                <a:moveTo>
                  <a:pt x="0" y="304800"/>
                </a:moveTo>
                <a:lnTo>
                  <a:pt x="397933" y="922867"/>
                </a:lnTo>
                <a:lnTo>
                  <a:pt x="3090333" y="990600"/>
                </a:lnTo>
                <a:lnTo>
                  <a:pt x="3302000" y="0"/>
                </a:lnTo>
                <a:lnTo>
                  <a:pt x="0" y="304800"/>
                </a:lnTo>
                <a:close/>
              </a:path>
            </a:pathLst>
          </a:cu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MH_Other_2"/>
          <p:cNvSpPr/>
          <p:nvPr>
            <p:custDataLst>
              <p:tags r:id="rId2"/>
            </p:custDataLst>
          </p:nvPr>
        </p:nvSpPr>
        <p:spPr>
          <a:xfrm>
            <a:off x="3917315" y="2759075"/>
            <a:ext cx="7149465" cy="1984375"/>
          </a:xfrm>
          <a:custGeom>
            <a:avLst/>
            <a:gdLst>
              <a:gd name="connsiteX0" fmla="*/ 0 w 2836333"/>
              <a:gd name="connsiteY0" fmla="*/ 0 h 965200"/>
              <a:gd name="connsiteX1" fmla="*/ 245533 w 2836333"/>
              <a:gd name="connsiteY1" fmla="*/ 685800 h 965200"/>
              <a:gd name="connsiteX2" fmla="*/ 2658533 w 2836333"/>
              <a:gd name="connsiteY2" fmla="*/ 965200 h 965200"/>
              <a:gd name="connsiteX3" fmla="*/ 2836333 w 2836333"/>
              <a:gd name="connsiteY3" fmla="*/ 101600 h 965200"/>
              <a:gd name="connsiteX4" fmla="*/ 0 w 2836333"/>
              <a:gd name="connsiteY4" fmla="*/ 0 h 965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6333" h="965200">
                <a:moveTo>
                  <a:pt x="0" y="0"/>
                </a:moveTo>
                <a:lnTo>
                  <a:pt x="245533" y="685800"/>
                </a:lnTo>
                <a:lnTo>
                  <a:pt x="2658533" y="965200"/>
                </a:lnTo>
                <a:lnTo>
                  <a:pt x="2836333" y="101600"/>
                </a:lnTo>
                <a:lnTo>
                  <a:pt x="0" y="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文本框 5"/>
          <p:cNvSpPr txBox="1"/>
          <p:nvPr/>
        </p:nvSpPr>
        <p:spPr>
          <a:xfrm>
            <a:off x="1166495" y="3288665"/>
            <a:ext cx="10099675" cy="1343660"/>
          </a:xfrm>
          <a:prstGeom prst="rect">
            <a:avLst/>
          </a:prstGeom>
          <a:noFill/>
        </p:spPr>
        <p:txBody>
          <a:bodyPr wrap="square" rtlCol="0">
            <a:noAutofit/>
          </a:bodyPr>
          <a:lstStyle/>
          <a:p>
            <a:pPr algn="ctr"/>
            <a:r>
              <a:rPr lang="zh-CN" sz="40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信息技术基础</a:t>
            </a:r>
            <a:r>
              <a:rPr lang="en-US" altLang="zh-CN"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en-US" altLang="zh-CN" sz="4000" b="1" kern="27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Windows11+WPS Office</a:t>
            </a:r>
            <a:r>
              <a:rPr lang="zh-CN" altLang="en-US"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a:p>
            <a:pPr algn="ct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3686629" y="1041940"/>
            <a:ext cx="4194628" cy="1209221"/>
            <a:chOff x="3686629" y="1298779"/>
            <a:chExt cx="4194628" cy="1209221"/>
          </a:xfrm>
        </p:grpSpPr>
        <p:sp>
          <p:nvSpPr>
            <p:cNvPr id="12"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p>
          </p:txBody>
        </p:sp>
        <p:sp>
          <p:nvSpPr>
            <p:cNvPr id="13" name="十字箭头标注 12"/>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 name="图片 1"/>
          <p:cNvPicPr>
            <a:picLocks noChangeAspect="1"/>
          </p:cNvPicPr>
          <p:nvPr/>
        </p:nvPicPr>
        <p:blipFill>
          <a:blip r:embed="rId4" cstate="print">
            <a:extLst>
              <a:ext uri="{BEBA8EAE-BF5A-486C-A8C5-ECC9F3942E4B}">
                <a14:imgProps xmlns:a14="http://schemas.microsoft.com/office/drawing/2010/main">
                  <a14:imgLayer r:embed="rId5">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15" name="文本框 14"/>
          <p:cNvSpPr txBox="1"/>
          <p:nvPr/>
        </p:nvSpPr>
        <p:spPr>
          <a:xfrm>
            <a:off x="4766713" y="1793321"/>
            <a:ext cx="4713464" cy="337185"/>
          </a:xfrm>
          <a:prstGeom prst="rect">
            <a:avLst/>
          </a:prstGeom>
          <a:noFill/>
        </p:spPr>
        <p:txBody>
          <a:bodyPr wrap="square" rtlCol="0">
            <a:spAutoFit/>
          </a:bodyPr>
          <a:lstStyle/>
          <a:p>
            <a:r>
              <a:rPr lang="zh-CN" altLang="en-US" sz="1600" kern="2700" spc="300" dirty="0">
                <a:latin typeface="微软雅黑" panose="020B0503020204020204" pitchFamily="34" charset="-122"/>
                <a:ea typeface="微软雅黑" panose="020B0503020204020204" pitchFamily="34" charset="-122"/>
              </a:rPr>
              <a:t>信息技术基础项目化教程</a:t>
            </a:r>
          </a:p>
        </p:txBody>
      </p:sp>
      <p:sp>
        <p:nvSpPr>
          <p:cNvPr id="4" name="文本框 3"/>
          <p:cNvSpPr txBox="1"/>
          <p:nvPr/>
        </p:nvSpPr>
        <p:spPr>
          <a:xfrm>
            <a:off x="5630545" y="5085080"/>
            <a:ext cx="6289675" cy="368300"/>
          </a:xfrm>
          <a:prstGeom prst="rect">
            <a:avLst/>
          </a:prstGeom>
          <a:noFill/>
        </p:spPr>
        <p:txBody>
          <a:bodyPr wrap="square" rtlCol="0">
            <a:spAutoFit/>
          </a:bodyPr>
          <a:lstStyle/>
          <a:p>
            <a:pPr algn="ctr"/>
            <a:r>
              <a:rPr lang="zh-CN" altLang="en-US" dirty="0">
                <a:latin typeface="微软雅黑" panose="020B0503020204020204" pitchFamily="34" charset="-122"/>
                <a:ea typeface="微软雅黑" panose="020B0503020204020204" pitchFamily="34" charset="-122"/>
              </a:rPr>
              <a:t>主讲教师：智能工程学院</a:t>
            </a:r>
            <a:r>
              <a:rPr lang="en-US" altLang="zh-CN" dirty="0">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董亚男</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D101D897-1C2E-45CD-93E3-E1F81EF48945}"/>
              </a:ext>
            </a:extLst>
          </p:cNvPr>
          <p:cNvGrpSpPr/>
          <p:nvPr/>
        </p:nvGrpSpPr>
        <p:grpSpPr>
          <a:xfrm>
            <a:off x="4220819" y="4464655"/>
            <a:ext cx="6400800" cy="727710"/>
            <a:chOff x="6797" y="3440"/>
            <a:chExt cx="10080" cy="1146"/>
          </a:xfrm>
        </p:grpSpPr>
        <p:sp>
          <p:nvSpPr>
            <p:cNvPr id="12" name="矩形 11">
              <a:extLst>
                <a:ext uri="{FF2B5EF4-FFF2-40B4-BE49-F238E27FC236}">
                  <a16:creationId xmlns:a16="http://schemas.microsoft.com/office/drawing/2014/main" id="{CA2FD92C-3AB1-0015-A5AA-7717F838F264}"/>
                </a:ext>
              </a:extLst>
            </p:cNvPr>
            <p:cNvSpPr/>
            <p:nvPr/>
          </p:nvSpPr>
          <p:spPr>
            <a:xfrm>
              <a:off x="6797" y="3440"/>
              <a:ext cx="10080" cy="1146"/>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a:extLst>
                <a:ext uri="{FF2B5EF4-FFF2-40B4-BE49-F238E27FC236}">
                  <a16:creationId xmlns:a16="http://schemas.microsoft.com/office/drawing/2014/main" id="{81922106-C3A8-9A39-EBB5-2F7989347961}"/>
                </a:ext>
              </a:extLst>
            </p:cNvPr>
            <p:cNvSpPr/>
            <p:nvPr/>
          </p:nvSpPr>
          <p:spPr>
            <a:xfrm rot="5400000" flipV="1">
              <a:off x="16315" y="3762"/>
              <a:ext cx="615" cy="457"/>
            </a:xfrm>
            <a:prstGeom prst="triangle">
              <a:avLst/>
            </a:prstGeom>
            <a:solidFill>
              <a:srgbClr val="34BF4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6" name="直接连接符 85"/>
          <p:cNvCxnSpPr/>
          <p:nvPr/>
        </p:nvCxnSpPr>
        <p:spPr>
          <a:xfrm>
            <a:off x="4078579" y="1085119"/>
            <a:ext cx="0" cy="5122129"/>
          </a:xfrm>
          <a:prstGeom prst="line">
            <a:avLst/>
          </a:prstGeom>
          <a:ln w="28575">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0" y="2813153"/>
            <a:ext cx="12917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381344" y="2813152"/>
            <a:ext cx="1741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1"/>
          <p:cNvSpPr txBox="1"/>
          <p:nvPr/>
        </p:nvSpPr>
        <p:spPr>
          <a:xfrm>
            <a:off x="4516178" y="3459617"/>
            <a:ext cx="3080972" cy="369330"/>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rPr>
              <a:t>任务 3.3 统计学生成绩</a:t>
            </a:r>
          </a:p>
        </p:txBody>
      </p:sp>
      <p:sp>
        <p:nvSpPr>
          <p:cNvPr id="73" name="TextBox 1"/>
          <p:cNvSpPr txBox="1"/>
          <p:nvPr/>
        </p:nvSpPr>
        <p:spPr>
          <a:xfrm>
            <a:off x="1928878" y="2768458"/>
            <a:ext cx="1359346" cy="946411"/>
          </a:xfrm>
          <a:prstGeom prst="rect">
            <a:avLst/>
          </a:prstGeom>
          <a:noFill/>
        </p:spPr>
        <p:txBody>
          <a:bodyPr wrap="none" lIns="0" tIns="0" rIns="0" bIns="60958" rtlCol="0">
            <a:spAutoFit/>
          </a:bodyPr>
          <a:lstStyle/>
          <a:p>
            <a:pPr>
              <a:lnSpc>
                <a:spcPts val="6935"/>
              </a:lnSpc>
            </a:pPr>
            <a:r>
              <a:rPr lang="en-US" altLang="zh-CN" sz="5300" dirty="0">
                <a:solidFill>
                  <a:srgbClr val="036EB8"/>
                </a:solidFill>
                <a:latin typeface="微软雅黑" panose="020B0503020204020204" pitchFamily="34" charset="-122"/>
                <a:ea typeface="微软雅黑" panose="020B0503020204020204" pitchFamily="34" charset="-122"/>
                <a:cs typeface="Microsoft YaHei UI" panose="020B0503020204020204" pitchFamily="18" charset="-122"/>
              </a:rPr>
              <a:t>目录</a:t>
            </a:r>
          </a:p>
        </p:txBody>
      </p:sp>
      <p:sp>
        <p:nvSpPr>
          <p:cNvPr id="74" name="TextBox 1"/>
          <p:cNvSpPr txBox="1"/>
          <p:nvPr/>
        </p:nvSpPr>
        <p:spPr>
          <a:xfrm>
            <a:off x="4511733" y="2830143"/>
            <a:ext cx="3963670" cy="367665"/>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3.2 美化学生基本信息表</a:t>
            </a:r>
          </a:p>
        </p:txBody>
      </p:sp>
      <p:sp>
        <p:nvSpPr>
          <p:cNvPr id="75" name="TextBox 1"/>
          <p:cNvSpPr txBox="1"/>
          <p:nvPr/>
        </p:nvSpPr>
        <p:spPr>
          <a:xfrm>
            <a:off x="2004958" y="3664081"/>
            <a:ext cx="1340110" cy="266738"/>
          </a:xfrm>
          <a:prstGeom prst="rect">
            <a:avLst/>
          </a:prstGeom>
          <a:noFill/>
        </p:spPr>
        <p:txBody>
          <a:bodyPr wrap="none" lIns="0" tIns="0" rIns="0" bIns="60958" rtlCol="0">
            <a:spAutoFit/>
          </a:bodyPr>
          <a:lstStyle/>
          <a:p>
            <a:pPr>
              <a:lnSpc>
                <a:spcPts val="1600"/>
              </a:lnSpc>
            </a:pPr>
            <a:r>
              <a:rPr lang="en-US" altLang="zh-CN" sz="1900" dirty="0">
                <a:solidFill>
                  <a:srgbClr val="036EB8"/>
                </a:solidFill>
                <a:latin typeface="Arial" panose="020B0604020202020204" pitchFamily="34" charset="0"/>
                <a:cs typeface="Arial" panose="020B0604020202020204" pitchFamily="34" charset="0"/>
              </a:rPr>
              <a:t>CONTENTS</a:t>
            </a:r>
          </a:p>
        </p:txBody>
      </p:sp>
      <p:sp>
        <p:nvSpPr>
          <p:cNvPr id="76" name="TextBox 1"/>
          <p:cNvSpPr txBox="1"/>
          <p:nvPr/>
        </p:nvSpPr>
        <p:spPr>
          <a:xfrm>
            <a:off x="4511733" y="2401888"/>
            <a:ext cx="3963670" cy="367665"/>
          </a:xfrm>
          <a:prstGeom prst="rect">
            <a:avLst/>
          </a:prstGeom>
          <a:noFill/>
        </p:spPr>
        <p:txBody>
          <a:bodyPr wrap="none" lIns="0" tIns="0" rIns="0" bIns="60958" rtlCol="0">
            <a:spAutoFit/>
          </a:bodyPr>
          <a:lstStyle/>
          <a:p>
            <a:pPr algn="l">
              <a:lnSpc>
                <a:spcPts val="2400"/>
              </a:lnSpc>
              <a:buClrTx/>
              <a:buSzTx/>
              <a:buFontTx/>
            </a:pPr>
            <a:r>
              <a:rPr lang="zh-CN" altLang="en-US"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3.1 制作学生基本信息表</a:t>
            </a:r>
          </a:p>
        </p:txBody>
      </p:sp>
      <p:sp>
        <p:nvSpPr>
          <p:cNvPr id="58" name="Freeform 3"/>
          <p:cNvSpPr/>
          <p:nvPr/>
        </p:nvSpPr>
        <p:spPr>
          <a:xfrm>
            <a:off x="4001411" y="2445216"/>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59" name="Freeform 3"/>
          <p:cNvSpPr/>
          <p:nvPr/>
        </p:nvSpPr>
        <p:spPr>
          <a:xfrm>
            <a:off x="4001411" y="2821259"/>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0" name="Freeform 3"/>
          <p:cNvSpPr/>
          <p:nvPr/>
        </p:nvSpPr>
        <p:spPr>
          <a:xfrm>
            <a:off x="4001411" y="3515890"/>
            <a:ext cx="142240" cy="140207"/>
          </a:xfrm>
          <a:custGeom>
            <a:avLst/>
            <a:gdLst>
              <a:gd name="connsiteX0" fmla="*/ 0 w 106680"/>
              <a:gd name="connsiteY0" fmla="*/ 52577 h 105155"/>
              <a:gd name="connsiteX1" fmla="*/ 53340 w 106680"/>
              <a:gd name="connsiteY1" fmla="*/ 0 h 105155"/>
              <a:gd name="connsiteX2" fmla="*/ 106679 w 106680"/>
              <a:gd name="connsiteY2" fmla="*/ 52577 h 105155"/>
              <a:gd name="connsiteX3" fmla="*/ 53340 w 106680"/>
              <a:gd name="connsiteY3" fmla="*/ 105155 h 105155"/>
              <a:gd name="connsiteX4" fmla="*/ 0 w 106680"/>
              <a:gd name="connsiteY4" fmla="*/ 52577 h 1051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5155">
                <a:moveTo>
                  <a:pt x="0" y="52577"/>
                </a:moveTo>
                <a:cubicBezTo>
                  <a:pt x="0" y="23495"/>
                  <a:pt x="23876" y="0"/>
                  <a:pt x="53340" y="0"/>
                </a:cubicBezTo>
                <a:cubicBezTo>
                  <a:pt x="82803" y="0"/>
                  <a:pt x="106679" y="23495"/>
                  <a:pt x="106679" y="52577"/>
                </a:cubicBezTo>
                <a:cubicBezTo>
                  <a:pt x="106679" y="81661"/>
                  <a:pt x="82803" y="105155"/>
                  <a:pt x="53340" y="105155"/>
                </a:cubicBezTo>
                <a:cubicBezTo>
                  <a:pt x="23876" y="105155"/>
                  <a:pt x="0" y="81661"/>
                  <a:pt x="0" y="52577"/>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2" name="文本框 61"/>
          <p:cNvSpPr txBox="1"/>
          <p:nvPr>
            <p:custDataLst>
              <p:tags r:id="rId1"/>
            </p:custDataLst>
          </p:nvPr>
        </p:nvSpPr>
        <p:spPr>
          <a:xfrm>
            <a:off x="2056765" y="986155"/>
            <a:ext cx="8660130" cy="622300"/>
          </a:xfrm>
          <a:prstGeom prst="rect">
            <a:avLst/>
          </a:prstGeom>
          <a:pattFill prst="pct10">
            <a:fgClr>
              <a:schemeClr val="accent1"/>
            </a:fgClr>
            <a:bgClr>
              <a:schemeClr val="bg1"/>
            </a:bgClr>
          </a:pattFill>
        </p:spPr>
        <p:txBody>
          <a:bodyPr wrap="square" lIns="68580" tIns="34290" rIns="68580" bIns="34290" rtlCol="0">
            <a:spAutoFit/>
          </a:bodyPr>
          <a:lstStyle/>
          <a:p>
            <a:pPr algn="ctr"/>
            <a:r>
              <a:rPr sz="3600" b="1" dirty="0">
                <a:latin typeface="微软雅黑" panose="020B0503020204020204" pitchFamily="34" charset="-122"/>
                <a:ea typeface="微软雅黑" panose="020B0503020204020204" pitchFamily="34" charset="-122"/>
              </a:rPr>
              <a:t>单元 3 WPS Office 表格处理</a:t>
            </a:r>
          </a:p>
        </p:txBody>
      </p:sp>
      <p:sp>
        <p:nvSpPr>
          <p:cNvPr id="2" name="TextBox 1"/>
          <p:cNvSpPr txBox="1"/>
          <p:nvPr/>
        </p:nvSpPr>
        <p:spPr>
          <a:xfrm>
            <a:off x="4516178" y="4692787"/>
            <a:ext cx="3080972" cy="369330"/>
          </a:xfrm>
          <a:prstGeom prst="rect">
            <a:avLst/>
          </a:prstGeom>
          <a:noFill/>
        </p:spPr>
        <p:txBody>
          <a:bodyPr wrap="none" lIns="0" tIns="0" rIns="0" bIns="60958" rtlCol="0">
            <a:spAutoFit/>
          </a:bodyPr>
          <a:lstStyle/>
          <a:p>
            <a:pPr algn="l">
              <a:lnSpc>
                <a:spcPts val="2400"/>
              </a:lnSpc>
            </a:pPr>
            <a:r>
              <a:rPr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任务 3.5 管理学生成绩</a:t>
            </a:r>
          </a:p>
        </p:txBody>
      </p:sp>
      <p:sp>
        <p:nvSpPr>
          <p:cNvPr id="5" name="TextBox 1"/>
          <p:cNvSpPr txBox="1"/>
          <p:nvPr/>
        </p:nvSpPr>
        <p:spPr>
          <a:xfrm>
            <a:off x="4516178" y="4167453"/>
            <a:ext cx="3696525" cy="369330"/>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rPr>
              <a:t>任务 3.4 创建学生成绩图表</a:t>
            </a:r>
          </a:p>
        </p:txBody>
      </p:sp>
      <p:sp>
        <p:nvSpPr>
          <p:cNvPr id="6" name="Freeform 3"/>
          <p:cNvSpPr/>
          <p:nvPr/>
        </p:nvSpPr>
        <p:spPr>
          <a:xfrm>
            <a:off x="4005856" y="4258264"/>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7" name="Freeform 3"/>
          <p:cNvSpPr/>
          <p:nvPr/>
        </p:nvSpPr>
        <p:spPr>
          <a:xfrm>
            <a:off x="4005856" y="4819545"/>
            <a:ext cx="142240" cy="140207"/>
          </a:xfrm>
          <a:custGeom>
            <a:avLst/>
            <a:gdLst>
              <a:gd name="connsiteX0" fmla="*/ 0 w 106680"/>
              <a:gd name="connsiteY0" fmla="*/ 52577 h 105155"/>
              <a:gd name="connsiteX1" fmla="*/ 53340 w 106680"/>
              <a:gd name="connsiteY1" fmla="*/ 0 h 105155"/>
              <a:gd name="connsiteX2" fmla="*/ 106679 w 106680"/>
              <a:gd name="connsiteY2" fmla="*/ 52577 h 105155"/>
              <a:gd name="connsiteX3" fmla="*/ 53340 w 106680"/>
              <a:gd name="connsiteY3" fmla="*/ 105155 h 105155"/>
              <a:gd name="connsiteX4" fmla="*/ 0 w 106680"/>
              <a:gd name="connsiteY4" fmla="*/ 52577 h 1051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5155">
                <a:moveTo>
                  <a:pt x="0" y="52577"/>
                </a:moveTo>
                <a:cubicBezTo>
                  <a:pt x="0" y="23495"/>
                  <a:pt x="23876" y="0"/>
                  <a:pt x="53340" y="0"/>
                </a:cubicBezTo>
                <a:cubicBezTo>
                  <a:pt x="82803" y="0"/>
                  <a:pt x="106679" y="23495"/>
                  <a:pt x="106679" y="52577"/>
                </a:cubicBezTo>
                <a:cubicBezTo>
                  <a:pt x="106679" y="81661"/>
                  <a:pt x="82803" y="105155"/>
                  <a:pt x="53340" y="105155"/>
                </a:cubicBezTo>
                <a:cubicBezTo>
                  <a:pt x="23876" y="105155"/>
                  <a:pt x="0" y="81661"/>
                  <a:pt x="0" y="52577"/>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9" name="TextBox 1"/>
          <p:cNvSpPr txBox="1"/>
          <p:nvPr/>
        </p:nvSpPr>
        <p:spPr>
          <a:xfrm>
            <a:off x="4516178" y="5232983"/>
            <a:ext cx="5182870" cy="367665"/>
          </a:xfrm>
          <a:prstGeom prst="rect">
            <a:avLst/>
          </a:prstGeom>
          <a:noFill/>
        </p:spPr>
        <p:txBody>
          <a:bodyPr wrap="none" lIns="0" tIns="0" rIns="0" bIns="60958" rtlCol="0">
            <a:spAutoFit/>
          </a:bodyPr>
          <a:lstStyle/>
          <a:p>
            <a:pPr algn="l">
              <a:lnSpc>
                <a:spcPts val="2400"/>
              </a:lnSpc>
            </a:pPr>
            <a:r>
              <a:rPr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 3.6 创建学生成绩透视表和透视图</a:t>
            </a:r>
          </a:p>
        </p:txBody>
      </p:sp>
      <p:sp>
        <p:nvSpPr>
          <p:cNvPr id="10" name="Freeform 3"/>
          <p:cNvSpPr/>
          <p:nvPr/>
        </p:nvSpPr>
        <p:spPr>
          <a:xfrm>
            <a:off x="4005856" y="5323794"/>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79"/>
          <p:cNvGrpSpPr/>
          <p:nvPr>
            <p:custDataLst>
              <p:tags r:id="rId1"/>
            </p:custDataLst>
          </p:nvPr>
        </p:nvGrpSpPr>
        <p:grpSpPr bwMode="auto">
          <a:xfrm>
            <a:off x="3410586" y="2309178"/>
            <a:ext cx="5407025" cy="3732213"/>
            <a:chOff x="1809684" y="1771915"/>
            <a:chExt cx="5633372" cy="3890359"/>
          </a:xfrm>
        </p:grpSpPr>
        <p:sp>
          <p:nvSpPr>
            <p:cNvPr id="7170" name="弧形 80"/>
            <p:cNvSpPr>
              <a:spLocks noChangeArrowheads="1"/>
            </p:cNvSpPr>
            <p:nvPr>
              <p:custDataLst>
                <p:tags r:id="rId26"/>
              </p:custDataLst>
            </p:nvPr>
          </p:nvSpPr>
          <p:spPr bwMode="auto">
            <a:xfrm rot="5400000">
              <a:off x="3976670" y="3085281"/>
              <a:ext cx="1313885" cy="1314895"/>
            </a:xfrm>
            <a:custGeom>
              <a:avLst/>
              <a:gdLst>
                <a:gd name="T0" fmla="*/ 660347 w 1313885"/>
                <a:gd name="T1" fmla="*/ 1314886 h 1314895"/>
                <a:gd name="T2" fmla="*/ 50918 w 1313885"/>
                <a:gd name="T3" fmla="*/ 911233 h 1314895"/>
                <a:gd name="T4" fmla="*/ 191035 w 1313885"/>
                <a:gd name="T5" fmla="*/ 193946 h 1314895"/>
                <a:gd name="T6" fmla="*/ 907723 w 1313885"/>
                <a:gd name="T7" fmla="*/ 49788 h 1314895"/>
                <a:gd name="T8" fmla="*/ 1313886 w 1313885"/>
                <a:gd name="T9" fmla="*/ 657448 h 1314895"/>
                <a:gd name="T10" fmla="*/ 656943 w 1313885"/>
                <a:gd name="T11" fmla="*/ 657448 h 1314895"/>
                <a:gd name="T12" fmla="*/ 660347 w 1313885"/>
                <a:gd name="T13" fmla="*/ 1314886 h 1314895"/>
                <a:gd name="T14" fmla="*/ 660347 w 1313885"/>
                <a:gd name="T15" fmla="*/ 1314886 h 1314895"/>
                <a:gd name="T16" fmla="*/ 50918 w 1313885"/>
                <a:gd name="T17" fmla="*/ 911233 h 1314895"/>
                <a:gd name="T18" fmla="*/ 191035 w 1313885"/>
                <a:gd name="T19" fmla="*/ 193946 h 1314895"/>
                <a:gd name="T20" fmla="*/ 907723 w 1313885"/>
                <a:gd name="T21" fmla="*/ 49788 h 1314895"/>
                <a:gd name="T22" fmla="*/ 1313886 w 1313885"/>
                <a:gd name="T23" fmla="*/ 657448 h 1314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3885" h="1314895" stroke="0">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lnTo>
                    <a:pt x="656943" y="657448"/>
                  </a:lnTo>
                  <a:cubicBezTo>
                    <a:pt x="658078" y="876594"/>
                    <a:pt x="659212" y="1095740"/>
                    <a:pt x="660347" y="1314886"/>
                  </a:cubicBezTo>
                  <a:close/>
                </a:path>
                <a:path w="1313885" h="1314895" fill="none">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path>
              </a:pathLst>
            </a:custGeom>
            <a:noFill/>
            <a:ln w="57150">
              <a:solidFill>
                <a:srgbClr val="D5F4FF"/>
              </a:solidFill>
              <a:round/>
              <a:headEnd type="oval" w="sm" len="sm"/>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1" name="弧形 81"/>
            <p:cNvSpPr>
              <a:spLocks noChangeArrowheads="1"/>
            </p:cNvSpPr>
            <p:nvPr>
              <p:custDataLst>
                <p:tags r:id="rId27"/>
              </p:custDataLst>
            </p:nvPr>
          </p:nvSpPr>
          <p:spPr bwMode="auto">
            <a:xfrm>
              <a:off x="4091957" y="3203290"/>
              <a:ext cx="1083341" cy="1083872"/>
            </a:xfrm>
            <a:custGeom>
              <a:avLst/>
              <a:gdLst>
                <a:gd name="T0" fmla="*/ 31 w 1083341"/>
                <a:gd name="T1" fmla="*/ 547729 h 1083872"/>
                <a:gd name="T2" fmla="*/ 267398 w 1083341"/>
                <a:gd name="T3" fmla="*/ 74608 h 1083872"/>
                <a:gd name="T4" fmla="*/ 810932 w 1083341"/>
                <a:gd name="T5" fmla="*/ 71700 h 1083872"/>
                <a:gd name="T6" fmla="*/ 1083342 w 1083341"/>
                <a:gd name="T7" fmla="*/ 541937 h 1083872"/>
                <a:gd name="T8" fmla="*/ 541671 w 1083341"/>
                <a:gd name="T9" fmla="*/ 541936 h 1083872"/>
                <a:gd name="T10" fmla="*/ 31 w 1083341"/>
                <a:gd name="T11" fmla="*/ 547729 h 1083872"/>
                <a:gd name="T12" fmla="*/ 31 w 1083341"/>
                <a:gd name="T13" fmla="*/ 547729 h 1083872"/>
                <a:gd name="T14" fmla="*/ 267398 w 1083341"/>
                <a:gd name="T15" fmla="*/ 74608 h 1083872"/>
                <a:gd name="T16" fmla="*/ 810932 w 1083341"/>
                <a:gd name="T17" fmla="*/ 71700 h 1083872"/>
                <a:gd name="T18" fmla="*/ 1083342 w 1083341"/>
                <a:gd name="T19" fmla="*/ 541937 h 1083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3341" h="1083872" stroke="0">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lnTo>
                    <a:pt x="541671" y="541936"/>
                  </a:lnTo>
                  <a:lnTo>
                    <a:pt x="31" y="547729"/>
                  </a:lnTo>
                  <a:close/>
                </a:path>
                <a:path w="1083341" h="1083872" fill="none">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2" name="弧形 82"/>
            <p:cNvSpPr>
              <a:spLocks noChangeArrowheads="1"/>
            </p:cNvSpPr>
            <p:nvPr>
              <p:custDataLst>
                <p:tags r:id="rId28"/>
              </p:custDataLst>
            </p:nvPr>
          </p:nvSpPr>
          <p:spPr bwMode="auto">
            <a:xfrm rot="-5400000">
              <a:off x="4171955" y="3346629"/>
              <a:ext cx="898538" cy="823670"/>
            </a:xfrm>
            <a:custGeom>
              <a:avLst/>
              <a:gdLst>
                <a:gd name="T0" fmla="*/ 455476 w 898538"/>
                <a:gd name="T1" fmla="*/ 39 h 823670"/>
                <a:gd name="T2" fmla="*/ 898538 w 898538"/>
                <a:gd name="T3" fmla="*/ 411835 h 823670"/>
                <a:gd name="T4" fmla="*/ 449269 w 898538"/>
                <a:gd name="T5" fmla="*/ 411835 h 823670"/>
                <a:gd name="T6" fmla="*/ 455476 w 898538"/>
                <a:gd name="T7" fmla="*/ 39 h 823670"/>
                <a:gd name="T8" fmla="*/ 455476 w 898538"/>
                <a:gd name="T9" fmla="*/ 39 h 823670"/>
                <a:gd name="T10" fmla="*/ 898538 w 898538"/>
                <a:gd name="T11" fmla="*/ 411835 h 823670"/>
              </a:gdLst>
              <a:ahLst/>
              <a:cxnLst>
                <a:cxn ang="0">
                  <a:pos x="T0" y="T1"/>
                </a:cxn>
                <a:cxn ang="0">
                  <a:pos x="T2" y="T3"/>
                </a:cxn>
                <a:cxn ang="0">
                  <a:pos x="T4" y="T5"/>
                </a:cxn>
                <a:cxn ang="0">
                  <a:pos x="T6" y="T7"/>
                </a:cxn>
                <a:cxn ang="0">
                  <a:pos x="T8" y="T9"/>
                </a:cxn>
                <a:cxn ang="0">
                  <a:pos x="T10" y="T11"/>
                </a:cxn>
              </a:cxnLst>
              <a:rect l="0" t="0" r="r" b="b"/>
              <a:pathLst>
                <a:path w="898538" h="823670" stroke="0">
                  <a:moveTo>
                    <a:pt x="455476" y="39"/>
                  </a:moveTo>
                  <a:cubicBezTo>
                    <a:pt x="701156" y="3151"/>
                    <a:pt x="898538" y="186603"/>
                    <a:pt x="898538" y="411835"/>
                  </a:cubicBezTo>
                  <a:lnTo>
                    <a:pt x="449269" y="411835"/>
                  </a:lnTo>
                  <a:lnTo>
                    <a:pt x="455476" y="39"/>
                  </a:lnTo>
                  <a:close/>
                </a:path>
                <a:path w="898538" h="823670" fill="none">
                  <a:moveTo>
                    <a:pt x="455476" y="39"/>
                  </a:moveTo>
                  <a:cubicBezTo>
                    <a:pt x="701156" y="3151"/>
                    <a:pt x="898538" y="186603"/>
                    <a:pt x="898538" y="411835"/>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grpSp>
          <p:nvGrpSpPr>
            <p:cNvPr id="7173" name="组合 3"/>
            <p:cNvGrpSpPr/>
            <p:nvPr/>
          </p:nvGrpSpPr>
          <p:grpSpPr bwMode="auto">
            <a:xfrm>
              <a:off x="1809684" y="1771915"/>
              <a:ext cx="5633372" cy="3890359"/>
              <a:chOff x="1809685" y="1771917"/>
              <a:chExt cx="5633374" cy="3890364"/>
            </a:xfrm>
          </p:grpSpPr>
          <p:graphicFrame>
            <p:nvGraphicFramePr>
              <p:cNvPr id="7174" name="图表 2"/>
              <p:cNvGraphicFramePr/>
              <p:nvPr>
                <p:custDataLst>
                  <p:tags r:id="rId31"/>
                </p:custDataLst>
              </p:nvPr>
            </p:nvGraphicFramePr>
            <p:xfrm>
              <a:off x="1809685" y="1771917"/>
              <a:ext cx="5633374" cy="3890364"/>
            </p:xfrm>
            <a:graphic>
              <a:graphicData uri="http://schemas.openxmlformats.org/presentationml/2006/ole">
                <mc:AlternateContent xmlns:mc="http://schemas.openxmlformats.org/markup-compatibility/2006">
                  <mc:Choice xmlns:v="urn:schemas-microsoft-com:vml" Requires="v">
                    <p:oleObj r:id="rId35" imgW="5403850" imgH="3730625" progId="Excel.Sheet.8">
                      <p:embed/>
                    </p:oleObj>
                  </mc:Choice>
                  <mc:Fallback>
                    <p:oleObj r:id="rId35" imgW="5403850" imgH="3730625" progId="Excel.Sheet.8">
                      <p:embed/>
                      <p:pic>
                        <p:nvPicPr>
                          <p:cNvPr id="0" name="图片 4367"/>
                          <p:cNvPicPr>
                            <a:picLocks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1809685" y="1771917"/>
                            <a:ext cx="5633374" cy="3890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0" name="TextBox 88"/>
              <p:cNvSpPr txBox="1"/>
              <p:nvPr>
                <p:custDataLst>
                  <p:tags r:id="rId32"/>
                </p:custDataLst>
              </p:nvPr>
            </p:nvSpPr>
            <p:spPr>
              <a:xfrm>
                <a:off x="3276413" y="2450369"/>
                <a:ext cx="924231"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知识</a:t>
                </a:r>
              </a:p>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目标</a:t>
                </a:r>
              </a:p>
            </p:txBody>
          </p:sp>
          <p:sp>
            <p:nvSpPr>
              <p:cNvPr id="11" name="TextBox 43"/>
              <p:cNvSpPr txBox="1"/>
              <p:nvPr>
                <p:custDataLst>
                  <p:tags r:id="rId33"/>
                </p:custDataLst>
              </p:nvPr>
            </p:nvSpPr>
            <p:spPr>
              <a:xfrm>
                <a:off x="3158651" y="4246133"/>
                <a:ext cx="1041992"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a:solidFill>
                      <a:srgbClr val="0070C0"/>
                    </a:solidFill>
                    <a:latin typeface="微软雅黑" panose="020B0503020204020204" pitchFamily="34" charset="-122"/>
                    <a:ea typeface="微软雅黑" panose="020B0503020204020204" pitchFamily="34" charset="-122"/>
                  </a:rPr>
                  <a:t>教学</a:t>
                </a:r>
              </a:p>
              <a:p>
                <a:pPr eaLnBrk="0" fontAlgn="auto" hangingPunct="0">
                  <a:spcBef>
                    <a:spcPts val="0"/>
                  </a:spcBef>
                  <a:spcAft>
                    <a:spcPts val="0"/>
                  </a:spcAft>
                  <a:buFontTx/>
                  <a:buNone/>
                  <a:defRPr/>
                </a:pPr>
                <a:r>
                  <a:rPr lang="zh-CN" altLang="en-US" sz="2000" b="1" spc="300" dirty="0">
                    <a:solidFill>
                      <a:srgbClr val="0070C0"/>
                    </a:solidFill>
                    <a:latin typeface="微软雅黑" panose="020B0503020204020204" pitchFamily="34" charset="-122"/>
                    <a:ea typeface="微软雅黑" panose="020B0503020204020204" pitchFamily="34" charset="-122"/>
                  </a:rPr>
                  <a:t>方法</a:t>
                </a:r>
              </a:p>
            </p:txBody>
          </p:sp>
        </p:grpSp>
        <p:sp>
          <p:nvSpPr>
            <p:cNvPr id="7" name="TextBox 84"/>
            <p:cNvSpPr txBox="1"/>
            <p:nvPr>
              <p:custDataLst>
                <p:tags r:id="rId29"/>
              </p:custDataLst>
            </p:nvPr>
          </p:nvSpPr>
          <p:spPr>
            <a:xfrm flipH="1">
              <a:off x="5188388" y="2458320"/>
              <a:ext cx="825655"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能力</a:t>
              </a:r>
            </a:p>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目标</a:t>
              </a:r>
            </a:p>
          </p:txBody>
        </p:sp>
        <p:sp>
          <p:nvSpPr>
            <p:cNvPr id="8" name="TextBox 86"/>
            <p:cNvSpPr txBox="1"/>
            <p:nvPr>
              <p:custDataLst>
                <p:tags r:id="rId30"/>
              </p:custDataLst>
            </p:nvPr>
          </p:nvSpPr>
          <p:spPr>
            <a:xfrm rot="10800000" flipH="1" flipV="1">
              <a:off x="5240650" y="4172623"/>
              <a:ext cx="1040337"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素质目标</a:t>
              </a:r>
            </a:p>
          </p:txBody>
        </p:sp>
      </p:grpSp>
      <p:grpSp>
        <p:nvGrpSpPr>
          <p:cNvPr id="13" name="组合 9"/>
          <p:cNvGrpSpPr/>
          <p:nvPr>
            <p:custDataLst>
              <p:tags r:id="rId2"/>
            </p:custDataLst>
          </p:nvPr>
        </p:nvGrpSpPr>
        <p:grpSpPr bwMode="auto">
          <a:xfrm>
            <a:off x="502599" y="2505346"/>
            <a:ext cx="4392930" cy="1142415"/>
            <a:chOff x="199833" y="1613991"/>
            <a:chExt cx="3109494" cy="1141781"/>
          </a:xfrm>
        </p:grpSpPr>
        <p:sp>
          <p:nvSpPr>
            <p:cNvPr id="7181" name="矩形 5"/>
            <p:cNvSpPr>
              <a:spLocks noChangeArrowheads="1"/>
            </p:cNvSpPr>
            <p:nvPr>
              <p:custDataLst>
                <p:tags r:id="rId21"/>
              </p:custDataLst>
            </p:nvPr>
          </p:nvSpPr>
          <p:spPr bwMode="auto">
            <a:xfrm>
              <a:off x="661897" y="1699668"/>
              <a:ext cx="2647430" cy="978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Autofit/>
            </a:bodyPr>
            <a:lstStyle/>
            <a:p>
              <a:pPr indent="0" algn="l" fontAlgn="auto">
                <a:lnSpc>
                  <a:spcPts val="2300"/>
                </a:lnSpc>
              </a:pPr>
              <a:r>
                <a:rPr lang="zh-CN" altLang="en-US"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掌握</a:t>
              </a:r>
              <a:r>
                <a:rPr lang="zh-CN" altLang="en-US" b="1" dirty="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b="1" dirty="0">
                  <a:solidFill>
                    <a:srgbClr val="1369B2"/>
                  </a:solidFill>
                  <a:latin typeface="微软雅黑" panose="020B0503020204020204" pitchFamily="34" charset="-122"/>
                  <a:ea typeface="微软雅黑" panose="020B0503020204020204" pitchFamily="34" charset="-122"/>
                </a:rPr>
                <a:t>WPS</a:t>
              </a:r>
              <a:r>
                <a:rPr lang="zh-CN" altLang="en-US" b="1" dirty="0">
                  <a:solidFill>
                    <a:srgbClr val="1369B2"/>
                  </a:solidFill>
                  <a:latin typeface="微软雅黑" panose="020B0503020204020204" pitchFamily="34" charset="-122"/>
                  <a:ea typeface="微软雅黑" panose="020B0503020204020204" pitchFamily="34" charset="-122"/>
                </a:rPr>
                <a:t>数据清单排序、筛选、分类汇总、合并计算的使用方法，</a:t>
              </a:r>
              <a:r>
                <a:rPr lang="zh-CN" altLang="en-US" b="1" dirty="0">
                  <a:latin typeface="微软雅黑" panose="020B0503020204020204" pitchFamily="34" charset="-122"/>
                  <a:ea typeface="微软雅黑" panose="020B0503020204020204" pitchFamily="34" charset="-122"/>
                </a:rPr>
                <a:t>理解</a:t>
              </a:r>
              <a:r>
                <a:rPr lang="zh-CN" altLang="en-US" b="1" dirty="0">
                  <a:solidFill>
                    <a:srgbClr val="1369B2"/>
                  </a:solidFill>
                  <a:latin typeface="微软雅黑" panose="020B0503020204020204" pitchFamily="34" charset="-122"/>
                  <a:ea typeface="微软雅黑" panose="020B0503020204020204" pitchFamily="34" charset="-122"/>
                </a:rPr>
                <a:t>表格数据分析的方式</a:t>
              </a:r>
            </a:p>
          </p:txBody>
        </p:sp>
        <p:grpSp>
          <p:nvGrpSpPr>
            <p:cNvPr id="7182" name="组合 16"/>
            <p:cNvGrpSpPr/>
            <p:nvPr/>
          </p:nvGrpSpPr>
          <p:grpSpPr bwMode="auto">
            <a:xfrm>
              <a:off x="466649" y="2103100"/>
              <a:ext cx="2541171" cy="652672"/>
              <a:chOff x="860311" y="2351796"/>
              <a:chExt cx="2539897" cy="652663"/>
            </a:xfrm>
          </p:grpSpPr>
          <p:cxnSp>
            <p:nvCxnSpPr>
              <p:cNvPr id="7183" name="直接连接符 7"/>
              <p:cNvCxnSpPr>
                <a:cxnSpLocks noChangeShapeType="1"/>
              </p:cNvCxnSpPr>
              <p:nvPr>
                <p:custDataLst>
                  <p:tags r:id="rId24"/>
                </p:custDataLst>
              </p:nvPr>
            </p:nvCxnSpPr>
            <p:spPr bwMode="auto">
              <a:xfrm>
                <a:off x="860311" y="2351796"/>
                <a:ext cx="372783" cy="652663"/>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84" name="直接连接符 10"/>
              <p:cNvCxnSpPr>
                <a:cxnSpLocks noChangeShapeType="1"/>
              </p:cNvCxnSpPr>
              <p:nvPr>
                <p:custDataLst>
                  <p:tags r:id="rId25"/>
                </p:custDataLst>
              </p:nvPr>
            </p:nvCxnSpPr>
            <p:spPr bwMode="auto">
              <a:xfrm>
                <a:off x="1223576" y="3004457"/>
                <a:ext cx="2176632"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85" name="组合 15"/>
            <p:cNvGrpSpPr/>
            <p:nvPr/>
          </p:nvGrpSpPr>
          <p:grpSpPr bwMode="auto">
            <a:xfrm>
              <a:off x="199833" y="1613991"/>
              <a:ext cx="358235" cy="489314"/>
              <a:chOff x="1278287" y="3529576"/>
              <a:chExt cx="358055" cy="489307"/>
            </a:xfrm>
          </p:grpSpPr>
          <p:sp>
            <p:nvSpPr>
              <p:cNvPr id="7186" name="椭圆 16"/>
              <p:cNvSpPr>
                <a:spLocks noChangeArrowheads="1"/>
              </p:cNvSpPr>
              <p:nvPr>
                <p:custDataLst>
                  <p:tags r:id="rId22"/>
                </p:custDataLst>
              </p:nvPr>
            </p:nvSpPr>
            <p:spPr bwMode="auto">
              <a:xfrm>
                <a:off x="1278287" y="3558135"/>
                <a:ext cx="358055" cy="460748"/>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87" name="TextBox 52"/>
              <p:cNvSpPr txBox="1">
                <a:spLocks noChangeArrowheads="1"/>
              </p:cNvSpPr>
              <p:nvPr>
                <p:custDataLst>
                  <p:tags r:id="rId23"/>
                </p:custDataLst>
              </p:nvPr>
            </p:nvSpPr>
            <p:spPr bwMode="auto">
              <a:xfrm>
                <a:off x="1320068" y="3529576"/>
                <a:ext cx="160383" cy="38586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1</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21" name="组合 63"/>
          <p:cNvGrpSpPr/>
          <p:nvPr>
            <p:custDataLst>
              <p:tags r:id="rId3"/>
            </p:custDataLst>
          </p:nvPr>
        </p:nvGrpSpPr>
        <p:grpSpPr bwMode="auto">
          <a:xfrm>
            <a:off x="7704234" y="2536266"/>
            <a:ext cx="4189953" cy="1102279"/>
            <a:chOff x="4505743" y="2110258"/>
            <a:chExt cx="4190582" cy="1099667"/>
          </a:xfrm>
        </p:grpSpPr>
        <p:grpSp>
          <p:nvGrpSpPr>
            <p:cNvPr id="7189" name="组合 32"/>
            <p:cNvGrpSpPr/>
            <p:nvPr/>
          </p:nvGrpSpPr>
          <p:grpSpPr bwMode="auto">
            <a:xfrm flipH="1">
              <a:off x="4552584" y="2558036"/>
              <a:ext cx="3878563" cy="651889"/>
              <a:chOff x="860264" y="2352817"/>
              <a:chExt cx="3878965" cy="651640"/>
            </a:xfrm>
          </p:grpSpPr>
          <p:cxnSp>
            <p:nvCxnSpPr>
              <p:cNvPr id="7190" name="直接连接符 33"/>
              <p:cNvCxnSpPr>
                <a:cxnSpLocks noChangeShapeType="1"/>
              </p:cNvCxnSpPr>
              <p:nvPr>
                <p:custDataLst>
                  <p:tags r:id="rId19"/>
                </p:custDataLst>
              </p:nvPr>
            </p:nvCxnSpPr>
            <p:spPr bwMode="auto">
              <a:xfrm>
                <a:off x="860264" y="2352817"/>
                <a:ext cx="371605" cy="651640"/>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91" name="直接连接符 34"/>
              <p:cNvCxnSpPr>
                <a:cxnSpLocks noChangeShapeType="1"/>
              </p:cNvCxnSpPr>
              <p:nvPr>
                <p:custDataLst>
                  <p:tags r:id="rId20"/>
                </p:custDataLst>
              </p:nvPr>
            </p:nvCxnSpPr>
            <p:spPr bwMode="auto">
              <a:xfrm flipV="1">
                <a:off x="1222341" y="2967095"/>
                <a:ext cx="3516888" cy="37362"/>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92" name="组合 35"/>
            <p:cNvGrpSpPr/>
            <p:nvPr/>
          </p:nvGrpSpPr>
          <p:grpSpPr bwMode="auto">
            <a:xfrm>
              <a:off x="8223133" y="2110258"/>
              <a:ext cx="473192" cy="503156"/>
              <a:chOff x="1232348" y="3530490"/>
              <a:chExt cx="474532" cy="503594"/>
            </a:xfrm>
          </p:grpSpPr>
          <p:sp>
            <p:nvSpPr>
              <p:cNvPr id="7193" name="椭圆 24"/>
              <p:cNvSpPr>
                <a:spLocks noChangeArrowheads="1"/>
              </p:cNvSpPr>
              <p:nvPr>
                <p:custDataLst>
                  <p:tags r:id="rId17"/>
                </p:custDataLst>
              </p:nvPr>
            </p:nvSpPr>
            <p:spPr bwMode="auto">
              <a:xfrm>
                <a:off x="1232348" y="3558995"/>
                <a:ext cx="474532" cy="475089"/>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94" name="TextBox 68"/>
              <p:cNvSpPr txBox="1">
                <a:spLocks noChangeArrowheads="1"/>
              </p:cNvSpPr>
              <p:nvPr>
                <p:custDataLst>
                  <p:tags r:id="rId18"/>
                </p:custDataLst>
              </p:nvPr>
            </p:nvSpPr>
            <p:spPr bwMode="auto">
              <a:xfrm>
                <a:off x="1300820" y="3530490"/>
                <a:ext cx="335995" cy="38550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2</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95" name="矩形 46"/>
            <p:cNvSpPr>
              <a:spLocks noChangeArrowheads="1"/>
            </p:cNvSpPr>
            <p:nvPr>
              <p:custDataLst>
                <p:tags r:id="rId16"/>
              </p:custDataLst>
            </p:nvPr>
          </p:nvSpPr>
          <p:spPr bwMode="auto">
            <a:xfrm>
              <a:off x="4505743" y="2402818"/>
              <a:ext cx="3519698" cy="661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pPr>
              <a:r>
                <a:rPr lang="zh-CN" altLang="en-US"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具备</a:t>
              </a:r>
              <a:r>
                <a:rPr lang="zh-CN" altLang="en-US" b="1" dirty="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熟练地使用</a:t>
              </a:r>
              <a:r>
                <a:rPr lang="en-US" altLang="zh-CN" b="1" dirty="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WPS</a:t>
              </a:r>
              <a:r>
                <a:rPr lang="zh-CN" altLang="en-US" b="1" dirty="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对图表数据统计分析的能力</a:t>
              </a:r>
            </a:p>
          </p:txBody>
        </p:sp>
      </p:grpSp>
      <p:grpSp>
        <p:nvGrpSpPr>
          <p:cNvPr id="29" name="组合 71"/>
          <p:cNvGrpSpPr/>
          <p:nvPr>
            <p:custDataLst>
              <p:tags r:id="rId4"/>
            </p:custDataLst>
          </p:nvPr>
        </p:nvGrpSpPr>
        <p:grpSpPr bwMode="auto">
          <a:xfrm>
            <a:off x="7774563" y="4703441"/>
            <a:ext cx="3994845" cy="1090853"/>
            <a:chOff x="4702808" y="4214797"/>
            <a:chExt cx="3993517" cy="1092181"/>
          </a:xfrm>
        </p:grpSpPr>
        <p:sp>
          <p:nvSpPr>
            <p:cNvPr id="7197" name="矩形 51"/>
            <p:cNvSpPr>
              <a:spLocks noChangeArrowheads="1"/>
            </p:cNvSpPr>
            <p:nvPr>
              <p:custDataLst>
                <p:tags r:id="rId11"/>
              </p:custDataLst>
            </p:nvPr>
          </p:nvSpPr>
          <p:spPr bwMode="auto">
            <a:xfrm>
              <a:off x="4702808" y="4362401"/>
              <a:ext cx="3349146" cy="66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buClrTx/>
                <a:buSzTx/>
                <a:buFontTx/>
              </a:pPr>
              <a:r>
                <a:rPr lang="zh-CN" altLang="en-US" b="1" dirty="0">
                  <a:latin typeface="微软雅黑" panose="020B0503020204020204" pitchFamily="34" charset="-122"/>
                  <a:ea typeface="微软雅黑" panose="020B0503020204020204" pitchFamily="34" charset="-122"/>
                  <a:sym typeface="宋体" panose="02010600030101010101" pitchFamily="2" charset="-122"/>
                </a:rPr>
                <a:t>培养</a:t>
              </a:r>
              <a:r>
                <a:rPr lang="zh-CN" altLang="en-US" b="1" dirty="0">
                  <a:solidFill>
                    <a:srgbClr val="1369B2"/>
                  </a:solidFill>
                  <a:latin typeface="微软雅黑" panose="020B0503020204020204" pitchFamily="34" charset="-122"/>
                  <a:ea typeface="微软雅黑" panose="020B0503020204020204" pitchFamily="34" charset="-122"/>
                  <a:sym typeface="宋体" panose="02010600030101010101" pitchFamily="2" charset="-122"/>
                </a:rPr>
                <a:t>学生信息数字化思维、信息化办公能力。</a:t>
              </a:r>
            </a:p>
          </p:txBody>
        </p:sp>
        <p:grpSp>
          <p:nvGrpSpPr>
            <p:cNvPr id="7198" name="组合 38"/>
            <p:cNvGrpSpPr/>
            <p:nvPr/>
          </p:nvGrpSpPr>
          <p:grpSpPr bwMode="auto">
            <a:xfrm rot="10800000">
              <a:off x="4709157" y="4214797"/>
              <a:ext cx="3699900" cy="651812"/>
              <a:chOff x="882356" y="2364019"/>
              <a:chExt cx="3700284" cy="651562"/>
            </a:xfrm>
          </p:grpSpPr>
          <p:cxnSp>
            <p:nvCxnSpPr>
              <p:cNvPr id="7199" name="直接连接符 39"/>
              <p:cNvCxnSpPr>
                <a:cxnSpLocks noChangeShapeType="1"/>
              </p:cNvCxnSpPr>
              <p:nvPr>
                <p:custDataLst>
                  <p:tags r:id="rId14"/>
                </p:custDataLst>
              </p:nvPr>
            </p:nvCxnSpPr>
            <p:spPr bwMode="auto">
              <a:xfrm>
                <a:off x="882356" y="2364019"/>
                <a:ext cx="373012" cy="65156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0" name="直接连接符 40"/>
              <p:cNvCxnSpPr>
                <a:cxnSpLocks noChangeShapeType="1"/>
              </p:cNvCxnSpPr>
              <p:nvPr>
                <p:custDataLst>
                  <p:tags r:id="rId15"/>
                </p:custDataLst>
              </p:nvPr>
            </p:nvCxnSpPr>
            <p:spPr bwMode="auto">
              <a:xfrm>
                <a:off x="1245844" y="3015581"/>
                <a:ext cx="3336796"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1" name="组合 41"/>
            <p:cNvGrpSpPr/>
            <p:nvPr/>
          </p:nvGrpSpPr>
          <p:grpSpPr bwMode="auto">
            <a:xfrm flipH="1">
              <a:off x="8223364" y="4806197"/>
              <a:ext cx="472961" cy="500781"/>
              <a:chOff x="1232465" y="3532877"/>
              <a:chExt cx="474301" cy="500155"/>
            </a:xfrm>
          </p:grpSpPr>
          <p:sp>
            <p:nvSpPr>
              <p:cNvPr id="7202" name="椭圆 32"/>
              <p:cNvSpPr>
                <a:spLocks noChangeArrowheads="1"/>
              </p:cNvSpPr>
              <p:nvPr>
                <p:custDataLst>
                  <p:tags r:id="rId12"/>
                </p:custDataLst>
              </p:nvPr>
            </p:nvSpPr>
            <p:spPr bwMode="auto">
              <a:xfrm>
                <a:off x="1232465" y="3558282"/>
                <a:ext cx="474301" cy="474750"/>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03" name="TextBox 76"/>
              <p:cNvSpPr txBox="1">
                <a:spLocks noChangeArrowheads="1"/>
              </p:cNvSpPr>
              <p:nvPr>
                <p:custDataLst>
                  <p:tags r:id="rId13"/>
                </p:custDataLst>
              </p:nvPr>
            </p:nvSpPr>
            <p:spPr bwMode="auto">
              <a:xfrm>
                <a:off x="1305679" y="3532877"/>
                <a:ext cx="335830" cy="386067"/>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3</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37" name="组合 10"/>
          <p:cNvGrpSpPr/>
          <p:nvPr>
            <p:custDataLst>
              <p:tags r:id="rId5"/>
            </p:custDataLst>
          </p:nvPr>
        </p:nvGrpSpPr>
        <p:grpSpPr bwMode="auto">
          <a:xfrm>
            <a:off x="681991" y="4688517"/>
            <a:ext cx="3879546" cy="1289122"/>
            <a:chOff x="218911" y="4857376"/>
            <a:chExt cx="3880070" cy="1288012"/>
          </a:xfrm>
        </p:grpSpPr>
        <p:grpSp>
          <p:nvGrpSpPr>
            <p:cNvPr id="7205" name="组合 16"/>
            <p:cNvGrpSpPr/>
            <p:nvPr/>
          </p:nvGrpSpPr>
          <p:grpSpPr bwMode="auto">
            <a:xfrm flipV="1">
              <a:off x="445977" y="4857376"/>
              <a:ext cx="3541282" cy="869249"/>
              <a:chOff x="860243" y="2351976"/>
              <a:chExt cx="3038668" cy="652481"/>
            </a:xfrm>
          </p:grpSpPr>
          <p:cxnSp>
            <p:nvCxnSpPr>
              <p:cNvPr id="7206" name="直接连接符 7"/>
              <p:cNvCxnSpPr>
                <a:cxnSpLocks noChangeShapeType="1"/>
              </p:cNvCxnSpPr>
              <p:nvPr>
                <p:custDataLst>
                  <p:tags r:id="rId9"/>
                </p:custDataLst>
              </p:nvPr>
            </p:nvCxnSpPr>
            <p:spPr bwMode="auto">
              <a:xfrm>
                <a:off x="860243" y="2351976"/>
                <a:ext cx="371966" cy="65248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7" name="直接连接符 10"/>
              <p:cNvCxnSpPr>
                <a:cxnSpLocks noChangeShapeType="1"/>
              </p:cNvCxnSpPr>
              <p:nvPr>
                <p:custDataLst>
                  <p:tags r:id="rId10"/>
                </p:custDataLst>
              </p:nvPr>
            </p:nvCxnSpPr>
            <p:spPr bwMode="auto">
              <a:xfrm>
                <a:off x="1222671" y="3004457"/>
                <a:ext cx="2676240"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8" name="组合 41"/>
            <p:cNvGrpSpPr/>
            <p:nvPr/>
          </p:nvGrpSpPr>
          <p:grpSpPr bwMode="auto">
            <a:xfrm flipH="1">
              <a:off x="218911" y="5645729"/>
              <a:ext cx="473188" cy="499659"/>
              <a:chOff x="4095132" y="3533798"/>
              <a:chExt cx="474386" cy="498936"/>
            </a:xfrm>
          </p:grpSpPr>
          <p:sp>
            <p:nvSpPr>
              <p:cNvPr id="7209" name="椭圆 40"/>
              <p:cNvSpPr>
                <a:spLocks noChangeArrowheads="1"/>
              </p:cNvSpPr>
              <p:nvPr>
                <p:custDataLst>
                  <p:tags r:id="rId7"/>
                </p:custDataLst>
              </p:nvPr>
            </p:nvSpPr>
            <p:spPr bwMode="auto">
              <a:xfrm>
                <a:off x="4095132" y="3559141"/>
                <a:ext cx="474386" cy="473593"/>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10" name="TextBox 50"/>
              <p:cNvSpPr txBox="1">
                <a:spLocks noChangeArrowheads="1"/>
              </p:cNvSpPr>
              <p:nvPr>
                <p:custDataLst>
                  <p:tags r:id="rId8"/>
                </p:custDataLst>
              </p:nvPr>
            </p:nvSpPr>
            <p:spPr bwMode="auto">
              <a:xfrm>
                <a:off x="4184278" y="3533798"/>
                <a:ext cx="335891" cy="385189"/>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4</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211" name="矩形 7"/>
            <p:cNvSpPr>
              <a:spLocks noChangeArrowheads="1"/>
            </p:cNvSpPr>
            <p:nvPr>
              <p:custDataLst>
                <p:tags r:id="rId6"/>
              </p:custDataLst>
            </p:nvPr>
          </p:nvSpPr>
          <p:spPr bwMode="auto">
            <a:xfrm>
              <a:off x="918032" y="4896705"/>
              <a:ext cx="3180949" cy="1000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0" algn="l" eaLnBrk="1" fontAlgn="auto">
                <a:lnSpc>
                  <a:spcPts val="2300"/>
                </a:lnSpc>
                <a:buClrTx/>
                <a:buSzTx/>
                <a:buFontTx/>
              </a:pPr>
              <a:r>
                <a:rPr lang="zh-CN" altLang="en-US" b="1" dirty="0">
                  <a:solidFill>
                    <a:schemeClr val="tx1"/>
                  </a:solidFill>
                  <a:latin typeface="微软雅黑" panose="020B0503020204020204" pitchFamily="34" charset="-122"/>
                  <a:ea typeface="微软雅黑" panose="020B0503020204020204" pitchFamily="34" charset="-122"/>
                  <a:sym typeface="+mn-ea"/>
                </a:rPr>
                <a:t>采用</a:t>
              </a:r>
              <a:r>
                <a:rPr lang="zh-CN" altLang="en-US" b="1" dirty="0">
                  <a:solidFill>
                    <a:srgbClr val="1369B2"/>
                  </a:solidFill>
                  <a:latin typeface="微软雅黑" panose="020B0503020204020204" pitchFamily="34" charset="-122"/>
                  <a:ea typeface="微软雅黑" panose="020B0503020204020204" pitchFamily="34" charset="-122"/>
                  <a:sym typeface="+mn-ea"/>
                </a:rPr>
                <a:t>演示法、讲授法、练习法、任务驱动法、项目化教学</a:t>
              </a:r>
              <a:endParaRPr lang="zh-CN" altLang="en-US" b="1" i="0" dirty="0">
                <a:solidFill>
                  <a:srgbClr val="1369B2"/>
                </a:solidFill>
                <a:latin typeface="微软雅黑" panose="020B0503020204020204" pitchFamily="34" charset="-122"/>
                <a:ea typeface="微软雅黑" panose="020B0503020204020204" pitchFamily="34" charset="-122"/>
              </a:endParaRPr>
            </a:p>
            <a:p>
              <a:pPr algn="l" fontAlgn="auto">
                <a:lnSpc>
                  <a:spcPts val="2500"/>
                </a:lnSpc>
                <a:buClrTx/>
                <a:buSzTx/>
                <a:buFontTx/>
              </a:pPr>
              <a:endParaRPr lang="zh-CN" altLang="en-US" b="1" dirty="0">
                <a:solidFill>
                  <a:srgbClr val="1369B2"/>
                </a:solidFill>
                <a:latin typeface="微软雅黑" panose="020B0503020204020204" pitchFamily="34" charset="-122"/>
                <a:ea typeface="微软雅黑" panose="020B0503020204020204" pitchFamily="34" charset="-122"/>
                <a:sym typeface="宋体" panose="02010600030101010101" pitchFamily="2" charset="-122"/>
              </a:endParaRPr>
            </a:p>
          </p:txBody>
        </p:sp>
      </p:grpSp>
      <p:cxnSp>
        <p:nvCxnSpPr>
          <p:cNvPr id="33" name="直接连接符 32"/>
          <p:cNvCxnSpPr/>
          <p:nvPr/>
        </p:nvCxnSpPr>
        <p:spPr>
          <a:xfrm>
            <a:off x="1666643" y="1798399"/>
            <a:ext cx="2628265"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文本框 11"/>
          <p:cNvSpPr txBox="1"/>
          <p:nvPr/>
        </p:nvSpPr>
        <p:spPr>
          <a:xfrm>
            <a:off x="2016937" y="1216101"/>
            <a:ext cx="2985407" cy="583565"/>
          </a:xfrm>
          <a:prstGeom prst="rect">
            <a:avLst/>
          </a:prstGeom>
          <a:noFill/>
        </p:spPr>
        <p:txBody>
          <a:bodyPr wrap="square" rtlCol="0">
            <a:spAutoFit/>
          </a:bodyPr>
          <a:lstStyle/>
          <a:p>
            <a:r>
              <a:rPr lang="zh-CN" altLang="en-US" sz="3200" b="1" dirty="0">
                <a:solidFill>
                  <a:srgbClr val="036EB8"/>
                </a:solidFill>
                <a:latin typeface="微软雅黑" panose="020B0503020204020204" pitchFamily="34" charset="-122"/>
                <a:ea typeface="微软雅黑" panose="020B0503020204020204" pitchFamily="34" charset="-122"/>
              </a:rPr>
              <a:t>教学目标</a:t>
            </a:r>
          </a:p>
        </p:txBody>
      </p:sp>
      <p:sp>
        <p:nvSpPr>
          <p:cNvPr id="17" name="十字箭头标注 16"/>
          <p:cNvSpPr/>
          <p:nvPr/>
        </p:nvSpPr>
        <p:spPr>
          <a:xfrm>
            <a:off x="595173" y="83078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18" name="图片 17"/>
          <p:cNvPicPr>
            <a:picLocks noChangeAspect="1"/>
          </p:cNvPicPr>
          <p:nvPr/>
        </p:nvPicPr>
        <p:blipFill>
          <a:blip r:embed="rId37" cstate="print">
            <a:extLst>
              <a:ext uri="{BEBA8EAE-BF5A-486C-A8C5-ECC9F3942E4B}">
                <a14:imgProps xmlns:a14="http://schemas.microsoft.com/office/drawing/2010/main">
                  <a14:imgLayer r:embed="rId38">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825586" y="1055421"/>
            <a:ext cx="702583" cy="70258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childTnLst>
                          </p:cTn>
                        </p:par>
                        <p:par>
                          <p:cTn id="13" fill="hold">
                            <p:stCondLst>
                              <p:cond delay="500"/>
                            </p:stCondLst>
                            <p:childTnLst>
                              <p:par>
                                <p:cTn id="14" presetID="26" presetClass="emph" presetSubtype="0" fill="hold" nodeType="afterEffect">
                                  <p:stCondLst>
                                    <p:cond delay="0"/>
                                  </p:stCondLst>
                                  <p:childTnLst>
                                    <p:animEffect transition="out" filter="fade">
                                      <p:cBhvr>
                                        <p:cTn id="15" dur="500" tmFilter="0, 0; .2, .5; .8, .5; 1, 0"/>
                                        <p:tgtEl>
                                          <p:spTgt spid="13"/>
                                        </p:tgtEl>
                                      </p:cBhvr>
                                    </p:animEffect>
                                    <p:animScale>
                                      <p:cBhvr>
                                        <p:cTn id="16" dur="250" autoRev="1" fill="hold"/>
                                        <p:tgtEl>
                                          <p:spTgt spid="13"/>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500"/>
                            </p:stCondLst>
                            <p:childTnLst>
                              <p:par>
                                <p:cTn id="23" presetID="26" presetClass="emph" presetSubtype="0" fill="hold" nodeType="afterEffect">
                                  <p:stCondLst>
                                    <p:cond delay="0"/>
                                  </p:stCondLst>
                                  <p:childTnLst>
                                    <p:animEffect transition="out" filter="fade">
                                      <p:cBhvr>
                                        <p:cTn id="24" dur="500" tmFilter="0, 0; .2, .5; .8, .5; 1, 0"/>
                                        <p:tgtEl>
                                          <p:spTgt spid="21"/>
                                        </p:tgtEl>
                                      </p:cBhvr>
                                    </p:animEffect>
                                    <p:animScale>
                                      <p:cBhvr>
                                        <p:cTn id="25" dur="250" autoRev="1" fill="hold"/>
                                        <p:tgtEl>
                                          <p:spTgt spid="21"/>
                                        </p:tgtEl>
                                      </p:cBhvr>
                                      <p:by x="105000" y="105000"/>
                                    </p:animScale>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par>
                          <p:cTn id="31" fill="hold">
                            <p:stCondLst>
                              <p:cond delay="500"/>
                            </p:stCondLst>
                            <p:childTnLst>
                              <p:par>
                                <p:cTn id="32" presetID="26" presetClass="emph" presetSubtype="0" fill="hold" nodeType="afterEffect">
                                  <p:stCondLst>
                                    <p:cond delay="0"/>
                                  </p:stCondLst>
                                  <p:childTnLst>
                                    <p:animEffect transition="out" filter="fade">
                                      <p:cBhvr>
                                        <p:cTn id="33" dur="500" tmFilter="0, 0; .2, .5; .8, .5; 1, 0"/>
                                        <p:tgtEl>
                                          <p:spTgt spid="29"/>
                                        </p:tgtEl>
                                      </p:cBhvr>
                                    </p:animEffect>
                                    <p:animScale>
                                      <p:cBhvr>
                                        <p:cTn id="34" dur="250" autoRev="1" fill="hold"/>
                                        <p:tgtEl>
                                          <p:spTgt spid="29"/>
                                        </p:tgtEl>
                                      </p:cBhvr>
                                      <p:by x="105000" y="105000"/>
                                    </p:animScale>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par>
                          <p:cTn id="40" fill="hold">
                            <p:stCondLst>
                              <p:cond delay="500"/>
                            </p:stCondLst>
                            <p:childTnLst>
                              <p:par>
                                <p:cTn id="41" presetID="26" presetClass="emph" presetSubtype="0" fill="hold" nodeType="afterEffect">
                                  <p:stCondLst>
                                    <p:cond delay="0"/>
                                  </p:stCondLst>
                                  <p:childTnLst>
                                    <p:animEffect transition="out" filter="fade">
                                      <p:cBhvr>
                                        <p:cTn id="42" dur="500" tmFilter="0, 0; .2, .5; .8, .5; 1, 0"/>
                                        <p:tgtEl>
                                          <p:spTgt spid="37"/>
                                        </p:tgtEl>
                                      </p:cBhvr>
                                    </p:animEffect>
                                    <p:animScale>
                                      <p:cBhvr>
                                        <p:cTn id="43"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文本框 10"/>
          <p:cNvSpPr txBox="1"/>
          <p:nvPr/>
        </p:nvSpPr>
        <p:spPr>
          <a:xfrm>
            <a:off x="2533644" y="1706443"/>
            <a:ext cx="4838706" cy="368300"/>
          </a:xfrm>
          <a:prstGeom prst="rect">
            <a:avLst/>
          </a:prstGeom>
          <a:noFill/>
        </p:spPr>
        <p:txBody>
          <a:bodyPr wrap="square" rtlCol="0">
            <a:spAutoFit/>
          </a:bodyPr>
          <a:lstStyle/>
          <a:p>
            <a:r>
              <a:rPr lang="zh-CN" altLang="en-US"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rPr>
              <a:t>管理学生成绩</a:t>
            </a:r>
            <a:endParaRPr lang="zh-CN" kern="2700" spc="6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16" name="文本框 11"/>
          <p:cNvSpPr txBox="1"/>
          <p:nvPr/>
        </p:nvSpPr>
        <p:spPr>
          <a:xfrm>
            <a:off x="2504617" y="1156411"/>
            <a:ext cx="2985407" cy="46166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任务要求</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18" name="图片 17"/>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sp>
        <p:nvSpPr>
          <p:cNvPr id="19" name="矩形 18"/>
          <p:cNvSpPr/>
          <p:nvPr/>
        </p:nvSpPr>
        <p:spPr>
          <a:xfrm>
            <a:off x="320903" y="2234176"/>
            <a:ext cx="6436513" cy="1981696"/>
          </a:xfrm>
          <a:prstGeom prst="rect">
            <a:avLst/>
          </a:prstGeom>
        </p:spPr>
        <p:txBody>
          <a:bodyPr wrap="square">
            <a:spAutoFit/>
          </a:bodyPr>
          <a:lstStyle/>
          <a:p>
            <a:pPr indent="533400" algn="just">
              <a:lnSpc>
                <a:spcPct val="130000"/>
              </a:lnSpc>
            </a:pPr>
            <a:r>
              <a:rPr kumimoji="1"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王老师对学生成绩表进行了基本的统计后，觉得还需要对学生成绩表做进一步管理，以便成绩的统计和分析，这些管理包括排序、筛选、分类汇总等。对学生成绩表按名次进行升序排序，结果如图</a:t>
            </a:r>
            <a:r>
              <a:rPr kumimoji="1"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1</a:t>
            </a:r>
            <a:r>
              <a:rPr kumimoji="1"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所示；对学生成绩表进行筛选，显示“</a:t>
            </a:r>
            <a:r>
              <a:rPr kumimoji="1"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23</a:t>
            </a:r>
            <a:r>
              <a:rPr kumimoji="1"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软件</a:t>
            </a:r>
            <a:r>
              <a:rPr kumimoji="1"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2</a:t>
            </a:r>
            <a:r>
              <a:rPr kumimoji="1"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班”的学生成绩数据，筛选后的结果如图</a:t>
            </a:r>
            <a:r>
              <a:rPr kumimoji="1"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2</a:t>
            </a:r>
            <a:r>
              <a:rPr kumimoji="1"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所示；对学生成绩表进行分类汇总，按照班级统计每个班级各科的平均分，结果如图</a:t>
            </a:r>
            <a:r>
              <a:rPr kumimoji="1"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3</a:t>
            </a:r>
            <a:r>
              <a:rPr kumimoji="1"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所示。</a:t>
            </a:r>
          </a:p>
        </p:txBody>
      </p:sp>
      <p:pic>
        <p:nvPicPr>
          <p:cNvPr id="4" name="图片 3">
            <a:extLst>
              <a:ext uri="{FF2B5EF4-FFF2-40B4-BE49-F238E27FC236}">
                <a16:creationId xmlns:a16="http://schemas.microsoft.com/office/drawing/2014/main" id="{04B67BF3-B2A5-E380-087B-0297848050AD}"/>
              </a:ext>
            </a:extLst>
          </p:cNvPr>
          <p:cNvPicPr>
            <a:picLocks noChangeAspect="1"/>
          </p:cNvPicPr>
          <p:nvPr/>
        </p:nvPicPr>
        <p:blipFill>
          <a:blip r:embed="rId4"/>
          <a:stretch>
            <a:fillRect/>
          </a:stretch>
        </p:blipFill>
        <p:spPr>
          <a:xfrm>
            <a:off x="6987829" y="1191482"/>
            <a:ext cx="4526280" cy="2443162"/>
          </a:xfrm>
          <a:prstGeom prst="rect">
            <a:avLst/>
          </a:prstGeom>
        </p:spPr>
      </p:pic>
      <p:pic>
        <p:nvPicPr>
          <p:cNvPr id="6" name="图片 5">
            <a:extLst>
              <a:ext uri="{FF2B5EF4-FFF2-40B4-BE49-F238E27FC236}">
                <a16:creationId xmlns:a16="http://schemas.microsoft.com/office/drawing/2014/main" id="{EA8A4C8B-1181-5956-B3A5-7FBA319F7365}"/>
              </a:ext>
            </a:extLst>
          </p:cNvPr>
          <p:cNvPicPr>
            <a:picLocks noChangeAspect="1"/>
          </p:cNvPicPr>
          <p:nvPr/>
        </p:nvPicPr>
        <p:blipFill>
          <a:blip r:embed="rId5"/>
          <a:stretch>
            <a:fillRect/>
          </a:stretch>
        </p:blipFill>
        <p:spPr>
          <a:xfrm>
            <a:off x="320903" y="4468557"/>
            <a:ext cx="6034177" cy="1326580"/>
          </a:xfrm>
          <a:prstGeom prst="rect">
            <a:avLst/>
          </a:prstGeom>
        </p:spPr>
      </p:pic>
      <p:pic>
        <p:nvPicPr>
          <p:cNvPr id="8" name="图片 7">
            <a:extLst>
              <a:ext uri="{FF2B5EF4-FFF2-40B4-BE49-F238E27FC236}">
                <a16:creationId xmlns:a16="http://schemas.microsoft.com/office/drawing/2014/main" id="{8D4E0AE3-4CF0-511D-6B1A-2A3372D6BD69}"/>
              </a:ext>
            </a:extLst>
          </p:cNvPr>
          <p:cNvPicPr>
            <a:picLocks noChangeAspect="1"/>
          </p:cNvPicPr>
          <p:nvPr/>
        </p:nvPicPr>
        <p:blipFill>
          <a:blip r:embed="rId6"/>
          <a:stretch>
            <a:fillRect/>
          </a:stretch>
        </p:blipFill>
        <p:spPr>
          <a:xfrm>
            <a:off x="6703463" y="3872591"/>
            <a:ext cx="5323612" cy="2346969"/>
          </a:xfrm>
          <a:prstGeom prst="rect">
            <a:avLst/>
          </a:prstGeom>
        </p:spPr>
      </p:pic>
      <p:sp>
        <p:nvSpPr>
          <p:cNvPr id="10" name="文本框 9">
            <a:extLst>
              <a:ext uri="{FF2B5EF4-FFF2-40B4-BE49-F238E27FC236}">
                <a16:creationId xmlns:a16="http://schemas.microsoft.com/office/drawing/2014/main" id="{4FBA2A16-BD66-1ECD-5D6D-0A5A32DEC1C1}"/>
              </a:ext>
            </a:extLst>
          </p:cNvPr>
          <p:cNvSpPr txBox="1"/>
          <p:nvPr/>
        </p:nvSpPr>
        <p:spPr>
          <a:xfrm>
            <a:off x="8211499" y="3564814"/>
            <a:ext cx="2755179" cy="307777"/>
          </a:xfrm>
          <a:prstGeom prst="rect">
            <a:avLst/>
          </a:prstGeom>
          <a:noFill/>
        </p:spPr>
        <p:txBody>
          <a:bodyPr wrap="square">
            <a:spAutoFit/>
          </a:bodyPr>
          <a:lstStyle/>
          <a:p>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图</a:t>
            </a:r>
            <a:r>
              <a:rPr kumimoji="1" lang="en-US" altLang="zh-CN" sz="1400" dirty="0">
                <a:solidFill>
                  <a:schemeClr val="tx1">
                    <a:lumMod val="65000"/>
                    <a:lumOff val="35000"/>
                  </a:schemeClr>
                </a:solidFill>
                <a:latin typeface="宋体" panose="02010600030101010101" pitchFamily="2" charset="-122"/>
                <a:ea typeface="微软雅黑" panose="020B0503020204020204" pitchFamily="34" charset="-122"/>
              </a:rPr>
              <a:t>1 </a:t>
            </a:r>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学生成绩表排序结果</a:t>
            </a:r>
          </a:p>
        </p:txBody>
      </p:sp>
      <p:sp>
        <p:nvSpPr>
          <p:cNvPr id="12" name="文本框 11">
            <a:extLst>
              <a:ext uri="{FF2B5EF4-FFF2-40B4-BE49-F238E27FC236}">
                <a16:creationId xmlns:a16="http://schemas.microsoft.com/office/drawing/2014/main" id="{D01E3691-1F15-521F-3A6F-00FE1B2C8F22}"/>
              </a:ext>
            </a:extLst>
          </p:cNvPr>
          <p:cNvSpPr txBox="1"/>
          <p:nvPr/>
        </p:nvSpPr>
        <p:spPr>
          <a:xfrm>
            <a:off x="1944044" y="5795137"/>
            <a:ext cx="2518407" cy="307777"/>
          </a:xfrm>
          <a:prstGeom prst="rect">
            <a:avLst/>
          </a:prstGeom>
          <a:noFill/>
        </p:spPr>
        <p:txBody>
          <a:bodyPr wrap="square">
            <a:spAutoFit/>
          </a:bodyPr>
          <a:lstStyle/>
          <a:p>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图</a:t>
            </a:r>
            <a:r>
              <a:rPr kumimoji="1" lang="en-US" altLang="zh-CN" sz="1400" dirty="0">
                <a:solidFill>
                  <a:schemeClr val="tx1">
                    <a:lumMod val="65000"/>
                    <a:lumOff val="35000"/>
                  </a:schemeClr>
                </a:solidFill>
                <a:latin typeface="宋体" panose="02010600030101010101" pitchFamily="2" charset="-122"/>
                <a:ea typeface="微软雅黑" panose="020B0503020204020204" pitchFamily="34" charset="-122"/>
              </a:rPr>
              <a:t>2 </a:t>
            </a:r>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学生成绩表筛选结果</a:t>
            </a:r>
          </a:p>
        </p:txBody>
      </p:sp>
      <p:sp>
        <p:nvSpPr>
          <p:cNvPr id="14" name="文本框 13">
            <a:extLst>
              <a:ext uri="{FF2B5EF4-FFF2-40B4-BE49-F238E27FC236}">
                <a16:creationId xmlns:a16="http://schemas.microsoft.com/office/drawing/2014/main" id="{8C9B693E-EEEA-1299-A2B9-2A446C49E99F}"/>
              </a:ext>
            </a:extLst>
          </p:cNvPr>
          <p:cNvSpPr txBox="1"/>
          <p:nvPr/>
        </p:nvSpPr>
        <p:spPr>
          <a:xfrm>
            <a:off x="8278054" y="6219560"/>
            <a:ext cx="3491568" cy="307777"/>
          </a:xfrm>
          <a:prstGeom prst="rect">
            <a:avLst/>
          </a:prstGeom>
          <a:noFill/>
        </p:spPr>
        <p:txBody>
          <a:bodyPr wrap="square">
            <a:spAutoFit/>
          </a:bodyPr>
          <a:lstStyle/>
          <a:p>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图</a:t>
            </a:r>
            <a:r>
              <a:rPr kumimoji="1" lang="en-US" altLang="zh-CN" sz="1400" dirty="0">
                <a:solidFill>
                  <a:schemeClr val="tx1">
                    <a:lumMod val="65000"/>
                    <a:lumOff val="35000"/>
                  </a:schemeClr>
                </a:solidFill>
                <a:latin typeface="宋体" panose="02010600030101010101" pitchFamily="2" charset="-122"/>
                <a:ea typeface="微软雅黑" panose="020B0503020204020204" pitchFamily="34" charset="-122"/>
              </a:rPr>
              <a:t>3 </a:t>
            </a:r>
            <a:r>
              <a:rPr kumimoji="1" lang="zh-CN" altLang="en-US" sz="1400" dirty="0">
                <a:solidFill>
                  <a:schemeClr val="tx1">
                    <a:lumMod val="65000"/>
                    <a:lumOff val="35000"/>
                  </a:schemeClr>
                </a:solidFill>
                <a:latin typeface="宋体" panose="02010600030101010101" pitchFamily="2" charset="-122"/>
                <a:ea typeface="微软雅黑" panose="020B0503020204020204" pitchFamily="34" charset="-122"/>
              </a:rPr>
              <a:t>学生成绩表分类汇总结果</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文本框 10"/>
          <p:cNvSpPr txBox="1"/>
          <p:nvPr/>
        </p:nvSpPr>
        <p:spPr>
          <a:xfrm>
            <a:off x="2470785" y="2025650"/>
            <a:ext cx="6938010" cy="398780"/>
          </a:xfrm>
          <a:prstGeom prst="rect">
            <a:avLst/>
          </a:prstGeom>
          <a:noFill/>
        </p:spPr>
        <p:txBody>
          <a:bodyPr wrap="square" rtlCol="0">
            <a:spAutoFit/>
          </a:bodyPr>
          <a:lstStyle/>
          <a:p>
            <a:pPr>
              <a:lnSpc>
                <a:spcPts val="2400"/>
              </a:lnSpc>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任务</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3.5  </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管理学生成绩</a:t>
            </a:r>
            <a:endParaRPr 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4" name="文本框 11"/>
          <p:cNvSpPr txBox="1"/>
          <p:nvPr/>
        </p:nvSpPr>
        <p:spPr>
          <a:xfrm>
            <a:off x="2504617" y="1156411"/>
            <a:ext cx="2985407" cy="46037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学习目标</a:t>
            </a:r>
          </a:p>
        </p:txBody>
      </p:sp>
      <p:sp>
        <p:nvSpPr>
          <p:cNvPr id="5" name="十字箭头标注 4"/>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6" name="图片 5"/>
          <p:cNvPicPr>
            <a:picLocks noChangeAspect="1"/>
          </p:cNvPicPr>
          <p:nvPr/>
        </p:nvPicPr>
        <p:blipFill>
          <a:blip r:embed="rId14" cstate="print">
            <a:extLst>
              <a:ext uri="{BEBA8EAE-BF5A-486C-A8C5-ECC9F3942E4B}">
                <a14:imgProps xmlns:a14="http://schemas.microsoft.com/office/drawing/2010/main">
                  <a14:imgLayer r:embed="rId15">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cxnSp>
        <p:nvCxnSpPr>
          <p:cNvPr id="26" name="直接箭头连接符 25"/>
          <p:cNvCxnSpPr>
            <a:cxnSpLocks/>
          </p:cNvCxnSpPr>
          <p:nvPr/>
        </p:nvCxnSpPr>
        <p:spPr>
          <a:xfrm flipV="1">
            <a:off x="1904049" y="2477788"/>
            <a:ext cx="0" cy="3349271"/>
          </a:xfrm>
          <a:prstGeom prst="straightConnector1">
            <a:avLst/>
          </a:prstGeom>
          <a:ln w="28575">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0" name="KSO_Shape"/>
          <p:cNvSpPr/>
          <p:nvPr>
            <p:custDataLst>
              <p:tags r:id="rId1"/>
            </p:custDataLst>
          </p:nvPr>
        </p:nvSpPr>
        <p:spPr>
          <a:xfrm rot="5400000">
            <a:off x="2112313" y="2729359"/>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31" name="文本框 18"/>
          <p:cNvSpPr txBox="1"/>
          <p:nvPr>
            <p:custDataLst>
              <p:tags r:id="rId2"/>
            </p:custDataLst>
          </p:nvPr>
        </p:nvSpPr>
        <p:spPr>
          <a:xfrm>
            <a:off x="2269802" y="2898985"/>
            <a:ext cx="361951"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一</a:t>
            </a:r>
          </a:p>
        </p:txBody>
      </p:sp>
      <p:sp>
        <p:nvSpPr>
          <p:cNvPr id="36" name="文本框 25"/>
          <p:cNvSpPr txBox="1"/>
          <p:nvPr>
            <p:custDataLst>
              <p:tags r:id="rId3"/>
            </p:custDataLst>
          </p:nvPr>
        </p:nvSpPr>
        <p:spPr>
          <a:xfrm>
            <a:off x="2853194" y="2889557"/>
            <a:ext cx="5746249" cy="430374"/>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排序</a:t>
            </a:r>
          </a:p>
        </p:txBody>
      </p:sp>
      <p:sp>
        <p:nvSpPr>
          <p:cNvPr id="52" name="KSO_Shape"/>
          <p:cNvSpPr/>
          <p:nvPr>
            <p:custDataLst>
              <p:tags r:id="rId4"/>
            </p:custDataLst>
          </p:nvPr>
        </p:nvSpPr>
        <p:spPr>
          <a:xfrm rot="5400000">
            <a:off x="2112313" y="3416160"/>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53" name="文本框 18"/>
          <p:cNvSpPr txBox="1"/>
          <p:nvPr>
            <p:custDataLst>
              <p:tags r:id="rId5"/>
            </p:custDataLst>
          </p:nvPr>
        </p:nvSpPr>
        <p:spPr>
          <a:xfrm>
            <a:off x="2269802" y="3585786"/>
            <a:ext cx="361951"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二</a:t>
            </a:r>
          </a:p>
        </p:txBody>
      </p:sp>
      <p:sp>
        <p:nvSpPr>
          <p:cNvPr id="54" name="文本框 25"/>
          <p:cNvSpPr txBox="1"/>
          <p:nvPr>
            <p:custDataLst>
              <p:tags r:id="rId6"/>
            </p:custDataLst>
          </p:nvPr>
        </p:nvSpPr>
        <p:spPr>
          <a:xfrm>
            <a:off x="2853194" y="3587153"/>
            <a:ext cx="5746249" cy="430374"/>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筛选</a:t>
            </a:r>
            <a:endParaRPr kumimoji="1" 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5" name="KSO_Shape"/>
          <p:cNvSpPr/>
          <p:nvPr>
            <p:custDataLst>
              <p:tags r:id="rId7"/>
            </p:custDataLst>
          </p:nvPr>
        </p:nvSpPr>
        <p:spPr>
          <a:xfrm rot="5400000">
            <a:off x="2112313" y="4121811"/>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56" name="文本框 18"/>
          <p:cNvSpPr txBox="1"/>
          <p:nvPr>
            <p:custDataLst>
              <p:tags r:id="rId8"/>
            </p:custDataLst>
          </p:nvPr>
        </p:nvSpPr>
        <p:spPr>
          <a:xfrm>
            <a:off x="2269802" y="4291437"/>
            <a:ext cx="361951"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三</a:t>
            </a:r>
          </a:p>
        </p:txBody>
      </p:sp>
      <p:sp>
        <p:nvSpPr>
          <p:cNvPr id="57" name="文本框 25"/>
          <p:cNvSpPr txBox="1"/>
          <p:nvPr>
            <p:custDataLst>
              <p:tags r:id="rId9"/>
            </p:custDataLst>
          </p:nvPr>
        </p:nvSpPr>
        <p:spPr>
          <a:xfrm>
            <a:off x="2853194" y="4292804"/>
            <a:ext cx="5746249" cy="430374"/>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分类汇总</a:t>
            </a:r>
            <a:endParaRPr kumimoji="1"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KSO_Shape"/>
          <p:cNvSpPr/>
          <p:nvPr>
            <p:custDataLst>
              <p:tags r:id="rId10"/>
            </p:custDataLst>
          </p:nvPr>
        </p:nvSpPr>
        <p:spPr>
          <a:xfrm rot="5400000">
            <a:off x="2104693" y="4868571"/>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8" name="文本框 18"/>
          <p:cNvSpPr txBox="1"/>
          <p:nvPr>
            <p:custDataLst>
              <p:tags r:id="rId11"/>
            </p:custDataLst>
          </p:nvPr>
        </p:nvSpPr>
        <p:spPr>
          <a:xfrm>
            <a:off x="2262182" y="5038197"/>
            <a:ext cx="361951" cy="46037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四</a:t>
            </a:r>
          </a:p>
        </p:txBody>
      </p:sp>
      <p:sp>
        <p:nvSpPr>
          <p:cNvPr id="9" name="文本框 25"/>
          <p:cNvSpPr txBox="1"/>
          <p:nvPr>
            <p:custDataLst>
              <p:tags r:id="rId12"/>
            </p:custDataLst>
          </p:nvPr>
        </p:nvSpPr>
        <p:spPr>
          <a:xfrm>
            <a:off x="2845574" y="5039564"/>
            <a:ext cx="5746249" cy="430374"/>
          </a:xfrm>
          <a:prstGeom prst="rect">
            <a:avLst/>
          </a:prstGeom>
          <a:noFill/>
        </p:spPr>
        <p:txBody>
          <a:bodyPr wrap="square" rtlCol="0">
            <a:spAutoFit/>
          </a:bodyPr>
          <a:lstStyle/>
          <a:p>
            <a:pPr>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合并计算</a:t>
            </a:r>
            <a:endParaRPr kumimoji="1"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排序</a:t>
            </a:r>
          </a:p>
        </p:txBody>
      </p:sp>
      <p:pic>
        <p:nvPicPr>
          <p:cNvPr id="14" name="图片 13">
            <a:extLst>
              <a:ext uri="{FF2B5EF4-FFF2-40B4-BE49-F238E27FC236}">
                <a16:creationId xmlns:a16="http://schemas.microsoft.com/office/drawing/2014/main" id="{6CDC40B5-5E1D-0F0F-F197-AB81851E5B7A}"/>
              </a:ext>
            </a:extLst>
          </p:cNvPr>
          <p:cNvPicPr>
            <a:picLocks noChangeAspect="1"/>
          </p:cNvPicPr>
          <p:nvPr/>
        </p:nvPicPr>
        <p:blipFill>
          <a:blip r:embed="rId2"/>
          <a:stretch>
            <a:fillRect/>
          </a:stretch>
        </p:blipFill>
        <p:spPr>
          <a:xfrm>
            <a:off x="2877938" y="3259424"/>
            <a:ext cx="6202278" cy="3347821"/>
          </a:xfrm>
          <a:prstGeom prst="rect">
            <a:avLst/>
          </a:prstGeom>
        </p:spPr>
      </p:pic>
      <p:sp>
        <p:nvSpPr>
          <p:cNvPr id="4" name="文本框 3">
            <a:extLst>
              <a:ext uri="{FF2B5EF4-FFF2-40B4-BE49-F238E27FC236}">
                <a16:creationId xmlns:a16="http://schemas.microsoft.com/office/drawing/2014/main" id="{5901468A-F243-7C57-237E-51AF7EE77FE0}"/>
              </a:ext>
            </a:extLst>
          </p:cNvPr>
          <p:cNvSpPr txBox="1"/>
          <p:nvPr/>
        </p:nvSpPr>
        <p:spPr>
          <a:xfrm>
            <a:off x="416761" y="1429301"/>
            <a:ext cx="11277793" cy="1296637"/>
          </a:xfrm>
          <a:prstGeom prst="rect">
            <a:avLst/>
          </a:prstGeom>
          <a:noFill/>
        </p:spPr>
        <p:txBody>
          <a:bodyPr wrap="square">
            <a:spAutoFit/>
          </a:bodyPr>
          <a:lstStyle/>
          <a:p>
            <a:pPr marL="284400" indent="457200" algn="just">
              <a:lnSpc>
                <a:spcPct val="150000"/>
              </a:lnSpc>
            </a:pPr>
            <a:r>
              <a:rPr lang="zh-CN" altLang="en-US" dirty="0"/>
              <a:t>排序是对工作表中的数据根据一列多列数据的大小进行重新组织排列的一种方式。这里的一列或多列称为排序的关键字段。排序依据常见的是数值，还可以是单元格颜色、字体颜色、条件格式图标。汉字排序时可以指定是按照拼音排序还是按照笔画排序。</a:t>
            </a:r>
          </a:p>
        </p:txBody>
      </p:sp>
      <p:sp>
        <p:nvSpPr>
          <p:cNvPr id="6" name="文本框 5">
            <a:extLst>
              <a:ext uri="{FF2B5EF4-FFF2-40B4-BE49-F238E27FC236}">
                <a16:creationId xmlns:a16="http://schemas.microsoft.com/office/drawing/2014/main" id="{3FB6817F-C505-F5B5-4818-78A587E2CAC3}"/>
              </a:ext>
            </a:extLst>
          </p:cNvPr>
          <p:cNvSpPr txBox="1"/>
          <p:nvPr/>
        </p:nvSpPr>
        <p:spPr>
          <a:xfrm>
            <a:off x="761999" y="2808015"/>
            <a:ext cx="7073153" cy="369332"/>
          </a:xfrm>
          <a:prstGeom prst="rect">
            <a:avLst/>
          </a:prstGeom>
          <a:noFill/>
        </p:spPr>
        <p:txBody>
          <a:bodyPr wrap="square">
            <a:spAutoFit/>
          </a:bodyPr>
          <a:lstStyle/>
          <a:p>
            <a:pPr marL="285750" indent="-285750">
              <a:buFont typeface="Wingdings" panose="05000000000000000000" pitchFamily="2" charset="2"/>
              <a:buChar char="l"/>
            </a:pPr>
            <a:r>
              <a:rPr lang="zh-CN" altLang="en-US" dirty="0"/>
              <a:t>任务：将所有学生成绩按名次升序排序，筛选结果如下图所示。</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排序</a:t>
            </a:r>
          </a:p>
        </p:txBody>
      </p:sp>
      <p:sp>
        <p:nvSpPr>
          <p:cNvPr id="3" name="文本框 2"/>
          <p:cNvSpPr txBox="1"/>
          <p:nvPr/>
        </p:nvSpPr>
        <p:spPr>
          <a:xfrm>
            <a:off x="497445" y="1429301"/>
            <a:ext cx="5062220" cy="3758850"/>
          </a:xfrm>
          <a:prstGeom prst="rect">
            <a:avLst/>
          </a:prstGeom>
          <a:noFill/>
        </p:spPr>
        <p:txBody>
          <a:bodyPr wrap="square" rtlCol="0" anchor="t">
            <a:spAutoFit/>
          </a:bodyPr>
          <a:lstStyle/>
          <a:p>
            <a:pPr algn="l">
              <a:lnSpc>
                <a:spcPct val="150000"/>
              </a:lnSpc>
              <a:spcBef>
                <a:spcPts val="1000"/>
              </a:spcBef>
              <a:buClrTx/>
              <a:buSzTx/>
              <a:buNone/>
            </a:pPr>
            <a:r>
              <a:rPr lang="en-US" dirty="0"/>
              <a:t>1. </a:t>
            </a:r>
            <a:r>
              <a:rPr lang="zh-CN" altLang="en-US" dirty="0"/>
              <a:t>排序（简单排序）</a:t>
            </a:r>
            <a:endParaRPr altLang="zh-CN" dirty="0"/>
          </a:p>
          <a:p>
            <a:pPr marL="285750" indent="-285750" algn="l">
              <a:lnSpc>
                <a:spcPct val="150000"/>
              </a:lnSpc>
              <a:spcBef>
                <a:spcPts val="1000"/>
              </a:spcBef>
              <a:buClrTx/>
              <a:buSzTx/>
              <a:buFont typeface="Wingdings" panose="05000000000000000000" charset="0"/>
              <a:buChar char="l"/>
            </a:pPr>
            <a:r>
              <a:rPr altLang="zh-CN" dirty="0"/>
              <a:t>打开指定素材文件夹下的“3.</a:t>
            </a:r>
            <a:r>
              <a:rPr lang="en-US" altLang="zh-CN" dirty="0"/>
              <a:t>5</a:t>
            </a:r>
            <a:r>
              <a:rPr altLang="zh-CN" dirty="0"/>
              <a:t> </a:t>
            </a:r>
            <a:r>
              <a:rPr altLang="zh-CN" dirty="0" err="1"/>
              <a:t>素材.xlsx”文件</a:t>
            </a:r>
            <a:r>
              <a:rPr lang="zh-CN" altLang="en-US" dirty="0"/>
              <a:t>，单击</a:t>
            </a:r>
            <a:r>
              <a:rPr lang="en-US" altLang="zh-CN" dirty="0"/>
              <a:t>【</a:t>
            </a:r>
            <a:r>
              <a:rPr lang="zh-CN" altLang="en-US" dirty="0"/>
              <a:t>排序</a:t>
            </a:r>
            <a:r>
              <a:rPr lang="en-US" altLang="zh-CN" dirty="0"/>
              <a:t>】</a:t>
            </a:r>
            <a:r>
              <a:rPr lang="zh-CN" altLang="en-US" dirty="0"/>
              <a:t>工作表</a:t>
            </a:r>
            <a:r>
              <a:rPr lang="en-US" altLang="zh-CN" dirty="0"/>
              <a:t> </a:t>
            </a:r>
            <a:r>
              <a:rPr altLang="zh-CN" dirty="0"/>
              <a:t>。</a:t>
            </a:r>
          </a:p>
          <a:p>
            <a:pPr marL="285750" indent="-285750" algn="l">
              <a:lnSpc>
                <a:spcPct val="150000"/>
              </a:lnSpc>
              <a:spcBef>
                <a:spcPts val="1000"/>
              </a:spcBef>
              <a:buClrTx/>
              <a:buSzTx/>
              <a:buFont typeface="Wingdings" panose="05000000000000000000" charset="0"/>
              <a:buChar char="l"/>
            </a:pPr>
            <a:r>
              <a:rPr lang="zh-CN" altLang="en-US" dirty="0"/>
              <a:t>选中“排序”工作表中“名次”列下的任意单元格</a:t>
            </a:r>
            <a:r>
              <a:rPr altLang="zh-CN" dirty="0"/>
              <a:t>。</a:t>
            </a:r>
          </a:p>
          <a:p>
            <a:pPr marL="285750" indent="-285750" algn="l">
              <a:lnSpc>
                <a:spcPct val="150000"/>
              </a:lnSpc>
              <a:spcBef>
                <a:spcPts val="1000"/>
              </a:spcBef>
              <a:buClrTx/>
              <a:buSzTx/>
              <a:buFont typeface="Wingdings" panose="05000000000000000000" charset="0"/>
              <a:buChar char="l"/>
            </a:pPr>
            <a:r>
              <a:rPr lang="zh-CN" altLang="en-US" dirty="0"/>
              <a:t>单击</a:t>
            </a:r>
            <a:r>
              <a:rPr lang="en-US" altLang="zh-CN" dirty="0"/>
              <a:t>【</a:t>
            </a:r>
            <a:r>
              <a:rPr lang="zh-CN" altLang="en-US" dirty="0"/>
              <a:t>开始</a:t>
            </a:r>
            <a:r>
              <a:rPr lang="en-US" altLang="zh-CN" dirty="0"/>
              <a:t>】</a:t>
            </a:r>
            <a:r>
              <a:rPr lang="zh-CN" altLang="en-US" dirty="0"/>
              <a:t>或</a:t>
            </a:r>
            <a:r>
              <a:rPr lang="en-US" altLang="zh-CN" dirty="0"/>
              <a:t>【</a:t>
            </a:r>
            <a:r>
              <a:rPr lang="zh-CN" altLang="en-US" dirty="0"/>
              <a:t>数据</a:t>
            </a:r>
            <a:r>
              <a:rPr lang="en-US" altLang="zh-CN" dirty="0"/>
              <a:t>】</a:t>
            </a:r>
            <a:r>
              <a:rPr lang="zh-CN" altLang="en-US" dirty="0"/>
              <a:t>选项卡下的</a:t>
            </a:r>
            <a:r>
              <a:rPr lang="en-US" altLang="zh-CN" dirty="0"/>
              <a:t>【</a:t>
            </a:r>
            <a:r>
              <a:rPr lang="zh-CN" altLang="en-US" dirty="0"/>
              <a:t>排序</a:t>
            </a:r>
            <a:r>
              <a:rPr lang="en-US" altLang="zh-CN" dirty="0"/>
              <a:t>】</a:t>
            </a:r>
            <a:r>
              <a:rPr lang="zh-CN" altLang="en-US" dirty="0"/>
              <a:t>下拉按钮，在下拉列表中单击</a:t>
            </a:r>
            <a:r>
              <a:rPr lang="en-US" altLang="zh-CN" dirty="0"/>
              <a:t>【</a:t>
            </a:r>
            <a:r>
              <a:rPr lang="zh-CN" altLang="en-US" dirty="0"/>
              <a:t>升序</a:t>
            </a:r>
            <a:r>
              <a:rPr lang="en-US" altLang="zh-CN" dirty="0"/>
              <a:t>】</a:t>
            </a:r>
            <a:r>
              <a:rPr lang="zh-CN" altLang="en-US" dirty="0"/>
              <a:t>选项，所有学生的成绩记录将按照名次升序重新排列。排序后的效果如图</a:t>
            </a:r>
            <a:r>
              <a:rPr lang="en-US" altLang="zh-CN" dirty="0"/>
              <a:t>1</a:t>
            </a:r>
            <a:r>
              <a:rPr lang="zh-CN" altLang="en-US" dirty="0"/>
              <a:t>所示。</a:t>
            </a:r>
          </a:p>
        </p:txBody>
      </p:sp>
      <p:cxnSp>
        <p:nvCxnSpPr>
          <p:cNvPr id="9" name="直接连接符 8"/>
          <p:cNvCxnSpPr/>
          <p:nvPr/>
        </p:nvCxnSpPr>
        <p:spPr>
          <a:xfrm>
            <a:off x="5918695" y="1616284"/>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8682870" y="5090145"/>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1</a:t>
            </a:r>
          </a:p>
        </p:txBody>
      </p:sp>
      <p:pic>
        <p:nvPicPr>
          <p:cNvPr id="14" name="图片 13">
            <a:extLst>
              <a:ext uri="{FF2B5EF4-FFF2-40B4-BE49-F238E27FC236}">
                <a16:creationId xmlns:a16="http://schemas.microsoft.com/office/drawing/2014/main" id="{6CDC40B5-5E1D-0F0F-F197-AB81851E5B7A}"/>
              </a:ext>
            </a:extLst>
          </p:cNvPr>
          <p:cNvPicPr>
            <a:picLocks noChangeAspect="1"/>
          </p:cNvPicPr>
          <p:nvPr/>
        </p:nvPicPr>
        <p:blipFill>
          <a:blip r:embed="rId2"/>
          <a:stretch>
            <a:fillRect/>
          </a:stretch>
        </p:blipFill>
        <p:spPr>
          <a:xfrm>
            <a:off x="6096000" y="1852731"/>
            <a:ext cx="5840491" cy="3152538"/>
          </a:xfrm>
          <a:prstGeom prst="rect">
            <a:avLst/>
          </a:prstGeom>
        </p:spPr>
      </p:pic>
    </p:spTree>
    <p:extLst>
      <p:ext uri="{BB962C8B-B14F-4D97-AF65-F5344CB8AC3E}">
        <p14:creationId xmlns:p14="http://schemas.microsoft.com/office/powerpoint/2010/main" val="3050349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排序</a:t>
            </a:r>
          </a:p>
        </p:txBody>
      </p:sp>
      <p:sp>
        <p:nvSpPr>
          <p:cNvPr id="3" name="文本框 2"/>
          <p:cNvSpPr txBox="1"/>
          <p:nvPr/>
        </p:nvSpPr>
        <p:spPr>
          <a:xfrm>
            <a:off x="497445" y="1616284"/>
            <a:ext cx="5676645" cy="4302588"/>
          </a:xfrm>
          <a:prstGeom prst="rect">
            <a:avLst/>
          </a:prstGeom>
          <a:noFill/>
        </p:spPr>
        <p:txBody>
          <a:bodyPr wrap="square" rtlCol="0" anchor="t">
            <a:spAutoFit/>
          </a:bodyPr>
          <a:lstStyle/>
          <a:p>
            <a:pPr algn="l">
              <a:lnSpc>
                <a:spcPct val="150000"/>
              </a:lnSpc>
              <a:spcBef>
                <a:spcPts val="1000"/>
              </a:spcBef>
              <a:buClrTx/>
              <a:buSzTx/>
              <a:buNone/>
            </a:pPr>
            <a:r>
              <a:rPr lang="en-US" dirty="0"/>
              <a:t>2. </a:t>
            </a:r>
            <a:r>
              <a:rPr lang="zh-CN" altLang="en-US" dirty="0"/>
              <a:t>排序（自定义排序）</a:t>
            </a:r>
            <a:endParaRPr altLang="zh-CN" dirty="0"/>
          </a:p>
          <a:p>
            <a:pPr marL="285750" indent="-285750" algn="l">
              <a:lnSpc>
                <a:spcPct val="150000"/>
              </a:lnSpc>
              <a:spcBef>
                <a:spcPts val="1000"/>
              </a:spcBef>
              <a:buClrTx/>
              <a:buSzTx/>
              <a:buFont typeface="Wingdings" panose="05000000000000000000" charset="0"/>
              <a:buChar char="l"/>
            </a:pPr>
            <a:r>
              <a:rPr lang="zh-CN" altLang="en-US" dirty="0"/>
              <a:t>将表中的多列作为排序关键字段进行排序</a:t>
            </a:r>
            <a:r>
              <a:rPr altLang="zh-CN" dirty="0"/>
              <a:t>。</a:t>
            </a:r>
          </a:p>
          <a:p>
            <a:pPr marL="285750" indent="-285750" algn="l">
              <a:lnSpc>
                <a:spcPct val="150000"/>
              </a:lnSpc>
              <a:spcBef>
                <a:spcPts val="1000"/>
              </a:spcBef>
              <a:buClrTx/>
              <a:buSzTx/>
              <a:buFont typeface="Wingdings" panose="05000000000000000000" charset="0"/>
              <a:buChar char="l"/>
            </a:pPr>
            <a:r>
              <a:rPr lang="zh-CN" altLang="en-US" dirty="0"/>
              <a:t>单击</a:t>
            </a:r>
            <a:r>
              <a:rPr lang="en-US" altLang="zh-CN" dirty="0"/>
              <a:t>【</a:t>
            </a:r>
            <a:r>
              <a:rPr lang="zh-CN" altLang="en-US" dirty="0"/>
              <a:t>排序</a:t>
            </a:r>
            <a:r>
              <a:rPr lang="en-US" altLang="zh-CN" dirty="0"/>
              <a:t>】【</a:t>
            </a:r>
            <a:r>
              <a:rPr lang="zh-CN" altLang="en-US" dirty="0"/>
              <a:t>自定义排序</a:t>
            </a:r>
            <a:r>
              <a:rPr lang="en-US" altLang="zh-CN" dirty="0"/>
              <a:t>】</a:t>
            </a:r>
            <a:r>
              <a:rPr lang="zh-CN" altLang="en-US" dirty="0"/>
              <a:t>选项</a:t>
            </a:r>
            <a:r>
              <a:rPr altLang="zh-CN" dirty="0"/>
              <a:t>。</a:t>
            </a:r>
            <a:endParaRPr lang="en-US" altLang="zh-CN" dirty="0"/>
          </a:p>
          <a:p>
            <a:pPr marL="285750" indent="-285750" algn="l">
              <a:lnSpc>
                <a:spcPct val="150000"/>
              </a:lnSpc>
              <a:spcBef>
                <a:spcPts val="1000"/>
              </a:spcBef>
              <a:buClrTx/>
              <a:buSzTx/>
              <a:buFont typeface="Wingdings" panose="05000000000000000000" charset="0"/>
              <a:buChar char="l"/>
            </a:pPr>
            <a:r>
              <a:rPr lang="zh-CN" altLang="en-US" dirty="0"/>
              <a:t>打开</a:t>
            </a:r>
            <a:r>
              <a:rPr lang="en-US" altLang="zh-CN" dirty="0"/>
              <a:t>【</a:t>
            </a:r>
            <a:r>
              <a:rPr lang="zh-CN" altLang="en-US" dirty="0"/>
              <a:t>排序</a:t>
            </a:r>
            <a:r>
              <a:rPr lang="en-US" altLang="zh-CN" dirty="0"/>
              <a:t>】</a:t>
            </a:r>
            <a:r>
              <a:rPr lang="zh-CN" altLang="en-US" dirty="0"/>
              <a:t>对话框，默认含有</a:t>
            </a:r>
            <a:r>
              <a:rPr lang="en-US" altLang="zh-CN" dirty="0"/>
              <a:t>【</a:t>
            </a:r>
            <a:r>
              <a:rPr lang="zh-CN" altLang="en-US" dirty="0"/>
              <a:t>主要关键字</a:t>
            </a:r>
            <a:r>
              <a:rPr lang="en-US" altLang="zh-CN" dirty="0"/>
              <a:t>】</a:t>
            </a:r>
            <a:r>
              <a:rPr lang="zh-CN" altLang="en-US" dirty="0"/>
              <a:t>项，单击</a:t>
            </a:r>
            <a:r>
              <a:rPr lang="en-US" altLang="zh-CN" dirty="0"/>
              <a:t>【 </a:t>
            </a:r>
            <a:r>
              <a:rPr lang="zh-CN" altLang="en-US" dirty="0"/>
              <a:t>添加条件</a:t>
            </a:r>
            <a:r>
              <a:rPr lang="en-US" altLang="zh-CN" dirty="0"/>
              <a:t>】</a:t>
            </a:r>
            <a:r>
              <a:rPr lang="zh-CN" altLang="en-US" dirty="0"/>
              <a:t>按钮即可添加</a:t>
            </a:r>
            <a:r>
              <a:rPr lang="en-US" altLang="zh-CN" dirty="0"/>
              <a:t>【</a:t>
            </a:r>
            <a:r>
              <a:rPr lang="zh-CN" altLang="en-US" dirty="0"/>
              <a:t>次要关键字</a:t>
            </a:r>
            <a:r>
              <a:rPr lang="en-US" altLang="zh-CN" dirty="0"/>
              <a:t>】</a:t>
            </a:r>
            <a:r>
              <a:rPr lang="zh-CN" altLang="en-US" dirty="0"/>
              <a:t>项。</a:t>
            </a:r>
          </a:p>
          <a:p>
            <a:pPr marL="285750" indent="-285750" algn="l">
              <a:lnSpc>
                <a:spcPct val="150000"/>
              </a:lnSpc>
              <a:spcBef>
                <a:spcPts val="1000"/>
              </a:spcBef>
              <a:buClrTx/>
              <a:buSzTx/>
              <a:buFont typeface="Wingdings" panose="05000000000000000000" charset="0"/>
              <a:buChar char="l"/>
            </a:pPr>
            <a:r>
              <a:rPr lang="zh-CN" altLang="en-US" dirty="0"/>
              <a:t>在对话框中设置主要关键字条件和次要关键字条件后，排序的数据将在主要关键字相同的情况下，根据次要关键字排序，次要关键字相同，根据下一个指定的次要关键字排序，依次类推，如图</a:t>
            </a:r>
            <a:r>
              <a:rPr lang="en-US" altLang="zh-CN" dirty="0"/>
              <a:t>2</a:t>
            </a:r>
            <a:r>
              <a:rPr lang="zh-CN" altLang="en-US" dirty="0"/>
              <a:t>所示。</a:t>
            </a:r>
          </a:p>
        </p:txBody>
      </p:sp>
      <p:cxnSp>
        <p:nvCxnSpPr>
          <p:cNvPr id="9" name="直接连接符 8"/>
          <p:cNvCxnSpPr/>
          <p:nvPr/>
        </p:nvCxnSpPr>
        <p:spPr>
          <a:xfrm>
            <a:off x="6174090" y="1616284"/>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8945638" y="4403583"/>
            <a:ext cx="545736"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2</a:t>
            </a:r>
          </a:p>
        </p:txBody>
      </p:sp>
      <p:pic>
        <p:nvPicPr>
          <p:cNvPr id="6" name="图片 5">
            <a:extLst>
              <a:ext uri="{FF2B5EF4-FFF2-40B4-BE49-F238E27FC236}">
                <a16:creationId xmlns:a16="http://schemas.microsoft.com/office/drawing/2014/main" id="{3DAADAEC-F1BF-D8C9-5CAF-93C7E93DBF51}"/>
              </a:ext>
            </a:extLst>
          </p:cNvPr>
          <p:cNvPicPr>
            <a:picLocks noChangeAspect="1"/>
          </p:cNvPicPr>
          <p:nvPr/>
        </p:nvPicPr>
        <p:blipFill>
          <a:blip r:embed="rId2"/>
          <a:stretch>
            <a:fillRect/>
          </a:stretch>
        </p:blipFill>
        <p:spPr>
          <a:xfrm>
            <a:off x="6545901" y="2517170"/>
            <a:ext cx="5345210" cy="1823660"/>
          </a:xfrm>
          <a:prstGeom prst="rect">
            <a:avLst/>
          </a:prstGeom>
        </p:spPr>
      </p:pic>
    </p:spTree>
    <p:extLst>
      <p:ext uri="{BB962C8B-B14F-4D97-AF65-F5344CB8AC3E}">
        <p14:creationId xmlns:p14="http://schemas.microsoft.com/office/powerpoint/2010/main" val="1159640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（二）</a:t>
            </a:r>
            <a:r>
              <a:rPr kumimoji="1" lang="zh-CN" altLang="en-US" dirty="0">
                <a:solidFill>
                  <a:schemeClr val="accent5">
                    <a:lumMod val="75000"/>
                  </a:schemeClr>
                </a:solidFill>
                <a:sym typeface="+mn-ea"/>
              </a:rPr>
              <a:t>筛选</a:t>
            </a:r>
          </a:p>
        </p:txBody>
      </p:sp>
      <p:sp>
        <p:nvSpPr>
          <p:cNvPr id="3" name="文本框 2"/>
          <p:cNvSpPr txBox="1"/>
          <p:nvPr/>
        </p:nvSpPr>
        <p:spPr>
          <a:xfrm>
            <a:off x="600960" y="1532028"/>
            <a:ext cx="10824471" cy="1968616"/>
          </a:xfrm>
          <a:prstGeom prst="rect">
            <a:avLst/>
          </a:prstGeom>
          <a:noFill/>
        </p:spPr>
        <p:txBody>
          <a:bodyPr wrap="square" rtlCol="0" anchor="t">
            <a:spAutoFit/>
          </a:bodyPr>
          <a:lstStyle/>
          <a:p>
            <a:pPr indent="457200" algn="just">
              <a:lnSpc>
                <a:spcPct val="150000"/>
              </a:lnSpc>
              <a:spcBef>
                <a:spcPts val="1000"/>
              </a:spcBef>
              <a:buClrTx/>
              <a:buSzTx/>
            </a:pPr>
            <a:r>
              <a:rPr lang="zh-CN" altLang="en-US" dirty="0"/>
              <a:t>筛选是按照用户的查看要求，只显示工作表中满足条件的行，暂时将不满足条件的行隐藏起来。与排序不同的是，筛选不重新排列数据。</a:t>
            </a:r>
            <a:r>
              <a:rPr lang="en-US" altLang="zh-CN" dirty="0"/>
              <a:t>WPS</a:t>
            </a:r>
            <a:r>
              <a:rPr lang="zh-CN" altLang="en-US" dirty="0"/>
              <a:t>表格提供了两种筛选方式：“筛选”和“高级筛选”。</a:t>
            </a:r>
            <a:endParaRPr lang="en-US" altLang="zh-CN" dirty="0"/>
          </a:p>
          <a:p>
            <a:pPr marL="342900" indent="457200" algn="just">
              <a:lnSpc>
                <a:spcPct val="150000"/>
              </a:lnSpc>
              <a:spcBef>
                <a:spcPts val="1000"/>
              </a:spcBef>
              <a:buClrTx/>
              <a:buSzTx/>
              <a:buAutoNum type="arabicPeriod"/>
            </a:pPr>
            <a:r>
              <a:rPr lang="zh-CN" altLang="en-US" dirty="0"/>
              <a:t>筛选（自动筛选、自定义筛选）</a:t>
            </a:r>
            <a:endParaRPr lang="en-US" altLang="zh-CN" dirty="0"/>
          </a:p>
          <a:p>
            <a:pPr marL="342900" indent="457200" algn="just">
              <a:lnSpc>
                <a:spcPct val="150000"/>
              </a:lnSpc>
              <a:spcBef>
                <a:spcPts val="1000"/>
              </a:spcBef>
              <a:buClrTx/>
              <a:buSzTx/>
              <a:buAutoNum type="arabicPeriod"/>
            </a:pPr>
            <a:r>
              <a:rPr lang="zh-CN" altLang="en-US" dirty="0"/>
              <a:t>高级筛选</a:t>
            </a:r>
            <a:endParaRPr lang="en-US" altLang="zh-CN" dirty="0"/>
          </a:p>
        </p:txBody>
      </p:sp>
      <p:sp>
        <p:nvSpPr>
          <p:cNvPr id="12" name="文本框 11">
            <a:extLst>
              <a:ext uri="{FF2B5EF4-FFF2-40B4-BE49-F238E27FC236}">
                <a16:creationId xmlns:a16="http://schemas.microsoft.com/office/drawing/2014/main" id="{F6BAD60B-C75D-6C12-FCC1-13D02D1512B3}"/>
              </a:ext>
            </a:extLst>
          </p:cNvPr>
          <p:cNvSpPr txBox="1"/>
          <p:nvPr/>
        </p:nvSpPr>
        <p:spPr>
          <a:xfrm>
            <a:off x="743131" y="3644412"/>
            <a:ext cx="10540127" cy="369332"/>
          </a:xfrm>
          <a:prstGeom prst="rect">
            <a:avLst/>
          </a:prstGeom>
          <a:noFill/>
        </p:spPr>
        <p:txBody>
          <a:bodyPr wrap="square">
            <a:spAutoFit/>
          </a:bodyPr>
          <a:lstStyle/>
          <a:p>
            <a:pPr marL="285750" indent="-285750" algn="just">
              <a:buFont typeface="Wingdings" panose="05000000000000000000" pitchFamily="2" charset="2"/>
              <a:buChar char="l"/>
            </a:pPr>
            <a:r>
              <a:rPr lang="zh-CN" altLang="en-US" dirty="0"/>
              <a:t>任务：对学生成绩表进行筛选，显示“ </a:t>
            </a:r>
            <a:r>
              <a:rPr lang="en-US" altLang="zh-CN" dirty="0"/>
              <a:t>23 </a:t>
            </a:r>
            <a:r>
              <a:rPr lang="zh-CN" altLang="en-US" dirty="0"/>
              <a:t>软件 </a:t>
            </a:r>
            <a:r>
              <a:rPr lang="en-US" altLang="zh-CN" dirty="0"/>
              <a:t>2 </a:t>
            </a:r>
            <a:r>
              <a:rPr lang="zh-CN" altLang="en-US" dirty="0"/>
              <a:t>班”的学生成绩数据，筛选后的结果如下图所示。</a:t>
            </a:r>
          </a:p>
        </p:txBody>
      </p:sp>
      <p:pic>
        <p:nvPicPr>
          <p:cNvPr id="2" name="图片 1">
            <a:extLst>
              <a:ext uri="{FF2B5EF4-FFF2-40B4-BE49-F238E27FC236}">
                <a16:creationId xmlns:a16="http://schemas.microsoft.com/office/drawing/2014/main" id="{E80BDE91-C0F1-ABBD-22A5-FFC27ABB948A}"/>
              </a:ext>
            </a:extLst>
          </p:cNvPr>
          <p:cNvPicPr>
            <a:picLocks noChangeAspect="1"/>
          </p:cNvPicPr>
          <p:nvPr/>
        </p:nvPicPr>
        <p:blipFill>
          <a:blip r:embed="rId2"/>
          <a:stretch>
            <a:fillRect/>
          </a:stretch>
        </p:blipFill>
        <p:spPr>
          <a:xfrm>
            <a:off x="1873756" y="4326833"/>
            <a:ext cx="7357709" cy="1617551"/>
          </a:xfrm>
          <a:prstGeom prst="rect">
            <a:avLst/>
          </a:prstGeom>
        </p:spPr>
      </p:pic>
    </p:spTree>
    <p:extLst>
      <p:ext uri="{BB962C8B-B14F-4D97-AF65-F5344CB8AC3E}">
        <p14:creationId xmlns:p14="http://schemas.microsoft.com/office/powerpoint/2010/main" val="11125844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（二）</a:t>
            </a:r>
            <a:r>
              <a:rPr kumimoji="1" lang="zh-CN" altLang="en-US" dirty="0">
                <a:solidFill>
                  <a:schemeClr val="accent5">
                    <a:lumMod val="75000"/>
                  </a:schemeClr>
                </a:solidFill>
                <a:sym typeface="+mn-ea"/>
              </a:rPr>
              <a:t>筛选</a:t>
            </a:r>
          </a:p>
        </p:txBody>
      </p:sp>
      <p:sp>
        <p:nvSpPr>
          <p:cNvPr id="3" name="文本框 2"/>
          <p:cNvSpPr txBox="1"/>
          <p:nvPr/>
        </p:nvSpPr>
        <p:spPr>
          <a:xfrm>
            <a:off x="550901" y="1499721"/>
            <a:ext cx="5062220" cy="3343351"/>
          </a:xfrm>
          <a:prstGeom prst="rect">
            <a:avLst/>
          </a:prstGeom>
          <a:noFill/>
        </p:spPr>
        <p:txBody>
          <a:bodyPr wrap="square" rtlCol="0" anchor="t">
            <a:spAutoFit/>
          </a:bodyPr>
          <a:lstStyle/>
          <a:p>
            <a:pPr algn="l">
              <a:lnSpc>
                <a:spcPct val="150000"/>
              </a:lnSpc>
              <a:spcBef>
                <a:spcPts val="1000"/>
              </a:spcBef>
              <a:buClrTx/>
              <a:buSzTx/>
              <a:buNone/>
            </a:pPr>
            <a:r>
              <a:rPr lang="en-US" dirty="0"/>
              <a:t>1. </a:t>
            </a:r>
            <a:r>
              <a:rPr lang="zh-CN" altLang="en-US" dirty="0"/>
              <a:t>自动筛选</a:t>
            </a:r>
            <a:r>
              <a:rPr altLang="zh-CN" dirty="0"/>
              <a:t>。</a:t>
            </a:r>
          </a:p>
          <a:p>
            <a:pPr marL="285750" indent="-285750" algn="l">
              <a:lnSpc>
                <a:spcPct val="150000"/>
              </a:lnSpc>
              <a:spcBef>
                <a:spcPts val="1000"/>
              </a:spcBef>
              <a:buClrTx/>
              <a:buSzTx/>
              <a:buFont typeface="Wingdings" panose="05000000000000000000" charset="0"/>
              <a:buChar char="l"/>
            </a:pPr>
            <a:r>
              <a:rPr lang="zh-CN" altLang="en-US" dirty="0"/>
              <a:t>单击选择</a:t>
            </a:r>
            <a:r>
              <a:rPr lang="en-US" altLang="zh-CN" dirty="0"/>
              <a:t>【</a:t>
            </a:r>
            <a:r>
              <a:rPr lang="zh-CN" altLang="en-US" dirty="0"/>
              <a:t>筛选</a:t>
            </a:r>
            <a:r>
              <a:rPr lang="en-US" altLang="zh-CN" dirty="0"/>
              <a:t>】</a:t>
            </a:r>
            <a:r>
              <a:rPr lang="zh-CN" altLang="en-US" dirty="0"/>
              <a:t>工作表。</a:t>
            </a:r>
            <a:r>
              <a:rPr altLang="zh-CN" dirty="0"/>
              <a:t>。</a:t>
            </a:r>
          </a:p>
          <a:p>
            <a:pPr marL="285750" indent="-285750" algn="l">
              <a:lnSpc>
                <a:spcPct val="150000"/>
              </a:lnSpc>
              <a:spcBef>
                <a:spcPts val="1000"/>
              </a:spcBef>
              <a:buClrTx/>
              <a:buSzTx/>
              <a:buFont typeface="Wingdings" panose="05000000000000000000" charset="0"/>
              <a:buChar char="l"/>
            </a:pPr>
            <a:r>
              <a:rPr lang="zh-CN" altLang="en-US" dirty="0"/>
              <a:t>在“姓名”列后插入“班级”列，输入学生所在的班级名称，如图</a:t>
            </a:r>
            <a:r>
              <a:rPr lang="en-US" altLang="zh-CN" dirty="0"/>
              <a:t>1</a:t>
            </a:r>
            <a:r>
              <a:rPr lang="zh-CN" altLang="en-US" dirty="0"/>
              <a:t>所示</a:t>
            </a:r>
            <a:r>
              <a:rPr altLang="zh-CN" dirty="0"/>
              <a:t>。</a:t>
            </a:r>
            <a:endParaRPr lang="en-US" altLang="zh-CN" dirty="0"/>
          </a:p>
          <a:p>
            <a:pPr marL="285750" indent="-285750">
              <a:lnSpc>
                <a:spcPct val="150000"/>
              </a:lnSpc>
              <a:spcBef>
                <a:spcPts val="1000"/>
              </a:spcBef>
              <a:buFont typeface="Wingdings" panose="05000000000000000000" charset="0"/>
              <a:buChar char="l"/>
            </a:pPr>
            <a:r>
              <a:rPr lang="zh-CN" altLang="en-US" dirty="0"/>
              <a:t>选中 </a:t>
            </a:r>
            <a:r>
              <a:rPr lang="en-US" altLang="zh-CN" dirty="0"/>
              <a:t>A2:K21 </a:t>
            </a:r>
            <a:r>
              <a:rPr lang="zh-CN" altLang="en-US" dirty="0"/>
              <a:t>数据区域，单击</a:t>
            </a:r>
            <a:r>
              <a:rPr lang="en-US" altLang="zh-CN" dirty="0"/>
              <a:t>【</a:t>
            </a:r>
            <a:r>
              <a:rPr lang="zh-CN" altLang="en-US" dirty="0"/>
              <a:t>开始</a:t>
            </a:r>
            <a:r>
              <a:rPr lang="en-US" altLang="zh-CN" dirty="0"/>
              <a:t>】</a:t>
            </a:r>
            <a:r>
              <a:rPr lang="zh-CN" altLang="en-US" dirty="0"/>
              <a:t>选项卡下的</a:t>
            </a:r>
            <a:r>
              <a:rPr lang="en-US" altLang="zh-CN" dirty="0"/>
              <a:t>【</a:t>
            </a:r>
            <a:r>
              <a:rPr lang="zh-CN" altLang="en-US" dirty="0"/>
              <a:t>筛选</a:t>
            </a:r>
            <a:r>
              <a:rPr lang="en-US" altLang="zh-CN" dirty="0"/>
              <a:t>】</a:t>
            </a:r>
            <a:r>
              <a:rPr lang="zh-CN" altLang="en-US" dirty="0"/>
              <a:t>按钮，数据区域中每个列标题旁边都出现一个下拉按钮，如图</a:t>
            </a:r>
            <a:r>
              <a:rPr lang="en-US" altLang="zh-CN" dirty="0"/>
              <a:t>2</a:t>
            </a:r>
            <a:r>
              <a:rPr lang="zh-CN" altLang="en-US" dirty="0"/>
              <a:t>所示。</a:t>
            </a:r>
            <a:endParaRPr lang="en-US" altLang="zh-CN" dirty="0"/>
          </a:p>
        </p:txBody>
      </p:sp>
      <p:cxnSp>
        <p:nvCxnSpPr>
          <p:cNvPr id="9" name="直接连接符 8"/>
          <p:cNvCxnSpPr/>
          <p:nvPr/>
        </p:nvCxnSpPr>
        <p:spPr>
          <a:xfrm>
            <a:off x="5918695" y="1616284"/>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9088755" y="4136836"/>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1</a:t>
            </a:r>
          </a:p>
        </p:txBody>
      </p:sp>
      <p:sp>
        <p:nvSpPr>
          <p:cNvPr id="8" name="文本框 7"/>
          <p:cNvSpPr txBox="1"/>
          <p:nvPr/>
        </p:nvSpPr>
        <p:spPr>
          <a:xfrm>
            <a:off x="9136394" y="5489743"/>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2</a:t>
            </a:r>
          </a:p>
        </p:txBody>
      </p:sp>
      <p:pic>
        <p:nvPicPr>
          <p:cNvPr id="10" name="图片 9">
            <a:extLst>
              <a:ext uri="{FF2B5EF4-FFF2-40B4-BE49-F238E27FC236}">
                <a16:creationId xmlns:a16="http://schemas.microsoft.com/office/drawing/2014/main" id="{F8046740-C07E-4875-BCCF-A159AF21DC5E}"/>
              </a:ext>
            </a:extLst>
          </p:cNvPr>
          <p:cNvPicPr>
            <a:picLocks noChangeAspect="1"/>
          </p:cNvPicPr>
          <p:nvPr/>
        </p:nvPicPr>
        <p:blipFill>
          <a:blip r:embed="rId2"/>
          <a:stretch>
            <a:fillRect/>
          </a:stretch>
        </p:blipFill>
        <p:spPr>
          <a:xfrm>
            <a:off x="7707836" y="976496"/>
            <a:ext cx="2485787" cy="3169948"/>
          </a:xfrm>
          <a:prstGeom prst="rect">
            <a:avLst/>
          </a:prstGeom>
        </p:spPr>
      </p:pic>
      <p:pic>
        <p:nvPicPr>
          <p:cNvPr id="12" name="图片 11">
            <a:extLst>
              <a:ext uri="{FF2B5EF4-FFF2-40B4-BE49-F238E27FC236}">
                <a16:creationId xmlns:a16="http://schemas.microsoft.com/office/drawing/2014/main" id="{7F31CE74-F9A5-77F8-2AE3-F4F412AA970A}"/>
              </a:ext>
            </a:extLst>
          </p:cNvPr>
          <p:cNvPicPr>
            <a:picLocks noChangeAspect="1"/>
          </p:cNvPicPr>
          <p:nvPr/>
        </p:nvPicPr>
        <p:blipFill>
          <a:blip r:embed="rId3"/>
          <a:srcRect b="76003"/>
          <a:stretch/>
        </p:blipFill>
        <p:spPr>
          <a:xfrm>
            <a:off x="6444982" y="4672153"/>
            <a:ext cx="5382825" cy="671442"/>
          </a:xfrm>
          <a:prstGeom prst="rect">
            <a:avLst/>
          </a:prstGeom>
        </p:spPr>
      </p:pic>
    </p:spTree>
    <p:extLst>
      <p:ext uri="{BB962C8B-B14F-4D97-AF65-F5344CB8AC3E}">
        <p14:creationId xmlns:p14="http://schemas.microsoft.com/office/powerpoint/2010/main" val="3425134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（二）</a:t>
            </a:r>
            <a:r>
              <a:rPr kumimoji="1" lang="zh-CN" altLang="en-US" dirty="0">
                <a:solidFill>
                  <a:schemeClr val="accent5">
                    <a:lumMod val="75000"/>
                  </a:schemeClr>
                </a:solidFill>
                <a:sym typeface="+mn-ea"/>
              </a:rPr>
              <a:t>筛选</a:t>
            </a:r>
          </a:p>
        </p:txBody>
      </p:sp>
      <p:sp>
        <p:nvSpPr>
          <p:cNvPr id="3" name="文本框 2"/>
          <p:cNvSpPr txBox="1"/>
          <p:nvPr/>
        </p:nvSpPr>
        <p:spPr>
          <a:xfrm>
            <a:off x="550901" y="1499721"/>
            <a:ext cx="6321476" cy="1840376"/>
          </a:xfrm>
          <a:prstGeom prst="rect">
            <a:avLst/>
          </a:prstGeom>
          <a:noFill/>
        </p:spPr>
        <p:txBody>
          <a:bodyPr wrap="square" rtlCol="0" anchor="t">
            <a:spAutoFit/>
          </a:bodyPr>
          <a:lstStyle/>
          <a:p>
            <a:pPr algn="l">
              <a:lnSpc>
                <a:spcPct val="150000"/>
              </a:lnSpc>
              <a:spcBef>
                <a:spcPts val="1000"/>
              </a:spcBef>
              <a:buClrTx/>
              <a:buSzTx/>
              <a:buNone/>
            </a:pPr>
            <a:r>
              <a:rPr lang="en-US" dirty="0"/>
              <a:t>1. </a:t>
            </a:r>
            <a:r>
              <a:rPr lang="zh-CN" altLang="en-US" dirty="0"/>
              <a:t>自动筛选</a:t>
            </a:r>
            <a:r>
              <a:rPr altLang="zh-CN" dirty="0"/>
              <a:t>。</a:t>
            </a:r>
          </a:p>
          <a:p>
            <a:pPr marL="285750" indent="-285750" algn="l">
              <a:lnSpc>
                <a:spcPct val="150000"/>
              </a:lnSpc>
              <a:spcBef>
                <a:spcPts val="1000"/>
              </a:spcBef>
              <a:buClrTx/>
              <a:buSzTx/>
              <a:buFont typeface="Wingdings" panose="05000000000000000000" charset="0"/>
              <a:buChar char="l"/>
            </a:pPr>
            <a:r>
              <a:rPr lang="zh-CN" altLang="en-US" dirty="0"/>
              <a:t>单击“班级”列旁边的下拉按钮，在弹出的</a:t>
            </a:r>
            <a:r>
              <a:rPr lang="en-US" altLang="zh-CN" dirty="0"/>
              <a:t>【</a:t>
            </a:r>
            <a:r>
              <a:rPr lang="zh-CN" altLang="en-US" dirty="0"/>
              <a:t>筛选</a:t>
            </a:r>
            <a:r>
              <a:rPr lang="en-US" altLang="zh-CN" dirty="0"/>
              <a:t>】</a:t>
            </a:r>
            <a:r>
              <a:rPr lang="zh-CN" altLang="en-US" dirty="0"/>
              <a:t>对话框中，只勾选</a:t>
            </a:r>
            <a:r>
              <a:rPr lang="en-US" altLang="zh-CN" dirty="0"/>
              <a:t>【23</a:t>
            </a:r>
            <a:r>
              <a:rPr lang="zh-CN" altLang="en-US" dirty="0"/>
              <a:t>软件</a:t>
            </a:r>
            <a:r>
              <a:rPr lang="en-US" altLang="zh-CN" dirty="0"/>
              <a:t>2</a:t>
            </a:r>
            <a:r>
              <a:rPr lang="zh-CN" altLang="en-US" dirty="0"/>
              <a:t>班</a:t>
            </a:r>
            <a:r>
              <a:rPr lang="en-US" altLang="zh-CN" dirty="0"/>
              <a:t>】</a:t>
            </a:r>
            <a:r>
              <a:rPr lang="zh-CN" altLang="en-US" dirty="0"/>
              <a:t>复选框，单击</a:t>
            </a:r>
            <a:r>
              <a:rPr lang="en-US" altLang="zh-CN" dirty="0"/>
              <a:t>【</a:t>
            </a:r>
            <a:r>
              <a:rPr lang="zh-CN" altLang="en-US" dirty="0"/>
              <a:t>确定</a:t>
            </a:r>
            <a:r>
              <a:rPr lang="en-US" altLang="zh-CN" dirty="0"/>
              <a:t>】</a:t>
            </a:r>
            <a:r>
              <a:rPr lang="zh-CN" altLang="en-US" dirty="0"/>
              <a:t>按钮，如图</a:t>
            </a:r>
            <a:r>
              <a:rPr lang="en-US" altLang="zh-CN" dirty="0"/>
              <a:t>3</a:t>
            </a:r>
            <a:r>
              <a:rPr lang="zh-CN" altLang="en-US" dirty="0"/>
              <a:t>所示，即完成对数据的筛选，结果如图</a:t>
            </a:r>
            <a:r>
              <a:rPr lang="en-US" altLang="zh-CN" dirty="0"/>
              <a:t>4</a:t>
            </a:r>
            <a:r>
              <a:rPr lang="zh-CN" altLang="en-US" dirty="0"/>
              <a:t>所示。</a:t>
            </a:r>
            <a:endParaRPr altLang="zh-CN" dirty="0"/>
          </a:p>
        </p:txBody>
      </p:sp>
      <p:sp>
        <p:nvSpPr>
          <p:cNvPr id="5" name="文本框 4"/>
          <p:cNvSpPr txBox="1"/>
          <p:nvPr/>
        </p:nvSpPr>
        <p:spPr>
          <a:xfrm>
            <a:off x="9515012" y="4556246"/>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3</a:t>
            </a:r>
          </a:p>
        </p:txBody>
      </p:sp>
      <p:sp>
        <p:nvSpPr>
          <p:cNvPr id="8" name="文本框 7"/>
          <p:cNvSpPr txBox="1"/>
          <p:nvPr/>
        </p:nvSpPr>
        <p:spPr>
          <a:xfrm>
            <a:off x="3711639" y="6183234"/>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4</a:t>
            </a:r>
          </a:p>
        </p:txBody>
      </p:sp>
      <p:pic>
        <p:nvPicPr>
          <p:cNvPr id="4" name="图片 3">
            <a:extLst>
              <a:ext uri="{FF2B5EF4-FFF2-40B4-BE49-F238E27FC236}">
                <a16:creationId xmlns:a16="http://schemas.microsoft.com/office/drawing/2014/main" id="{8D3DB664-37C7-C3FE-6190-9D1FD69A0B07}"/>
              </a:ext>
            </a:extLst>
          </p:cNvPr>
          <p:cNvPicPr>
            <a:picLocks noChangeAspect="1"/>
          </p:cNvPicPr>
          <p:nvPr/>
        </p:nvPicPr>
        <p:blipFill>
          <a:blip r:embed="rId2"/>
          <a:stretch>
            <a:fillRect/>
          </a:stretch>
        </p:blipFill>
        <p:spPr>
          <a:xfrm>
            <a:off x="8075293" y="950511"/>
            <a:ext cx="3062748" cy="3579750"/>
          </a:xfrm>
          <a:prstGeom prst="rect">
            <a:avLst/>
          </a:prstGeom>
        </p:spPr>
      </p:pic>
      <p:pic>
        <p:nvPicPr>
          <p:cNvPr id="11" name="图片 10">
            <a:extLst>
              <a:ext uri="{FF2B5EF4-FFF2-40B4-BE49-F238E27FC236}">
                <a16:creationId xmlns:a16="http://schemas.microsoft.com/office/drawing/2014/main" id="{9A38F27C-C067-17D4-BF03-BFD794738A78}"/>
              </a:ext>
            </a:extLst>
          </p:cNvPr>
          <p:cNvPicPr>
            <a:picLocks noChangeAspect="1"/>
          </p:cNvPicPr>
          <p:nvPr/>
        </p:nvPicPr>
        <p:blipFill>
          <a:blip r:embed="rId3"/>
          <a:stretch>
            <a:fillRect/>
          </a:stretch>
        </p:blipFill>
        <p:spPr>
          <a:xfrm>
            <a:off x="831979" y="4547972"/>
            <a:ext cx="7357709" cy="1617551"/>
          </a:xfrm>
          <a:prstGeom prst="rect">
            <a:avLst/>
          </a:prstGeom>
        </p:spPr>
      </p:pic>
    </p:spTree>
    <p:extLst>
      <p:ext uri="{BB962C8B-B14F-4D97-AF65-F5344CB8AC3E}">
        <p14:creationId xmlns:p14="http://schemas.microsoft.com/office/powerpoint/2010/main" val="1321485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841993"/>
            <a:ext cx="9965184" cy="452805"/>
          </a:xfrm>
        </p:spPr>
        <p:txBody>
          <a:bodyPr>
            <a:normAutofit fontScale="90000"/>
          </a:bodyPr>
          <a:lstStyle/>
          <a:p>
            <a:r>
              <a:rPr kumimoji="1" lang="zh-CN" altLang="en-US" dirty="0">
                <a:solidFill>
                  <a:schemeClr val="accent5">
                    <a:lumMod val="75000"/>
                  </a:schemeClr>
                </a:solidFill>
              </a:rPr>
              <a:t>（二）</a:t>
            </a:r>
            <a:r>
              <a:rPr kumimoji="1" lang="zh-CN" altLang="en-US" dirty="0">
                <a:solidFill>
                  <a:schemeClr val="accent5">
                    <a:lumMod val="75000"/>
                  </a:schemeClr>
                </a:solidFill>
                <a:sym typeface="+mn-ea"/>
              </a:rPr>
              <a:t>筛选</a:t>
            </a:r>
          </a:p>
        </p:txBody>
      </p:sp>
      <p:sp>
        <p:nvSpPr>
          <p:cNvPr id="3" name="文本框 2"/>
          <p:cNvSpPr txBox="1"/>
          <p:nvPr/>
        </p:nvSpPr>
        <p:spPr>
          <a:xfrm>
            <a:off x="568153" y="1270575"/>
            <a:ext cx="7707455" cy="3215111"/>
          </a:xfrm>
          <a:prstGeom prst="rect">
            <a:avLst/>
          </a:prstGeom>
          <a:noFill/>
        </p:spPr>
        <p:txBody>
          <a:bodyPr wrap="square" rtlCol="0" anchor="t">
            <a:spAutoFit/>
          </a:bodyPr>
          <a:lstStyle/>
          <a:p>
            <a:pPr algn="l">
              <a:lnSpc>
                <a:spcPct val="150000"/>
              </a:lnSpc>
              <a:spcBef>
                <a:spcPts val="1000"/>
              </a:spcBef>
              <a:buClrTx/>
              <a:buSzTx/>
              <a:buNone/>
            </a:pPr>
            <a:r>
              <a:rPr lang="en-US" dirty="0"/>
              <a:t>2. </a:t>
            </a:r>
            <a:r>
              <a:rPr lang="zh-CN" altLang="en-US" dirty="0"/>
              <a:t>自定义筛选</a:t>
            </a:r>
            <a:r>
              <a:rPr altLang="zh-CN" dirty="0"/>
              <a:t>。</a:t>
            </a:r>
          </a:p>
          <a:p>
            <a:pPr marL="285750" indent="-285750" algn="l">
              <a:lnSpc>
                <a:spcPct val="150000"/>
              </a:lnSpc>
              <a:spcBef>
                <a:spcPts val="1000"/>
              </a:spcBef>
              <a:buClrTx/>
              <a:buSzTx/>
              <a:buFont typeface="Wingdings" panose="05000000000000000000" charset="0"/>
              <a:buChar char="l"/>
            </a:pPr>
            <a:r>
              <a:rPr lang="zh-CN" altLang="en-US" dirty="0"/>
              <a:t>自动筛选时，基于数据列的数据类型，在</a:t>
            </a:r>
            <a:r>
              <a:rPr lang="en-US" altLang="zh-CN" dirty="0"/>
              <a:t>【</a:t>
            </a:r>
            <a:r>
              <a:rPr lang="zh-CN" altLang="en-US" dirty="0"/>
              <a:t>筛选</a:t>
            </a:r>
            <a:r>
              <a:rPr lang="en-US" altLang="zh-CN" dirty="0"/>
              <a:t>】</a:t>
            </a:r>
            <a:r>
              <a:rPr lang="zh-CN" altLang="en-US" dirty="0"/>
              <a:t>对话框中会对应出现文本筛选、数字筛选和日期筛选，单击对应筛选命令，会弹出一个下拉列表，如图</a:t>
            </a:r>
            <a:r>
              <a:rPr lang="en-US" altLang="zh-CN" dirty="0"/>
              <a:t>5</a:t>
            </a:r>
            <a:r>
              <a:rPr lang="zh-CN" altLang="en-US" dirty="0"/>
              <a:t>所示</a:t>
            </a:r>
            <a:r>
              <a:rPr altLang="zh-CN" dirty="0"/>
              <a:t>。</a:t>
            </a:r>
          </a:p>
          <a:p>
            <a:pPr marL="285750" indent="-285750" algn="l">
              <a:lnSpc>
                <a:spcPct val="150000"/>
              </a:lnSpc>
              <a:spcBef>
                <a:spcPts val="1000"/>
              </a:spcBef>
              <a:buClrTx/>
              <a:buSzTx/>
              <a:buFont typeface="Wingdings" panose="05000000000000000000" charset="0"/>
              <a:buChar char="l"/>
            </a:pPr>
            <a:r>
              <a:rPr lang="zh-CN" altLang="en-US" dirty="0"/>
              <a:t>根据要求单击下拉列表中一项或者单击最后一项</a:t>
            </a:r>
            <a:r>
              <a:rPr lang="en-US" altLang="zh-CN" dirty="0"/>
              <a:t>【</a:t>
            </a:r>
            <a:r>
              <a:rPr lang="zh-CN" altLang="en-US" dirty="0"/>
              <a:t>自定义筛选</a:t>
            </a:r>
            <a:r>
              <a:rPr lang="en-US" altLang="zh-CN" dirty="0"/>
              <a:t>】</a:t>
            </a:r>
            <a:r>
              <a:rPr lang="zh-CN" altLang="en-US" dirty="0"/>
              <a:t>，都会弹出</a:t>
            </a:r>
            <a:r>
              <a:rPr lang="en-US" altLang="zh-CN" dirty="0"/>
              <a:t>【</a:t>
            </a:r>
            <a:r>
              <a:rPr lang="zh-CN" altLang="en-US" dirty="0"/>
              <a:t>自定义自动筛选方式</a:t>
            </a:r>
            <a:r>
              <a:rPr lang="en-US" altLang="zh-CN" dirty="0"/>
              <a:t>】</a:t>
            </a:r>
            <a:r>
              <a:rPr lang="zh-CN" altLang="en-US" dirty="0"/>
              <a:t>对话框，在对话框中进行自定义筛选条件的设置即可，如图</a:t>
            </a:r>
            <a:r>
              <a:rPr lang="en-US" altLang="zh-CN" dirty="0"/>
              <a:t>6</a:t>
            </a:r>
            <a:r>
              <a:rPr lang="zh-CN" altLang="en-US" dirty="0"/>
              <a:t>所示。</a:t>
            </a:r>
            <a:endParaRPr altLang="zh-CN" dirty="0"/>
          </a:p>
        </p:txBody>
      </p:sp>
      <p:sp>
        <p:nvSpPr>
          <p:cNvPr id="5" name="文本框 4"/>
          <p:cNvSpPr txBox="1"/>
          <p:nvPr/>
        </p:nvSpPr>
        <p:spPr>
          <a:xfrm>
            <a:off x="9664537" y="5940913"/>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5</a:t>
            </a:r>
          </a:p>
        </p:txBody>
      </p:sp>
      <p:sp>
        <p:nvSpPr>
          <p:cNvPr id="8" name="文本框 7"/>
          <p:cNvSpPr txBox="1"/>
          <p:nvPr/>
        </p:nvSpPr>
        <p:spPr>
          <a:xfrm>
            <a:off x="3635606" y="6577024"/>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6</a:t>
            </a:r>
          </a:p>
        </p:txBody>
      </p:sp>
      <p:pic>
        <p:nvPicPr>
          <p:cNvPr id="11" name="图片 10">
            <a:extLst>
              <a:ext uri="{FF2B5EF4-FFF2-40B4-BE49-F238E27FC236}">
                <a16:creationId xmlns:a16="http://schemas.microsoft.com/office/drawing/2014/main" id="{053A46AE-7516-C7F4-F9DD-15E9F4C6E1AD}"/>
              </a:ext>
            </a:extLst>
          </p:cNvPr>
          <p:cNvPicPr>
            <a:picLocks noChangeAspect="1"/>
          </p:cNvPicPr>
          <p:nvPr/>
        </p:nvPicPr>
        <p:blipFill>
          <a:blip r:embed="rId2"/>
          <a:stretch>
            <a:fillRect/>
          </a:stretch>
        </p:blipFill>
        <p:spPr>
          <a:xfrm>
            <a:off x="8513598" y="1444222"/>
            <a:ext cx="2715195" cy="4425989"/>
          </a:xfrm>
          <a:prstGeom prst="rect">
            <a:avLst/>
          </a:prstGeom>
        </p:spPr>
      </p:pic>
      <p:pic>
        <p:nvPicPr>
          <p:cNvPr id="14" name="图片 13">
            <a:extLst>
              <a:ext uri="{FF2B5EF4-FFF2-40B4-BE49-F238E27FC236}">
                <a16:creationId xmlns:a16="http://schemas.microsoft.com/office/drawing/2014/main" id="{4B844AD8-A58A-4044-983D-3860DAC93249}"/>
              </a:ext>
            </a:extLst>
          </p:cNvPr>
          <p:cNvPicPr>
            <a:picLocks noChangeAspect="1"/>
          </p:cNvPicPr>
          <p:nvPr/>
        </p:nvPicPr>
        <p:blipFill>
          <a:blip r:embed="rId3"/>
          <a:stretch>
            <a:fillRect/>
          </a:stretch>
        </p:blipFill>
        <p:spPr>
          <a:xfrm>
            <a:off x="1468149" y="4432149"/>
            <a:ext cx="5001664" cy="2144875"/>
          </a:xfrm>
          <a:prstGeom prst="rect">
            <a:avLst/>
          </a:prstGeom>
        </p:spPr>
      </p:pic>
    </p:spTree>
    <p:extLst>
      <p:ext uri="{BB962C8B-B14F-4D97-AF65-F5344CB8AC3E}">
        <p14:creationId xmlns:p14="http://schemas.microsoft.com/office/powerpoint/2010/main" val="2426301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41102"/>
            <a:ext cx="9965184" cy="452805"/>
          </a:xfrm>
        </p:spPr>
        <p:txBody>
          <a:bodyPr>
            <a:normAutofit fontScale="90000"/>
          </a:bodyPr>
          <a:lstStyle/>
          <a:p>
            <a:r>
              <a:rPr kumimoji="1" lang="zh-CN" altLang="en-US" dirty="0">
                <a:solidFill>
                  <a:schemeClr val="accent5">
                    <a:lumMod val="75000"/>
                  </a:schemeClr>
                </a:solidFill>
              </a:rPr>
              <a:t>（二）</a:t>
            </a:r>
            <a:r>
              <a:rPr kumimoji="1" lang="zh-CN" altLang="en-US" dirty="0">
                <a:solidFill>
                  <a:schemeClr val="accent5">
                    <a:lumMod val="75000"/>
                  </a:schemeClr>
                </a:solidFill>
                <a:sym typeface="+mn-ea"/>
              </a:rPr>
              <a:t>筛选</a:t>
            </a:r>
          </a:p>
        </p:txBody>
      </p:sp>
      <p:sp>
        <p:nvSpPr>
          <p:cNvPr id="3" name="文本框 2"/>
          <p:cNvSpPr txBox="1"/>
          <p:nvPr/>
        </p:nvSpPr>
        <p:spPr>
          <a:xfrm>
            <a:off x="669972" y="1406189"/>
            <a:ext cx="10992941" cy="5258234"/>
          </a:xfrm>
          <a:prstGeom prst="rect">
            <a:avLst/>
          </a:prstGeom>
          <a:noFill/>
        </p:spPr>
        <p:txBody>
          <a:bodyPr wrap="square" rtlCol="0" anchor="t">
            <a:spAutoFit/>
          </a:bodyPr>
          <a:lstStyle/>
          <a:p>
            <a:pPr algn="just">
              <a:lnSpc>
                <a:spcPct val="130000"/>
              </a:lnSpc>
              <a:spcBef>
                <a:spcPts val="1000"/>
              </a:spcBef>
              <a:buClrTx/>
              <a:buSzTx/>
              <a:buNone/>
            </a:pPr>
            <a:r>
              <a:rPr lang="en-US" dirty="0"/>
              <a:t>3. </a:t>
            </a:r>
            <a:r>
              <a:rPr lang="zh-CN" altLang="en-US" dirty="0"/>
              <a:t>高级筛选</a:t>
            </a:r>
            <a:r>
              <a:rPr altLang="zh-CN" dirty="0"/>
              <a:t>。</a:t>
            </a:r>
            <a:endParaRPr lang="en-US" altLang="zh-CN" dirty="0"/>
          </a:p>
          <a:p>
            <a:pPr indent="457200" algn="just">
              <a:lnSpc>
                <a:spcPct val="130000"/>
              </a:lnSpc>
            </a:pPr>
            <a:r>
              <a:rPr lang="zh-CN" altLang="en-US" dirty="0"/>
              <a:t>高级筛选是读取在某个区域中事先录入的筛选条件，依据筛选条件对指定工作表进行筛选，筛选的结果可以输出在原表上也可以输出到其他指定位置。</a:t>
            </a:r>
            <a:endParaRPr lang="en-US" altLang="zh-CN" dirty="0"/>
          </a:p>
          <a:p>
            <a:pPr algn="just">
              <a:lnSpc>
                <a:spcPct val="130000"/>
              </a:lnSpc>
              <a:spcBef>
                <a:spcPts val="1000"/>
              </a:spcBef>
              <a:buClrTx/>
              <a:buSzTx/>
              <a:buNone/>
            </a:pPr>
            <a:r>
              <a:rPr lang="zh-CN" altLang="en-US" dirty="0"/>
              <a:t>在未做筛选的“</a:t>
            </a:r>
            <a:r>
              <a:rPr lang="en-US" altLang="zh-CN" dirty="0"/>
              <a:t>3.5</a:t>
            </a:r>
            <a:r>
              <a:rPr lang="zh-CN" altLang="en-US" dirty="0"/>
              <a:t>素材</a:t>
            </a:r>
            <a:r>
              <a:rPr lang="en-US" altLang="zh-CN" dirty="0"/>
              <a:t>.xlsx”</a:t>
            </a:r>
            <a:r>
              <a:rPr lang="zh-CN" altLang="en-US" dirty="0"/>
              <a:t>文件上进行高级筛选，操作步骤如下。</a:t>
            </a:r>
            <a:endParaRPr altLang="zh-CN" dirty="0"/>
          </a:p>
          <a:p>
            <a:pPr marL="285750" indent="-285750" algn="just">
              <a:lnSpc>
                <a:spcPct val="130000"/>
              </a:lnSpc>
              <a:spcBef>
                <a:spcPts val="1000"/>
              </a:spcBef>
              <a:buClrTx/>
              <a:buSzTx/>
              <a:buFont typeface="Wingdings" panose="05000000000000000000" charset="0"/>
              <a:buChar char="l"/>
            </a:pPr>
            <a:r>
              <a:rPr lang="zh-CN" altLang="en-US" dirty="0"/>
              <a:t>打开 </a:t>
            </a:r>
            <a:r>
              <a:rPr lang="en-US" altLang="zh-CN" dirty="0"/>
              <a:t>3.5 </a:t>
            </a:r>
            <a:r>
              <a:rPr lang="zh-CN" altLang="en-US" dirty="0"/>
              <a:t>素材 </a:t>
            </a:r>
            <a:r>
              <a:rPr lang="en-US" altLang="zh-CN" dirty="0"/>
              <a:t>.xlsx ”</a:t>
            </a:r>
            <a:r>
              <a:rPr lang="zh-CN" altLang="en-US" dirty="0"/>
              <a:t>文件，单击“筛选”工作表。</a:t>
            </a:r>
            <a:r>
              <a:rPr altLang="zh-CN" dirty="0"/>
              <a:t>。</a:t>
            </a:r>
          </a:p>
          <a:p>
            <a:pPr marL="285750" indent="-285750" algn="just">
              <a:lnSpc>
                <a:spcPct val="130000"/>
              </a:lnSpc>
              <a:spcBef>
                <a:spcPts val="1000"/>
              </a:spcBef>
              <a:buClrTx/>
              <a:buSzTx/>
              <a:buFont typeface="Wingdings" panose="05000000000000000000" charset="0"/>
              <a:buChar char="l"/>
            </a:pPr>
            <a:r>
              <a:rPr lang="zh-CN" altLang="en-US" dirty="0"/>
              <a:t>建立一个筛选条件区域，用来指定筛选条件。</a:t>
            </a:r>
            <a:endParaRPr lang="en-US" altLang="zh-CN" dirty="0"/>
          </a:p>
          <a:p>
            <a:pPr marL="285750" indent="-285750" algn="just">
              <a:lnSpc>
                <a:spcPct val="130000"/>
              </a:lnSpc>
              <a:spcBef>
                <a:spcPts val="1000"/>
              </a:spcBef>
              <a:buClrTx/>
              <a:buSzTx/>
              <a:buFont typeface="Wingdings" panose="05000000000000000000" charset="0"/>
              <a:buChar char="l"/>
            </a:pPr>
            <a:r>
              <a:rPr lang="zh-CN" altLang="en-US" dirty="0"/>
              <a:t>条件区域规范：</a:t>
            </a:r>
            <a:endParaRPr lang="en-US" altLang="zh-CN" dirty="0"/>
          </a:p>
          <a:p>
            <a:pPr marL="742950" lvl="1" indent="-285750" algn="just">
              <a:lnSpc>
                <a:spcPct val="130000"/>
              </a:lnSpc>
              <a:buFont typeface="Arial" panose="020B0604020202020204" pitchFamily="34" charset="0"/>
              <a:buChar char="•"/>
            </a:pPr>
            <a:r>
              <a:rPr lang="zh-CN" altLang="en-US" dirty="0"/>
              <a:t>至少两行：字段名</a:t>
            </a:r>
            <a:r>
              <a:rPr lang="en-US" altLang="zh-CN" dirty="0"/>
              <a:t>+</a:t>
            </a:r>
            <a:r>
              <a:rPr lang="zh-CN" altLang="en-US" dirty="0"/>
              <a:t>条件</a:t>
            </a:r>
          </a:p>
          <a:p>
            <a:pPr marL="742950" lvl="1" indent="-285750" algn="just">
              <a:lnSpc>
                <a:spcPct val="130000"/>
              </a:lnSpc>
              <a:buFont typeface="Arial" panose="020B0604020202020204" pitchFamily="34" charset="0"/>
              <a:buChar char="•"/>
            </a:pPr>
            <a:r>
              <a:rPr lang="zh-CN" altLang="en-US" dirty="0"/>
              <a:t>条件区域字段名与原始表中字段名必须完全一致</a:t>
            </a:r>
            <a:endParaRPr lang="en-US" altLang="zh-CN" dirty="0"/>
          </a:p>
          <a:p>
            <a:pPr marL="742950" lvl="1" indent="-285750" algn="just">
              <a:lnSpc>
                <a:spcPct val="130000"/>
              </a:lnSpc>
              <a:buFont typeface="Arial" panose="020B0604020202020204" pitchFamily="34" charset="0"/>
              <a:buChar char="•"/>
            </a:pPr>
            <a:r>
              <a:rPr lang="zh-CN" altLang="en-US" dirty="0"/>
              <a:t>第二行为指定条件</a:t>
            </a:r>
          </a:p>
          <a:p>
            <a:pPr marL="742950" lvl="1" indent="-285750" algn="just">
              <a:lnSpc>
                <a:spcPct val="130000"/>
              </a:lnSpc>
              <a:buFont typeface="Arial" panose="020B0604020202020204" pitchFamily="34" charset="0"/>
              <a:buChar char="•"/>
            </a:pPr>
            <a:r>
              <a:rPr lang="zh-CN" altLang="en-US" dirty="0"/>
              <a:t>同行条件是“与”关系</a:t>
            </a:r>
          </a:p>
          <a:p>
            <a:pPr marL="742950" lvl="1" indent="-285750" algn="just">
              <a:lnSpc>
                <a:spcPct val="130000"/>
              </a:lnSpc>
              <a:buFont typeface="Arial" panose="020B0604020202020204" pitchFamily="34" charset="0"/>
              <a:buChar char="•"/>
            </a:pPr>
            <a:r>
              <a:rPr lang="zh-CN" altLang="en-US" dirty="0"/>
              <a:t>不同行条件是“或”关系</a:t>
            </a:r>
            <a:endParaRPr lang="en-US" altLang="zh-CN" dirty="0"/>
          </a:p>
          <a:p>
            <a:pPr marL="285750" lvl="1" indent="-285750" algn="just">
              <a:lnSpc>
                <a:spcPct val="130000"/>
              </a:lnSpc>
              <a:buFont typeface="Wingdings" panose="05000000000000000000" pitchFamily="2" charset="2"/>
              <a:buChar char="l"/>
            </a:pPr>
            <a:r>
              <a:rPr lang="zh-CN" altLang="en-US" dirty="0"/>
              <a:t>如图</a:t>
            </a:r>
            <a:r>
              <a:rPr lang="en-US" altLang="zh-CN" dirty="0"/>
              <a:t>7</a:t>
            </a:r>
            <a:r>
              <a:rPr lang="zh-CN" altLang="en-US" dirty="0"/>
              <a:t>所示，制定筛选条件为“大学英语 </a:t>
            </a:r>
            <a:r>
              <a:rPr lang="en-US" altLang="zh-CN" dirty="0"/>
              <a:t>&gt;=80 </a:t>
            </a:r>
            <a:r>
              <a:rPr lang="zh-CN" altLang="en-US" dirty="0"/>
              <a:t>并且总分 </a:t>
            </a:r>
            <a:r>
              <a:rPr lang="en-US" altLang="zh-CN" dirty="0"/>
              <a:t>&gt;=380”</a:t>
            </a:r>
            <a:r>
              <a:rPr lang="zh-CN" altLang="en-US" dirty="0"/>
              <a:t>。</a:t>
            </a:r>
            <a:endParaRPr lang="en-US" altLang="zh-CN" dirty="0"/>
          </a:p>
        </p:txBody>
      </p:sp>
      <p:sp>
        <p:nvSpPr>
          <p:cNvPr id="5" name="文本框 4"/>
          <p:cNvSpPr txBox="1"/>
          <p:nvPr/>
        </p:nvSpPr>
        <p:spPr>
          <a:xfrm>
            <a:off x="9575390" y="5157328"/>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7</a:t>
            </a:r>
          </a:p>
        </p:txBody>
      </p:sp>
      <p:pic>
        <p:nvPicPr>
          <p:cNvPr id="10" name="图片 9">
            <a:extLst>
              <a:ext uri="{FF2B5EF4-FFF2-40B4-BE49-F238E27FC236}">
                <a16:creationId xmlns:a16="http://schemas.microsoft.com/office/drawing/2014/main" id="{5A1A59AD-308A-216B-4776-28F53B6FFACC}"/>
              </a:ext>
            </a:extLst>
          </p:cNvPr>
          <p:cNvPicPr>
            <a:picLocks noChangeAspect="1"/>
          </p:cNvPicPr>
          <p:nvPr/>
        </p:nvPicPr>
        <p:blipFill>
          <a:blip r:embed="rId2"/>
          <a:stretch>
            <a:fillRect/>
          </a:stretch>
        </p:blipFill>
        <p:spPr>
          <a:xfrm>
            <a:off x="7789988" y="3894242"/>
            <a:ext cx="4237554" cy="1133300"/>
          </a:xfrm>
          <a:prstGeom prst="rect">
            <a:avLst/>
          </a:prstGeom>
        </p:spPr>
      </p:pic>
    </p:spTree>
    <p:extLst>
      <p:ext uri="{BB962C8B-B14F-4D97-AF65-F5344CB8AC3E}">
        <p14:creationId xmlns:p14="http://schemas.microsoft.com/office/powerpoint/2010/main" val="698882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（二）</a:t>
            </a:r>
            <a:r>
              <a:rPr kumimoji="1" lang="zh-CN" altLang="en-US" dirty="0">
                <a:solidFill>
                  <a:schemeClr val="accent5">
                    <a:lumMod val="75000"/>
                  </a:schemeClr>
                </a:solidFill>
                <a:sym typeface="+mn-ea"/>
              </a:rPr>
              <a:t>筛选</a:t>
            </a:r>
          </a:p>
        </p:txBody>
      </p:sp>
      <p:sp>
        <p:nvSpPr>
          <p:cNvPr id="3" name="文本框 2"/>
          <p:cNvSpPr txBox="1"/>
          <p:nvPr/>
        </p:nvSpPr>
        <p:spPr>
          <a:xfrm>
            <a:off x="560704" y="1670050"/>
            <a:ext cx="5834343" cy="3086871"/>
          </a:xfrm>
          <a:prstGeom prst="rect">
            <a:avLst/>
          </a:prstGeom>
          <a:noFill/>
        </p:spPr>
        <p:txBody>
          <a:bodyPr wrap="square" rtlCol="0" anchor="t">
            <a:spAutoFit/>
          </a:bodyPr>
          <a:lstStyle/>
          <a:p>
            <a:pPr algn="l">
              <a:lnSpc>
                <a:spcPct val="150000"/>
              </a:lnSpc>
              <a:spcBef>
                <a:spcPts val="1000"/>
              </a:spcBef>
              <a:buClrTx/>
              <a:buSzTx/>
              <a:buNone/>
            </a:pPr>
            <a:r>
              <a:rPr lang="en-US" dirty="0"/>
              <a:t>3. </a:t>
            </a:r>
            <a:r>
              <a:rPr lang="zh-CN" altLang="en-US" dirty="0"/>
              <a:t>高级筛选</a:t>
            </a:r>
            <a:r>
              <a:rPr altLang="zh-CN" dirty="0"/>
              <a:t>。</a:t>
            </a:r>
            <a:endParaRPr lang="en-US" altLang="zh-CN" dirty="0"/>
          </a:p>
          <a:p>
            <a:pPr marL="285750" indent="-285750" algn="l">
              <a:lnSpc>
                <a:spcPct val="150000"/>
              </a:lnSpc>
              <a:spcBef>
                <a:spcPts val="1000"/>
              </a:spcBef>
              <a:buClrTx/>
              <a:buSzTx/>
              <a:buFont typeface="Wingdings" panose="05000000000000000000" charset="0"/>
              <a:buChar char="l"/>
            </a:pPr>
            <a:r>
              <a:rPr lang="zh-CN" altLang="en-US" dirty="0"/>
              <a:t>单击</a:t>
            </a:r>
            <a:r>
              <a:rPr lang="en-US" altLang="zh-CN" dirty="0"/>
              <a:t>【</a:t>
            </a:r>
            <a:r>
              <a:rPr lang="zh-CN" altLang="en-US" dirty="0"/>
              <a:t>开始</a:t>
            </a:r>
            <a:r>
              <a:rPr lang="en-US" altLang="zh-CN" dirty="0"/>
              <a:t>】</a:t>
            </a:r>
            <a:r>
              <a:rPr lang="zh-CN" altLang="en-US" dirty="0"/>
              <a:t>或</a:t>
            </a:r>
            <a:r>
              <a:rPr lang="en-US" altLang="zh-CN" dirty="0"/>
              <a:t>【</a:t>
            </a:r>
            <a:r>
              <a:rPr lang="zh-CN" altLang="en-US" dirty="0"/>
              <a:t>数据</a:t>
            </a:r>
            <a:r>
              <a:rPr lang="en-US" altLang="zh-CN" dirty="0"/>
              <a:t>】</a:t>
            </a:r>
            <a:r>
              <a:rPr lang="zh-CN" altLang="en-US" dirty="0"/>
              <a:t>选项卡下的</a:t>
            </a:r>
            <a:r>
              <a:rPr lang="en-US" altLang="zh-CN" dirty="0"/>
              <a:t>【</a:t>
            </a:r>
            <a:r>
              <a:rPr lang="zh-CN" altLang="en-US" dirty="0"/>
              <a:t>筛选</a:t>
            </a:r>
            <a:r>
              <a:rPr lang="en-US" altLang="zh-CN" dirty="0"/>
              <a:t>】|【</a:t>
            </a:r>
            <a:r>
              <a:rPr lang="zh-CN" altLang="en-US" dirty="0"/>
              <a:t>高级筛选</a:t>
            </a:r>
            <a:r>
              <a:rPr lang="en-US" altLang="zh-CN" dirty="0"/>
              <a:t>】</a:t>
            </a:r>
            <a:r>
              <a:rPr lang="zh-CN" altLang="en-US" dirty="0"/>
              <a:t>，弹出</a:t>
            </a:r>
            <a:r>
              <a:rPr lang="en-US" altLang="zh-CN" dirty="0"/>
              <a:t>【</a:t>
            </a:r>
            <a:r>
              <a:rPr lang="zh-CN" altLang="en-US" dirty="0"/>
              <a:t>高级筛选</a:t>
            </a:r>
            <a:r>
              <a:rPr lang="en-US" altLang="zh-CN" dirty="0"/>
              <a:t>】</a:t>
            </a:r>
            <a:r>
              <a:rPr lang="zh-CN" altLang="en-US" dirty="0"/>
              <a:t>对话框，</a:t>
            </a:r>
            <a:r>
              <a:rPr lang="en-US" altLang="zh-CN" dirty="0"/>
              <a:t>【</a:t>
            </a:r>
            <a:r>
              <a:rPr lang="zh-CN" altLang="en-US" dirty="0"/>
              <a:t>方式</a:t>
            </a:r>
            <a:r>
              <a:rPr lang="en-US" altLang="zh-CN" dirty="0"/>
              <a:t>】</a:t>
            </a:r>
            <a:r>
              <a:rPr lang="zh-CN" altLang="en-US" dirty="0"/>
              <a:t>默认“在原有区域显示筛选结果”，</a:t>
            </a:r>
            <a:r>
              <a:rPr lang="en-US" altLang="zh-CN" dirty="0"/>
              <a:t>【</a:t>
            </a:r>
            <a:r>
              <a:rPr lang="zh-CN" altLang="en-US" dirty="0"/>
              <a:t>列表区域</a:t>
            </a:r>
            <a:r>
              <a:rPr lang="en-US" altLang="zh-CN" dirty="0"/>
              <a:t>】</a:t>
            </a:r>
            <a:r>
              <a:rPr lang="zh-CN" altLang="en-US" dirty="0"/>
              <a:t>框选工作表中要筛选的数据单元格区域（</a:t>
            </a:r>
            <a:r>
              <a:rPr lang="en-US" altLang="zh-CN" dirty="0"/>
              <a:t>A2:J21</a:t>
            </a:r>
            <a:r>
              <a:rPr lang="zh-CN" altLang="en-US" dirty="0"/>
              <a:t>），</a:t>
            </a:r>
            <a:r>
              <a:rPr lang="en-US" altLang="zh-CN" dirty="0"/>
              <a:t>【</a:t>
            </a:r>
            <a:r>
              <a:rPr lang="zh-CN" altLang="en-US" dirty="0"/>
              <a:t>条件区域</a:t>
            </a:r>
            <a:r>
              <a:rPr lang="en-US" altLang="zh-CN" dirty="0"/>
              <a:t>】</a:t>
            </a:r>
            <a:r>
              <a:rPr lang="zh-CN" altLang="en-US" dirty="0"/>
              <a:t>框选条件单元格区域，选择好后单击</a:t>
            </a:r>
            <a:r>
              <a:rPr lang="en-US" altLang="zh-CN" dirty="0"/>
              <a:t>【</a:t>
            </a:r>
            <a:r>
              <a:rPr lang="zh-CN" altLang="en-US" dirty="0"/>
              <a:t>确定</a:t>
            </a:r>
            <a:r>
              <a:rPr lang="en-US" altLang="zh-CN" dirty="0"/>
              <a:t>】</a:t>
            </a:r>
            <a:r>
              <a:rPr lang="zh-CN" altLang="en-US" dirty="0"/>
              <a:t>按钮，如图</a:t>
            </a:r>
            <a:r>
              <a:rPr lang="en-US" altLang="zh-CN" dirty="0"/>
              <a:t>8</a:t>
            </a:r>
            <a:r>
              <a:rPr lang="zh-CN" altLang="en-US" dirty="0"/>
              <a:t>所示。筛选后的结果如图</a:t>
            </a:r>
            <a:r>
              <a:rPr lang="en-US" altLang="zh-CN" dirty="0"/>
              <a:t>9</a:t>
            </a:r>
            <a:r>
              <a:rPr lang="zh-CN" altLang="en-US" dirty="0"/>
              <a:t>所示。</a:t>
            </a:r>
            <a:endParaRPr altLang="zh-CN" dirty="0"/>
          </a:p>
        </p:txBody>
      </p:sp>
      <p:cxnSp>
        <p:nvCxnSpPr>
          <p:cNvPr id="9" name="直接连接符 8"/>
          <p:cNvCxnSpPr/>
          <p:nvPr/>
        </p:nvCxnSpPr>
        <p:spPr>
          <a:xfrm>
            <a:off x="6505291" y="1585595"/>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9422130" y="4024547"/>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8</a:t>
            </a:r>
          </a:p>
        </p:txBody>
      </p:sp>
      <p:sp>
        <p:nvSpPr>
          <p:cNvPr id="8" name="文本框 7"/>
          <p:cNvSpPr txBox="1"/>
          <p:nvPr/>
        </p:nvSpPr>
        <p:spPr>
          <a:xfrm>
            <a:off x="9464087" y="5954772"/>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9</a:t>
            </a:r>
          </a:p>
        </p:txBody>
      </p:sp>
      <p:pic>
        <p:nvPicPr>
          <p:cNvPr id="12" name="图片 11">
            <a:extLst>
              <a:ext uri="{FF2B5EF4-FFF2-40B4-BE49-F238E27FC236}">
                <a16:creationId xmlns:a16="http://schemas.microsoft.com/office/drawing/2014/main" id="{E877F14B-85D2-EF20-5883-59E19C596CCE}"/>
              </a:ext>
            </a:extLst>
          </p:cNvPr>
          <p:cNvPicPr>
            <a:picLocks noChangeAspect="1"/>
          </p:cNvPicPr>
          <p:nvPr/>
        </p:nvPicPr>
        <p:blipFill>
          <a:blip r:embed="rId2"/>
          <a:stretch>
            <a:fillRect/>
          </a:stretch>
        </p:blipFill>
        <p:spPr>
          <a:xfrm>
            <a:off x="8165645" y="839296"/>
            <a:ext cx="2792361" cy="3165987"/>
          </a:xfrm>
          <a:prstGeom prst="rect">
            <a:avLst/>
          </a:prstGeom>
        </p:spPr>
      </p:pic>
      <p:pic>
        <p:nvPicPr>
          <p:cNvPr id="14" name="图片 13">
            <a:extLst>
              <a:ext uri="{FF2B5EF4-FFF2-40B4-BE49-F238E27FC236}">
                <a16:creationId xmlns:a16="http://schemas.microsoft.com/office/drawing/2014/main" id="{47C6F0F5-F45C-6A7D-EDD3-C9162EB6D13B}"/>
              </a:ext>
            </a:extLst>
          </p:cNvPr>
          <p:cNvPicPr>
            <a:picLocks noChangeAspect="1"/>
          </p:cNvPicPr>
          <p:nvPr/>
        </p:nvPicPr>
        <p:blipFill>
          <a:blip r:embed="rId3"/>
          <a:stretch>
            <a:fillRect/>
          </a:stretch>
        </p:blipFill>
        <p:spPr>
          <a:xfrm>
            <a:off x="6681961" y="4417105"/>
            <a:ext cx="5451874" cy="1464399"/>
          </a:xfrm>
          <a:prstGeom prst="rect">
            <a:avLst/>
          </a:prstGeom>
        </p:spPr>
      </p:pic>
    </p:spTree>
    <p:extLst>
      <p:ext uri="{BB962C8B-B14F-4D97-AF65-F5344CB8AC3E}">
        <p14:creationId xmlns:p14="http://schemas.microsoft.com/office/powerpoint/2010/main" val="42642643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（三）</a:t>
            </a:r>
            <a:r>
              <a:rPr kumimoji="1" lang="zh-CN" altLang="en-US" dirty="0">
                <a:solidFill>
                  <a:schemeClr val="accent5">
                    <a:lumMod val="75000"/>
                  </a:schemeClr>
                </a:solidFill>
                <a:sym typeface="+mn-ea"/>
              </a:rPr>
              <a:t>分类汇总</a:t>
            </a:r>
          </a:p>
        </p:txBody>
      </p:sp>
      <p:sp>
        <p:nvSpPr>
          <p:cNvPr id="3" name="文本框 2"/>
          <p:cNvSpPr txBox="1"/>
          <p:nvPr/>
        </p:nvSpPr>
        <p:spPr>
          <a:xfrm>
            <a:off x="560704" y="1670050"/>
            <a:ext cx="11294746" cy="1840376"/>
          </a:xfrm>
          <a:prstGeom prst="rect">
            <a:avLst/>
          </a:prstGeom>
          <a:noFill/>
        </p:spPr>
        <p:txBody>
          <a:bodyPr wrap="square" rtlCol="0" anchor="t">
            <a:spAutoFit/>
          </a:bodyPr>
          <a:lstStyle/>
          <a:p>
            <a:pPr indent="457200" algn="just">
              <a:lnSpc>
                <a:spcPct val="150000"/>
              </a:lnSpc>
              <a:spcBef>
                <a:spcPts val="1000"/>
              </a:spcBef>
              <a:buClrTx/>
              <a:buSzTx/>
              <a:buNone/>
            </a:pPr>
            <a:r>
              <a:rPr lang="zh-CN" altLang="en-US" dirty="0"/>
              <a:t>分类汇总是对工作表中数据统计分析的一种方法。它是对工作表中的数据按指定列的列值先进行排序，然后对同一类的记录进行分类汇总，包括计数、求和、求平均值、求最大值、求最小值等。</a:t>
            </a:r>
            <a:endParaRPr lang="en-US" altLang="zh-CN" dirty="0"/>
          </a:p>
          <a:p>
            <a:pPr marL="0" lvl="1" indent="457200" algn="just">
              <a:lnSpc>
                <a:spcPct val="150000"/>
              </a:lnSpc>
            </a:pPr>
            <a:r>
              <a:rPr lang="zh-CN" altLang="en-US" dirty="0"/>
              <a:t>分类汇总前，先按分类字段排序，将同一类别的数据放在一起。</a:t>
            </a:r>
          </a:p>
          <a:p>
            <a:pPr marL="285750" indent="-285750" algn="just">
              <a:lnSpc>
                <a:spcPct val="150000"/>
              </a:lnSpc>
              <a:spcBef>
                <a:spcPts val="1000"/>
              </a:spcBef>
              <a:buClrTx/>
              <a:buSzTx/>
              <a:buFont typeface="Wingdings" panose="05000000000000000000" pitchFamily="2" charset="2"/>
              <a:buChar char="l"/>
            </a:pPr>
            <a:r>
              <a:rPr lang="zh-CN" altLang="en-US" dirty="0"/>
              <a:t>任务：按照班级统计每个班级各科的平均分，结果如下图所示。</a:t>
            </a:r>
          </a:p>
        </p:txBody>
      </p:sp>
      <p:pic>
        <p:nvPicPr>
          <p:cNvPr id="2" name="图片 1">
            <a:extLst>
              <a:ext uri="{FF2B5EF4-FFF2-40B4-BE49-F238E27FC236}">
                <a16:creationId xmlns:a16="http://schemas.microsoft.com/office/drawing/2014/main" id="{1A6F276C-E44B-40FA-6D86-C571673A9440}"/>
              </a:ext>
            </a:extLst>
          </p:cNvPr>
          <p:cNvPicPr>
            <a:picLocks noChangeAspect="1"/>
          </p:cNvPicPr>
          <p:nvPr/>
        </p:nvPicPr>
        <p:blipFill>
          <a:blip r:embed="rId2"/>
          <a:stretch>
            <a:fillRect/>
          </a:stretch>
        </p:blipFill>
        <p:spPr>
          <a:xfrm>
            <a:off x="2715663" y="3564318"/>
            <a:ext cx="6822868" cy="3007931"/>
          </a:xfrm>
          <a:prstGeom prst="rect">
            <a:avLst/>
          </a:prstGeom>
        </p:spPr>
      </p:pic>
    </p:spTree>
    <p:extLst>
      <p:ext uri="{BB962C8B-B14F-4D97-AF65-F5344CB8AC3E}">
        <p14:creationId xmlns:p14="http://schemas.microsoft.com/office/powerpoint/2010/main" val="31399364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（三）</a:t>
            </a:r>
            <a:r>
              <a:rPr kumimoji="1" lang="zh-CN" altLang="en-US" dirty="0">
                <a:solidFill>
                  <a:schemeClr val="accent5">
                    <a:lumMod val="75000"/>
                  </a:schemeClr>
                </a:solidFill>
                <a:sym typeface="+mn-ea"/>
              </a:rPr>
              <a:t>分类汇总</a:t>
            </a:r>
          </a:p>
        </p:txBody>
      </p:sp>
      <p:sp>
        <p:nvSpPr>
          <p:cNvPr id="3" name="文本框 2"/>
          <p:cNvSpPr txBox="1"/>
          <p:nvPr/>
        </p:nvSpPr>
        <p:spPr>
          <a:xfrm>
            <a:off x="560704" y="1670050"/>
            <a:ext cx="7110096" cy="4713406"/>
          </a:xfrm>
          <a:prstGeom prst="rect">
            <a:avLst/>
          </a:prstGeom>
          <a:noFill/>
        </p:spPr>
        <p:txBody>
          <a:bodyPr wrap="square" rtlCol="0" anchor="t">
            <a:spAutoFit/>
          </a:bodyPr>
          <a:lstStyle/>
          <a:p>
            <a:pPr algn="just">
              <a:lnSpc>
                <a:spcPct val="150000"/>
              </a:lnSpc>
              <a:spcBef>
                <a:spcPts val="1000"/>
              </a:spcBef>
              <a:buClrTx/>
              <a:buSzTx/>
              <a:buNone/>
            </a:pPr>
            <a:r>
              <a:rPr lang="en-US" dirty="0"/>
              <a:t>1. </a:t>
            </a:r>
            <a:r>
              <a:rPr lang="zh-CN" altLang="en-US" dirty="0"/>
              <a:t>分类汇总</a:t>
            </a:r>
            <a:r>
              <a:rPr altLang="zh-CN" dirty="0"/>
              <a:t>。</a:t>
            </a:r>
          </a:p>
          <a:p>
            <a:pPr marL="285750" indent="-285750" algn="just">
              <a:lnSpc>
                <a:spcPct val="150000"/>
              </a:lnSpc>
              <a:spcBef>
                <a:spcPts val="1000"/>
              </a:spcBef>
              <a:buClrTx/>
              <a:buSzTx/>
              <a:buFont typeface="Wingdings" panose="05000000000000000000" charset="0"/>
              <a:buChar char="l"/>
            </a:pPr>
            <a:r>
              <a:rPr lang="zh-CN" altLang="en-US" sz="1800" b="0" i="0" u="none" strike="noStrike" baseline="0" dirty="0">
                <a:solidFill>
                  <a:srgbClr val="000000"/>
                </a:solidFill>
                <a:latin typeface="宋体" panose="02010600030101010101" pitchFamily="2" charset="-122"/>
                <a:ea typeface="宋体" panose="02010600030101010101" pitchFamily="2" charset="-122"/>
              </a:rPr>
              <a:t>单击选择</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分类汇总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工作表。</a:t>
            </a:r>
            <a:r>
              <a:rPr altLang="zh-CN" dirty="0"/>
              <a:t>。</a:t>
            </a:r>
          </a:p>
          <a:p>
            <a:pPr marL="285750" indent="-285750" algn="just">
              <a:lnSpc>
                <a:spcPct val="150000"/>
              </a:lnSpc>
              <a:spcBef>
                <a:spcPts val="1000"/>
              </a:spcBef>
              <a:buClrTx/>
              <a:buSzTx/>
              <a:buFont typeface="Wingdings" panose="05000000000000000000" charset="0"/>
              <a:buChar char="l"/>
            </a:pPr>
            <a:r>
              <a:rPr lang="zh-CN" altLang="en-US" sz="1800" b="0" i="0" u="none" strike="noStrike" baseline="0" dirty="0">
                <a:solidFill>
                  <a:srgbClr val="000000"/>
                </a:solidFill>
                <a:latin typeface="宋体" panose="02010600030101010101" pitchFamily="2" charset="-122"/>
                <a:ea typeface="宋体" panose="02010600030101010101" pitchFamily="2" charset="-122"/>
              </a:rPr>
              <a:t>选中“班级”列下任意单元格，单击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开始</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选项卡下的</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排序</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按钮，将所有数据按照“班级”排序</a:t>
            </a:r>
            <a:r>
              <a:rPr lang="zh-CN" altLang="en-US" dirty="0"/>
              <a:t>。</a:t>
            </a:r>
            <a:endParaRPr lang="en-US" altLang="zh-CN" dirty="0"/>
          </a:p>
          <a:p>
            <a:pPr marL="285750" indent="-285750" algn="just">
              <a:lnSpc>
                <a:spcPct val="150000"/>
              </a:lnSpc>
              <a:spcBef>
                <a:spcPts val="1000"/>
              </a:spcBef>
              <a:buClrTx/>
              <a:buSzTx/>
              <a:buFont typeface="Wingdings" panose="05000000000000000000" charset="0"/>
              <a:buChar char="l"/>
            </a:pPr>
            <a:r>
              <a:rPr lang="zh-CN" altLang="en-US" sz="1800" b="0" i="0" u="none" strike="noStrike" baseline="0" dirty="0">
                <a:solidFill>
                  <a:srgbClr val="000000"/>
                </a:solidFill>
                <a:latin typeface="宋体" panose="02010600030101010101" pitchFamily="2" charset="-122"/>
                <a:ea typeface="宋体" panose="02010600030101010101" pitchFamily="2" charset="-122"/>
              </a:rPr>
              <a:t>选中</a:t>
            </a:r>
            <a:r>
              <a:rPr lang="en-US" altLang="zh-CN" sz="1800" b="0" i="0" u="none" strike="noStrike" baseline="0" dirty="0">
                <a:solidFill>
                  <a:srgbClr val="000000"/>
                </a:solidFill>
                <a:latin typeface="宋体" panose="02010600030101010101" pitchFamily="2" charset="-122"/>
                <a:ea typeface="宋体" panose="02010600030101010101" pitchFamily="2" charset="-122"/>
              </a:rPr>
              <a:t>A2:K21</a:t>
            </a:r>
            <a:r>
              <a:rPr lang="zh-CN" altLang="en-US" sz="1800" b="0" i="0" u="none" strike="noStrike" baseline="0" dirty="0">
                <a:solidFill>
                  <a:srgbClr val="000000"/>
                </a:solidFill>
                <a:latin typeface="宋体" panose="02010600030101010101" pitchFamily="2" charset="-122"/>
                <a:ea typeface="宋体" panose="02010600030101010101" pitchFamily="2" charset="-122"/>
              </a:rPr>
              <a:t>区域。</a:t>
            </a:r>
            <a:endParaRPr lang="en-US" altLang="zh-CN" sz="1800" b="0" i="0" u="none" strike="noStrike" baseline="0" dirty="0">
              <a:solidFill>
                <a:srgbClr val="000000"/>
              </a:solidFill>
              <a:latin typeface="宋体" panose="02010600030101010101" pitchFamily="2" charset="-122"/>
              <a:ea typeface="宋体" panose="02010600030101010101" pitchFamily="2" charset="-122"/>
            </a:endParaRPr>
          </a:p>
          <a:p>
            <a:pPr marL="285750" indent="-285750" algn="just">
              <a:lnSpc>
                <a:spcPct val="150000"/>
              </a:lnSpc>
              <a:spcBef>
                <a:spcPts val="1000"/>
              </a:spcBef>
              <a:buClrTx/>
              <a:buSzTx/>
              <a:buFont typeface="Wingdings" panose="05000000000000000000" charset="0"/>
              <a:buChar char="l"/>
            </a:pPr>
            <a:r>
              <a:rPr lang="zh-CN" altLang="en-US" sz="1800" b="0" i="0" u="none" strike="noStrike" baseline="0" dirty="0">
                <a:solidFill>
                  <a:srgbClr val="000000"/>
                </a:solidFill>
                <a:latin typeface="宋体" panose="02010600030101010101" pitchFamily="2" charset="-122"/>
                <a:ea typeface="宋体" panose="02010600030101010101" pitchFamily="2" charset="-122"/>
              </a:rPr>
              <a:t>单击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数据</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选项卡下的</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分类汇总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按钮，弹出</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分类汇总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对话框，如图</a:t>
            </a:r>
            <a:r>
              <a:rPr lang="en-US" altLang="zh-CN" sz="1800" b="0" i="0" u="none" strike="noStrike" baseline="0" dirty="0">
                <a:solidFill>
                  <a:srgbClr val="000000"/>
                </a:solidFill>
                <a:latin typeface="宋体" panose="02010600030101010101" pitchFamily="2" charset="-122"/>
                <a:ea typeface="宋体" panose="02010600030101010101" pitchFamily="2" charset="-122"/>
              </a:rPr>
              <a:t>1</a:t>
            </a:r>
            <a:r>
              <a:rPr lang="zh-CN" altLang="en-US" sz="1800" b="0" i="0" u="none" strike="noStrike" baseline="0" dirty="0">
                <a:solidFill>
                  <a:srgbClr val="000000"/>
                </a:solidFill>
                <a:latin typeface="宋体" panose="02010600030101010101" pitchFamily="2" charset="-122"/>
                <a:ea typeface="宋体" panose="02010600030101010101" pitchFamily="2" charset="-122"/>
              </a:rPr>
              <a:t>所示，</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分类字段</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下选择“班级”，</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汇总方式</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选择“平均值”，</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选定汇总项</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中勾选</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大学英语</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大学数学</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a:t>
            </a:r>
            <a:r>
              <a:rPr lang="en-US" altLang="zh-CN" sz="1800" b="0" i="0" u="none" strike="noStrike" baseline="0" dirty="0">
                <a:solidFill>
                  <a:srgbClr val="000000"/>
                </a:solidFill>
                <a:latin typeface="宋体" panose="02010600030101010101" pitchFamily="2" charset="-122"/>
                <a:ea typeface="宋体" panose="02010600030101010101" pitchFamily="2" charset="-122"/>
              </a:rPr>
              <a:t>【C</a:t>
            </a:r>
            <a:r>
              <a:rPr lang="zh-CN" altLang="en-US" sz="1800" b="0" i="0" u="none" strike="noStrike" baseline="0" dirty="0">
                <a:solidFill>
                  <a:srgbClr val="000000"/>
                </a:solidFill>
                <a:latin typeface="宋体" panose="02010600030101010101" pitchFamily="2" charset="-122"/>
                <a:ea typeface="宋体" panose="02010600030101010101" pitchFamily="2" charset="-122"/>
              </a:rPr>
              <a:t>语言</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统计学</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体育</a:t>
            </a:r>
            <a:r>
              <a:rPr lang="en-US" altLang="zh-CN" sz="1800" b="0" i="0" u="none" strike="noStrike" baseline="0" dirty="0">
                <a:solidFill>
                  <a:srgbClr val="000000"/>
                </a:solidFill>
                <a:latin typeface="宋体" panose="02010600030101010101" pitchFamily="2" charset="-122"/>
                <a:ea typeface="宋体" panose="02010600030101010101" pitchFamily="2" charset="-122"/>
              </a:rPr>
              <a:t>】5</a:t>
            </a:r>
            <a:r>
              <a:rPr lang="zh-CN" altLang="en-US" sz="1800" b="0" i="0" u="none" strike="noStrike" baseline="0" dirty="0">
                <a:solidFill>
                  <a:srgbClr val="000000"/>
                </a:solidFill>
                <a:latin typeface="宋体" panose="02010600030101010101" pitchFamily="2" charset="-122"/>
                <a:ea typeface="宋体" panose="02010600030101010101" pitchFamily="2" charset="-122"/>
              </a:rPr>
              <a:t>个复选框，单击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确定</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按钮。</a:t>
            </a:r>
            <a:endParaRPr lang="zh-CN" altLang="en-US" dirty="0"/>
          </a:p>
        </p:txBody>
      </p:sp>
      <p:sp>
        <p:nvSpPr>
          <p:cNvPr id="5" name="文本框 4"/>
          <p:cNvSpPr txBox="1"/>
          <p:nvPr/>
        </p:nvSpPr>
        <p:spPr>
          <a:xfrm>
            <a:off x="10016532" y="6165850"/>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1</a:t>
            </a:r>
          </a:p>
        </p:txBody>
      </p:sp>
      <p:pic>
        <p:nvPicPr>
          <p:cNvPr id="12" name="图片 11">
            <a:extLst>
              <a:ext uri="{FF2B5EF4-FFF2-40B4-BE49-F238E27FC236}">
                <a16:creationId xmlns:a16="http://schemas.microsoft.com/office/drawing/2014/main" id="{6CE0864D-94D8-FB75-F024-E0FF09FA18F9}"/>
              </a:ext>
            </a:extLst>
          </p:cNvPr>
          <p:cNvPicPr>
            <a:picLocks noChangeAspect="1"/>
          </p:cNvPicPr>
          <p:nvPr/>
        </p:nvPicPr>
        <p:blipFill>
          <a:blip r:embed="rId2"/>
          <a:stretch>
            <a:fillRect/>
          </a:stretch>
        </p:blipFill>
        <p:spPr>
          <a:xfrm>
            <a:off x="8401768" y="2279562"/>
            <a:ext cx="3229528" cy="3886288"/>
          </a:xfrm>
          <a:prstGeom prst="rect">
            <a:avLst/>
          </a:prstGeom>
        </p:spPr>
      </p:pic>
      <p:cxnSp>
        <p:nvCxnSpPr>
          <p:cNvPr id="13" name="直接连接符 12">
            <a:extLst>
              <a:ext uri="{FF2B5EF4-FFF2-40B4-BE49-F238E27FC236}">
                <a16:creationId xmlns:a16="http://schemas.microsoft.com/office/drawing/2014/main" id="{B9B41A90-2B13-A584-2DB8-8E55562E52FF}"/>
              </a:ext>
            </a:extLst>
          </p:cNvPr>
          <p:cNvCxnSpPr/>
          <p:nvPr/>
        </p:nvCxnSpPr>
        <p:spPr>
          <a:xfrm>
            <a:off x="7984841" y="1797050"/>
            <a:ext cx="0" cy="4368800"/>
          </a:xfrm>
          <a:prstGeom prst="line">
            <a:avLst/>
          </a:prstGeom>
          <a:ln w="28575">
            <a:solidFill>
              <a:srgbClr val="0070C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2422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（三）</a:t>
            </a:r>
            <a:r>
              <a:rPr kumimoji="1" lang="zh-CN" altLang="en-US" dirty="0">
                <a:solidFill>
                  <a:schemeClr val="accent5">
                    <a:lumMod val="75000"/>
                  </a:schemeClr>
                </a:solidFill>
                <a:sym typeface="+mn-ea"/>
              </a:rPr>
              <a:t>分类汇总</a:t>
            </a:r>
          </a:p>
        </p:txBody>
      </p:sp>
      <p:sp>
        <p:nvSpPr>
          <p:cNvPr id="3" name="文本框 2"/>
          <p:cNvSpPr txBox="1"/>
          <p:nvPr/>
        </p:nvSpPr>
        <p:spPr>
          <a:xfrm>
            <a:off x="548004" y="1593850"/>
            <a:ext cx="11339196" cy="2251194"/>
          </a:xfrm>
          <a:prstGeom prst="rect">
            <a:avLst/>
          </a:prstGeom>
          <a:noFill/>
        </p:spPr>
        <p:txBody>
          <a:bodyPr wrap="square" rtlCol="0" anchor="t">
            <a:spAutoFit/>
          </a:bodyPr>
          <a:lstStyle/>
          <a:p>
            <a:pPr algn="just">
              <a:lnSpc>
                <a:spcPct val="150000"/>
              </a:lnSpc>
              <a:spcBef>
                <a:spcPts val="500"/>
              </a:spcBef>
              <a:buClrTx/>
              <a:buSzTx/>
              <a:buNone/>
            </a:pPr>
            <a:r>
              <a:rPr lang="en-US" dirty="0"/>
              <a:t>1. </a:t>
            </a:r>
            <a:r>
              <a:rPr lang="zh-CN" altLang="en-US" dirty="0"/>
              <a:t>分类汇总</a:t>
            </a:r>
            <a:r>
              <a:rPr altLang="zh-CN" dirty="0"/>
              <a:t>。</a:t>
            </a:r>
          </a:p>
          <a:p>
            <a:pPr marL="285750" indent="-285750" algn="just">
              <a:lnSpc>
                <a:spcPct val="150000"/>
              </a:lnSpc>
              <a:spcBef>
                <a:spcPts val="500"/>
              </a:spcBef>
              <a:buClrTx/>
              <a:buSzTx/>
              <a:buFont typeface="Wingdings" panose="05000000000000000000" charset="0"/>
              <a:buChar char="l"/>
            </a:pPr>
            <a:r>
              <a:rPr lang="zh-CN" altLang="en-US" sz="1800" b="0" i="0" u="none" strike="noStrike" baseline="0" dirty="0">
                <a:solidFill>
                  <a:srgbClr val="000000"/>
                </a:solidFill>
                <a:latin typeface="宋体" panose="02010600030101010101" pitchFamily="2" charset="-122"/>
                <a:ea typeface="宋体" panose="02010600030101010101" pitchFamily="2" charset="-122"/>
              </a:rPr>
              <a:t>不连续选择</a:t>
            </a:r>
            <a:r>
              <a:rPr lang="en-US" altLang="zh-CN" sz="1800" b="0" i="0" u="none" strike="noStrike" baseline="0" dirty="0">
                <a:solidFill>
                  <a:srgbClr val="000000"/>
                </a:solidFill>
                <a:latin typeface="宋体" panose="02010600030101010101" pitchFamily="2" charset="-122"/>
                <a:ea typeface="宋体" panose="02010600030101010101" pitchFamily="2" charset="-122"/>
              </a:rPr>
              <a:t>D9:H9</a:t>
            </a:r>
            <a:r>
              <a:rPr lang="zh-CN" altLang="en-US" sz="1800" b="0" i="0" u="none" strike="noStrike" baseline="0" dirty="0">
                <a:solidFill>
                  <a:srgbClr val="000000"/>
                </a:solidFill>
                <a:latin typeface="宋体" panose="02010600030101010101" pitchFamily="2" charset="-122"/>
                <a:ea typeface="宋体" panose="02010600030101010101" pitchFamily="2" charset="-122"/>
              </a:rPr>
              <a:t>、</a:t>
            </a:r>
            <a:r>
              <a:rPr lang="en-US" altLang="zh-CN" sz="1800" b="0" i="0" u="none" strike="noStrike" baseline="0" dirty="0">
                <a:solidFill>
                  <a:srgbClr val="000000"/>
                </a:solidFill>
                <a:latin typeface="宋体" panose="02010600030101010101" pitchFamily="2" charset="-122"/>
                <a:ea typeface="宋体" panose="02010600030101010101" pitchFamily="2" charset="-122"/>
              </a:rPr>
              <a:t>D17:H17</a:t>
            </a:r>
            <a:r>
              <a:rPr lang="zh-CN" altLang="en-US" sz="1800" b="0" i="0" u="none" strike="noStrike" baseline="0" dirty="0">
                <a:solidFill>
                  <a:srgbClr val="000000"/>
                </a:solidFill>
                <a:latin typeface="宋体" panose="02010600030101010101" pitchFamily="2" charset="-122"/>
                <a:ea typeface="宋体" panose="02010600030101010101" pitchFamily="2" charset="-122"/>
              </a:rPr>
              <a:t>、</a:t>
            </a:r>
            <a:r>
              <a:rPr lang="en-US" altLang="zh-CN" sz="1800" b="0" i="0" u="none" strike="noStrike" baseline="0" dirty="0">
                <a:solidFill>
                  <a:srgbClr val="000000"/>
                </a:solidFill>
                <a:latin typeface="宋体" panose="02010600030101010101" pitchFamily="2" charset="-122"/>
                <a:ea typeface="宋体" panose="02010600030101010101" pitchFamily="2" charset="-122"/>
              </a:rPr>
              <a:t>D24:H24.D25:H25</a:t>
            </a:r>
            <a:r>
              <a:rPr lang="zh-CN" altLang="en-US" sz="1800" b="0" i="0" u="none" strike="noStrike" baseline="0" dirty="0">
                <a:solidFill>
                  <a:srgbClr val="000000"/>
                </a:solidFill>
                <a:latin typeface="宋体" panose="02010600030101010101" pitchFamily="2" charset="-122"/>
                <a:ea typeface="宋体" panose="02010600030101010101" pitchFamily="2" charset="-122"/>
              </a:rPr>
              <a:t>单元格区域，右键单击，弹出的快捷菜单中选择</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设置单元格格式</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选项，在</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数字</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选项卡的</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分类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下选择“数值”，设置小数点位数为“</a:t>
            </a:r>
            <a:r>
              <a:rPr lang="en-US" altLang="zh-CN" sz="1800" b="0" i="0" u="none" strike="noStrike" baseline="0" dirty="0">
                <a:solidFill>
                  <a:srgbClr val="000000"/>
                </a:solidFill>
                <a:latin typeface="宋体" panose="02010600030101010101" pitchFamily="2" charset="-122"/>
                <a:ea typeface="宋体" panose="02010600030101010101" pitchFamily="2" charset="-122"/>
              </a:rPr>
              <a:t>2”</a:t>
            </a:r>
            <a:r>
              <a:rPr lang="zh-CN" altLang="en-US" sz="1800" b="0" i="0" u="none" strike="noStrike" baseline="0" dirty="0">
                <a:solidFill>
                  <a:srgbClr val="000000"/>
                </a:solidFill>
                <a:latin typeface="宋体" panose="02010600030101010101" pitchFamily="2" charset="-122"/>
                <a:ea typeface="宋体" panose="02010600030101010101" pitchFamily="2" charset="-122"/>
              </a:rPr>
              <a:t>，单击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确定</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按钮</a:t>
            </a:r>
            <a:r>
              <a:rPr lang="zh-CN" altLang="en-US" sz="1800" b="0" i="0" u="none" strike="noStrike" baseline="0" dirty="0">
                <a:solidFill>
                  <a:srgbClr val="000000"/>
                </a:solidFill>
                <a:latin typeface="宋体" panose="02010600030101010101" pitchFamily="2" charset="-122"/>
                <a:ea typeface="宋体" panose="02010600030101010101" pitchFamily="2" charset="-122"/>
              </a:rPr>
              <a:t>。</a:t>
            </a:r>
            <a:endParaRPr lang="en-US" altLang="zh-CN" sz="1800" b="0" i="0" u="none" strike="noStrike" baseline="0" dirty="0">
              <a:solidFill>
                <a:srgbClr val="000000"/>
              </a:solidFill>
              <a:latin typeface="宋体" panose="02010600030101010101" pitchFamily="2" charset="-122"/>
              <a:ea typeface="宋体" panose="02010600030101010101" pitchFamily="2" charset="-122"/>
            </a:endParaRPr>
          </a:p>
          <a:p>
            <a:pPr marL="285750" indent="-285750" algn="just">
              <a:lnSpc>
                <a:spcPct val="150000"/>
              </a:lnSpc>
              <a:spcBef>
                <a:spcPts val="500"/>
              </a:spcBef>
              <a:buClrTx/>
              <a:buSzTx/>
              <a:buFont typeface="Wingdings" panose="05000000000000000000" charset="0"/>
              <a:buChar char="l"/>
            </a:pPr>
            <a:r>
              <a:rPr lang="zh-CN" altLang="en-US" sz="1800" b="0" i="0" u="none" strike="noStrike" baseline="0" dirty="0">
                <a:solidFill>
                  <a:srgbClr val="000000"/>
                </a:solidFill>
                <a:latin typeface="宋体" panose="02010600030101010101" pitchFamily="2" charset="-122"/>
                <a:ea typeface="宋体" panose="02010600030101010101" pitchFamily="2" charset="-122"/>
              </a:rPr>
              <a:t>选中</a:t>
            </a:r>
            <a:r>
              <a:rPr lang="en-US" altLang="zh-CN" sz="1800" b="0" i="0" u="none" strike="noStrike" baseline="0" dirty="0">
                <a:solidFill>
                  <a:srgbClr val="000000"/>
                </a:solidFill>
                <a:latin typeface="宋体" panose="02010600030101010101" pitchFamily="2" charset="-122"/>
                <a:ea typeface="宋体" panose="02010600030101010101" pitchFamily="2" charset="-122"/>
              </a:rPr>
              <a:t>D9:H9</a:t>
            </a:r>
            <a:r>
              <a:rPr lang="zh-CN" altLang="en-US" sz="1800" b="0" i="0" u="none" strike="noStrike" baseline="0" dirty="0">
                <a:solidFill>
                  <a:srgbClr val="000000"/>
                </a:solidFill>
                <a:latin typeface="宋体" panose="02010600030101010101" pitchFamily="2" charset="-122"/>
                <a:ea typeface="宋体" panose="02010600030101010101" pitchFamily="2" charset="-122"/>
              </a:rPr>
              <a:t>单元格区域，单击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开始</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选项卡下的</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填充颜色</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下拉按钮，在弹出的调色板中选择“猩红，着色</a:t>
            </a:r>
            <a:r>
              <a:rPr lang="en-US" altLang="zh-CN" sz="1800" b="0" i="0" u="none" strike="noStrike" baseline="0" dirty="0">
                <a:solidFill>
                  <a:srgbClr val="000000"/>
                </a:solidFill>
                <a:latin typeface="宋体" panose="02010600030101010101" pitchFamily="2" charset="-122"/>
                <a:ea typeface="宋体" panose="02010600030101010101" pitchFamily="2" charset="-122"/>
              </a:rPr>
              <a:t>6</a:t>
            </a:r>
            <a:r>
              <a:rPr lang="zh-CN" altLang="en-US" sz="1800" b="0" i="0" u="none" strike="noStrike" baseline="0" dirty="0">
                <a:solidFill>
                  <a:srgbClr val="000000"/>
                </a:solidFill>
                <a:latin typeface="宋体" panose="02010600030101010101" pitchFamily="2" charset="-122"/>
                <a:ea typeface="宋体" panose="02010600030101010101" pitchFamily="2" charset="-122"/>
              </a:rPr>
              <a:t>，浅色</a:t>
            </a:r>
            <a:r>
              <a:rPr lang="en-US" altLang="zh-CN" sz="1800" b="0" i="0" u="none" strike="noStrike" baseline="0" dirty="0">
                <a:solidFill>
                  <a:srgbClr val="000000"/>
                </a:solidFill>
                <a:latin typeface="宋体" panose="02010600030101010101" pitchFamily="2" charset="-122"/>
                <a:ea typeface="宋体" panose="02010600030101010101" pitchFamily="2" charset="-122"/>
              </a:rPr>
              <a:t>60%”</a:t>
            </a:r>
            <a:r>
              <a:rPr lang="zh-CN" altLang="en-US" sz="1800" b="0" i="0" u="none" strike="noStrike" baseline="0" dirty="0">
                <a:solidFill>
                  <a:srgbClr val="000000"/>
                </a:solidFill>
                <a:latin typeface="宋体" panose="02010600030101010101" pitchFamily="2" charset="-122"/>
                <a:ea typeface="宋体" panose="02010600030101010101" pitchFamily="2" charset="-122"/>
              </a:rPr>
              <a:t>，依次将</a:t>
            </a:r>
            <a:r>
              <a:rPr lang="en-US" altLang="zh-CN" sz="1800" b="0" i="0" u="none" strike="noStrike" baseline="0" dirty="0">
                <a:solidFill>
                  <a:srgbClr val="000000"/>
                </a:solidFill>
                <a:latin typeface="宋体" panose="02010600030101010101" pitchFamily="2" charset="-122"/>
                <a:ea typeface="宋体" panose="02010600030101010101" pitchFamily="2" charset="-122"/>
              </a:rPr>
              <a:t>D17:H17</a:t>
            </a:r>
            <a:r>
              <a:rPr lang="zh-CN" altLang="en-US" sz="1800" b="0" i="0" u="none" strike="noStrike" baseline="0" dirty="0">
                <a:solidFill>
                  <a:srgbClr val="000000"/>
                </a:solidFill>
                <a:latin typeface="宋体" panose="02010600030101010101" pitchFamily="2" charset="-122"/>
                <a:ea typeface="宋体" panose="02010600030101010101" pitchFamily="2" charset="-122"/>
              </a:rPr>
              <a:t>、</a:t>
            </a:r>
            <a:r>
              <a:rPr lang="en-US" altLang="zh-CN" sz="1800" b="0" i="0" u="none" strike="noStrike" baseline="0" dirty="0">
                <a:solidFill>
                  <a:srgbClr val="000000"/>
                </a:solidFill>
                <a:latin typeface="宋体" panose="02010600030101010101" pitchFamily="2" charset="-122"/>
                <a:ea typeface="宋体" panose="02010600030101010101" pitchFamily="2" charset="-122"/>
              </a:rPr>
              <a:t>D24:H24.D25:H25</a:t>
            </a:r>
            <a:r>
              <a:rPr lang="zh-CN" altLang="en-US" sz="1800" b="0" i="0" u="none" strike="noStrike" baseline="0" dirty="0">
                <a:solidFill>
                  <a:srgbClr val="000000"/>
                </a:solidFill>
                <a:latin typeface="宋体" panose="02010600030101010101" pitchFamily="2" charset="-122"/>
                <a:ea typeface="宋体" panose="02010600030101010101" pitchFamily="2" charset="-122"/>
              </a:rPr>
              <a:t>单元格区域填充上同样颜色。最后效果如图</a:t>
            </a:r>
            <a:r>
              <a:rPr lang="en-US" altLang="zh-CN" sz="1800" b="0" i="0" u="none" strike="noStrike" baseline="0" dirty="0">
                <a:solidFill>
                  <a:srgbClr val="000000"/>
                </a:solidFill>
                <a:latin typeface="宋体" panose="02010600030101010101" pitchFamily="2" charset="-122"/>
                <a:ea typeface="宋体" panose="02010600030101010101" pitchFamily="2" charset="-122"/>
              </a:rPr>
              <a:t>2</a:t>
            </a:r>
            <a:r>
              <a:rPr lang="zh-CN" altLang="en-US" sz="1800" b="0" i="0" u="none" strike="noStrike" baseline="0" dirty="0">
                <a:solidFill>
                  <a:srgbClr val="000000"/>
                </a:solidFill>
                <a:latin typeface="宋体" panose="02010600030101010101" pitchFamily="2" charset="-122"/>
                <a:ea typeface="宋体" panose="02010600030101010101" pitchFamily="2" charset="-122"/>
              </a:rPr>
              <a:t>所示。</a:t>
            </a:r>
            <a:endParaRPr lang="zh-CN" altLang="en-US" dirty="0"/>
          </a:p>
        </p:txBody>
      </p:sp>
      <p:sp>
        <p:nvSpPr>
          <p:cNvPr id="5" name="文本框 4"/>
          <p:cNvSpPr txBox="1"/>
          <p:nvPr/>
        </p:nvSpPr>
        <p:spPr>
          <a:xfrm>
            <a:off x="5600015" y="6519446"/>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2</a:t>
            </a:r>
          </a:p>
        </p:txBody>
      </p:sp>
      <p:pic>
        <p:nvPicPr>
          <p:cNvPr id="2" name="图片 1">
            <a:extLst>
              <a:ext uri="{FF2B5EF4-FFF2-40B4-BE49-F238E27FC236}">
                <a16:creationId xmlns:a16="http://schemas.microsoft.com/office/drawing/2014/main" id="{954E51D4-29D5-009D-007C-95D9783A64EA}"/>
              </a:ext>
            </a:extLst>
          </p:cNvPr>
          <p:cNvPicPr>
            <a:picLocks noChangeAspect="1"/>
          </p:cNvPicPr>
          <p:nvPr/>
        </p:nvPicPr>
        <p:blipFill>
          <a:blip r:embed="rId2"/>
          <a:stretch>
            <a:fillRect/>
          </a:stretch>
        </p:blipFill>
        <p:spPr>
          <a:xfrm>
            <a:off x="2974026" y="3900412"/>
            <a:ext cx="5940736" cy="2619034"/>
          </a:xfrm>
          <a:prstGeom prst="rect">
            <a:avLst/>
          </a:prstGeom>
        </p:spPr>
      </p:pic>
    </p:spTree>
    <p:extLst>
      <p:ext uri="{BB962C8B-B14F-4D97-AF65-F5344CB8AC3E}">
        <p14:creationId xmlns:p14="http://schemas.microsoft.com/office/powerpoint/2010/main" val="19435377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（三）</a:t>
            </a:r>
            <a:r>
              <a:rPr kumimoji="1" lang="zh-CN" altLang="en-US" dirty="0">
                <a:solidFill>
                  <a:schemeClr val="accent5">
                    <a:lumMod val="75000"/>
                  </a:schemeClr>
                </a:solidFill>
                <a:sym typeface="+mn-ea"/>
              </a:rPr>
              <a:t>分类汇总</a:t>
            </a:r>
          </a:p>
        </p:txBody>
      </p:sp>
      <p:sp>
        <p:nvSpPr>
          <p:cNvPr id="3" name="文本框 2"/>
          <p:cNvSpPr txBox="1"/>
          <p:nvPr/>
        </p:nvSpPr>
        <p:spPr>
          <a:xfrm>
            <a:off x="567054" y="1549675"/>
            <a:ext cx="11294746" cy="986617"/>
          </a:xfrm>
          <a:prstGeom prst="rect">
            <a:avLst/>
          </a:prstGeom>
          <a:noFill/>
        </p:spPr>
        <p:txBody>
          <a:bodyPr wrap="square" rtlCol="0" anchor="t">
            <a:spAutoFit/>
          </a:bodyPr>
          <a:lstStyle/>
          <a:p>
            <a:pPr algn="l">
              <a:lnSpc>
                <a:spcPct val="150000"/>
              </a:lnSpc>
              <a:spcBef>
                <a:spcPts val="1000"/>
              </a:spcBef>
              <a:buClrTx/>
              <a:buSzTx/>
            </a:pPr>
            <a:r>
              <a:rPr lang="zh-CN" altLang="en-US" dirty="0"/>
              <a:t>练习：</a:t>
            </a:r>
            <a:endParaRPr lang="en-US" altLang="zh-CN" dirty="0"/>
          </a:p>
          <a:p>
            <a:pPr algn="l">
              <a:lnSpc>
                <a:spcPct val="150000"/>
              </a:lnSpc>
              <a:spcBef>
                <a:spcPts val="1000"/>
              </a:spcBef>
              <a:buClrTx/>
              <a:buSzTx/>
            </a:pPr>
            <a:r>
              <a:rPr lang="zh-CN" altLang="en-US" sz="1800" b="0" i="0" u="none" strike="noStrike" baseline="0" dirty="0">
                <a:solidFill>
                  <a:srgbClr val="000000"/>
                </a:solidFill>
                <a:latin typeface="宋体" panose="02010600030101010101" pitchFamily="2" charset="-122"/>
                <a:ea typeface="宋体" panose="02010600030101010101" pitchFamily="2" charset="-122"/>
              </a:rPr>
              <a:t>以任务</a:t>
            </a:r>
            <a:r>
              <a:rPr lang="en-US" altLang="zh-CN" sz="1800" b="0" i="0" u="none" strike="noStrike" baseline="0" dirty="0">
                <a:solidFill>
                  <a:srgbClr val="000000"/>
                </a:solidFill>
                <a:latin typeface="宋体" panose="02010600030101010101" pitchFamily="2" charset="-122"/>
                <a:ea typeface="宋体" panose="02010600030101010101" pitchFamily="2" charset="-122"/>
              </a:rPr>
              <a:t>3.1</a:t>
            </a:r>
            <a:r>
              <a:rPr lang="zh-CN" altLang="en-US" sz="1800" b="0" i="0" u="none" strike="noStrike" baseline="0" dirty="0">
                <a:solidFill>
                  <a:srgbClr val="000000"/>
                </a:solidFill>
                <a:latin typeface="宋体" panose="02010600030101010101" pitchFamily="2" charset="-122"/>
                <a:ea typeface="宋体" panose="02010600030101010101" pitchFamily="2" charset="-122"/>
              </a:rPr>
              <a:t>中的学生基本信息表为例，计算不同性别的人数。结果如图。</a:t>
            </a:r>
            <a:endParaRPr lang="en-US" altLang="zh-CN" sz="1800" b="0" i="0" u="none" strike="noStrike" baseline="0" dirty="0">
              <a:solidFill>
                <a:srgbClr val="000000"/>
              </a:solidFill>
              <a:latin typeface="宋体" panose="02010600030101010101" pitchFamily="2" charset="-122"/>
              <a:ea typeface="宋体" panose="02010600030101010101" pitchFamily="2" charset="-122"/>
            </a:endParaRPr>
          </a:p>
        </p:txBody>
      </p:sp>
      <p:pic>
        <p:nvPicPr>
          <p:cNvPr id="4" name="图片 3">
            <a:extLst>
              <a:ext uri="{FF2B5EF4-FFF2-40B4-BE49-F238E27FC236}">
                <a16:creationId xmlns:a16="http://schemas.microsoft.com/office/drawing/2014/main" id="{DF6AC045-10F9-4BE2-AB77-7ADBE979C187}"/>
              </a:ext>
            </a:extLst>
          </p:cNvPr>
          <p:cNvPicPr>
            <a:picLocks noChangeAspect="1"/>
          </p:cNvPicPr>
          <p:nvPr/>
        </p:nvPicPr>
        <p:blipFill>
          <a:blip r:embed="rId2"/>
          <a:stretch>
            <a:fillRect/>
          </a:stretch>
        </p:blipFill>
        <p:spPr>
          <a:xfrm>
            <a:off x="2423692" y="2599517"/>
            <a:ext cx="7241007" cy="3901954"/>
          </a:xfrm>
          <a:prstGeom prst="rect">
            <a:avLst/>
          </a:prstGeom>
        </p:spPr>
      </p:pic>
    </p:spTree>
    <p:extLst>
      <p:ext uri="{BB962C8B-B14F-4D97-AF65-F5344CB8AC3E}">
        <p14:creationId xmlns:p14="http://schemas.microsoft.com/office/powerpoint/2010/main" val="3228275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（三）</a:t>
            </a:r>
            <a:r>
              <a:rPr kumimoji="1" lang="zh-CN" altLang="en-US" dirty="0">
                <a:solidFill>
                  <a:schemeClr val="accent5">
                    <a:lumMod val="75000"/>
                  </a:schemeClr>
                </a:solidFill>
                <a:sym typeface="+mn-ea"/>
              </a:rPr>
              <a:t>分类汇总</a:t>
            </a:r>
          </a:p>
        </p:txBody>
      </p:sp>
      <p:sp>
        <p:nvSpPr>
          <p:cNvPr id="3" name="文本框 2"/>
          <p:cNvSpPr txBox="1"/>
          <p:nvPr/>
        </p:nvSpPr>
        <p:spPr>
          <a:xfrm>
            <a:off x="567054" y="1429301"/>
            <a:ext cx="11294746" cy="2794932"/>
          </a:xfrm>
          <a:prstGeom prst="rect">
            <a:avLst/>
          </a:prstGeom>
          <a:noFill/>
        </p:spPr>
        <p:txBody>
          <a:bodyPr wrap="square" rtlCol="0" anchor="t">
            <a:spAutoFit/>
          </a:bodyPr>
          <a:lstStyle/>
          <a:p>
            <a:pPr algn="l">
              <a:lnSpc>
                <a:spcPct val="150000"/>
              </a:lnSpc>
              <a:spcBef>
                <a:spcPts val="1000"/>
              </a:spcBef>
              <a:buClrTx/>
              <a:buSzTx/>
            </a:pPr>
            <a:r>
              <a:rPr lang="zh-CN" altLang="en-US" dirty="0">
                <a:solidFill>
                  <a:srgbClr val="000000"/>
                </a:solidFill>
                <a:latin typeface="宋体" panose="02010600030101010101" pitchFamily="2" charset="-122"/>
                <a:ea typeface="宋体" panose="02010600030101010101" pitchFamily="2" charset="-122"/>
              </a:rPr>
              <a:t>练习：</a:t>
            </a:r>
            <a:r>
              <a:rPr lang="zh-CN" altLang="en-US" sz="1800" b="0" i="0" u="none" strike="noStrike" baseline="0" dirty="0">
                <a:solidFill>
                  <a:srgbClr val="000000"/>
                </a:solidFill>
                <a:latin typeface="宋体" panose="02010600030101010101" pitchFamily="2" charset="-122"/>
                <a:ea typeface="宋体" panose="02010600030101010101" pitchFamily="2" charset="-122"/>
              </a:rPr>
              <a:t>以任务</a:t>
            </a:r>
            <a:r>
              <a:rPr lang="en-US" altLang="zh-CN" sz="1800" b="0" i="0" u="none" strike="noStrike" baseline="0" dirty="0">
                <a:solidFill>
                  <a:srgbClr val="000000"/>
                </a:solidFill>
                <a:latin typeface="宋体" panose="02010600030101010101" pitchFamily="2" charset="-122"/>
                <a:ea typeface="宋体" panose="02010600030101010101" pitchFamily="2" charset="-122"/>
              </a:rPr>
              <a:t>3.1</a:t>
            </a:r>
            <a:r>
              <a:rPr lang="zh-CN" altLang="en-US" sz="1800" b="0" i="0" u="none" strike="noStrike" baseline="0" dirty="0">
                <a:solidFill>
                  <a:srgbClr val="000000"/>
                </a:solidFill>
                <a:latin typeface="宋体" panose="02010600030101010101" pitchFamily="2" charset="-122"/>
                <a:ea typeface="宋体" panose="02010600030101010101" pitchFamily="2" charset="-122"/>
              </a:rPr>
              <a:t>中的学生基本信息表为例，计算不同性别的人数。分类汇总的操作步骤如下：</a:t>
            </a:r>
            <a:endParaRPr lang="zh-CN" altLang="en-US" dirty="0"/>
          </a:p>
          <a:p>
            <a:pPr marL="285750" indent="-285750" algn="l">
              <a:lnSpc>
                <a:spcPct val="150000"/>
              </a:lnSpc>
              <a:spcBef>
                <a:spcPts val="1000"/>
              </a:spcBef>
              <a:buClrTx/>
              <a:buSzTx/>
              <a:buFont typeface="Wingdings" panose="05000000000000000000" charset="0"/>
              <a:buChar char="l"/>
            </a:pPr>
            <a:r>
              <a:rPr lang="zh-CN" altLang="en-US" sz="1800" b="0" i="0" u="none" strike="noStrike" baseline="0" dirty="0">
                <a:solidFill>
                  <a:srgbClr val="000000"/>
                </a:solidFill>
                <a:latin typeface="宋体" panose="02010600030101010101" pitchFamily="2" charset="-122"/>
                <a:ea typeface="宋体" panose="02010600030101010101" pitchFamily="2" charset="-122"/>
              </a:rPr>
              <a:t>选中数据区域，按照分类的列（字段）进行排序，这里按照性别排序，如图</a:t>
            </a:r>
            <a:r>
              <a:rPr lang="en-US" altLang="zh-CN" dirty="0">
                <a:solidFill>
                  <a:srgbClr val="000000"/>
                </a:solidFill>
                <a:latin typeface="宋体" panose="02010600030101010101" pitchFamily="2" charset="-122"/>
                <a:ea typeface="宋体" panose="02010600030101010101" pitchFamily="2" charset="-122"/>
              </a:rPr>
              <a:t>3</a:t>
            </a:r>
            <a:r>
              <a:rPr lang="zh-CN" altLang="en-US" sz="1800" b="0" i="0" u="none" strike="noStrike" baseline="0" dirty="0">
                <a:solidFill>
                  <a:srgbClr val="000000"/>
                </a:solidFill>
                <a:latin typeface="宋体" panose="02010600030101010101" pitchFamily="2" charset="-122"/>
                <a:ea typeface="宋体" panose="02010600030101010101" pitchFamily="2" charset="-122"/>
              </a:rPr>
              <a:t>所示</a:t>
            </a:r>
            <a:r>
              <a:rPr lang="zh-CN" altLang="en-US" dirty="0"/>
              <a:t>。</a:t>
            </a:r>
          </a:p>
          <a:p>
            <a:pPr marL="285750" indent="-285750" algn="just">
              <a:lnSpc>
                <a:spcPct val="150000"/>
              </a:lnSpc>
              <a:spcBef>
                <a:spcPts val="1000"/>
              </a:spcBef>
              <a:buClrTx/>
              <a:buSzTx/>
              <a:buFont typeface="Wingdings" panose="05000000000000000000" charset="0"/>
              <a:buChar char="l"/>
            </a:pPr>
            <a:r>
              <a:rPr lang="zh-CN" altLang="en-US" sz="1800" b="0" i="0" u="none" strike="noStrike" baseline="0" dirty="0">
                <a:solidFill>
                  <a:srgbClr val="000000"/>
                </a:solidFill>
                <a:latin typeface="宋体" panose="02010600030101010101" pitchFamily="2" charset="-122"/>
                <a:ea typeface="宋体" panose="02010600030101010101" pitchFamily="2" charset="-122"/>
              </a:rPr>
              <a:t>单击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数据</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选项卡下的</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分类汇总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按钮，弹出</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分类汇总对话框</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，如图</a:t>
            </a:r>
            <a:r>
              <a:rPr lang="en-US" altLang="zh-CN" dirty="0">
                <a:solidFill>
                  <a:srgbClr val="000000"/>
                </a:solidFill>
                <a:latin typeface="宋体" panose="02010600030101010101" pitchFamily="2" charset="-122"/>
                <a:ea typeface="宋体" panose="02010600030101010101" pitchFamily="2" charset="-122"/>
              </a:rPr>
              <a:t>4</a:t>
            </a:r>
            <a:r>
              <a:rPr lang="zh-CN" altLang="en-US" sz="1800" b="0" i="0" u="none" strike="noStrike" baseline="0" dirty="0">
                <a:solidFill>
                  <a:srgbClr val="000000"/>
                </a:solidFill>
                <a:latin typeface="宋体" panose="02010600030101010101" pitchFamily="2" charset="-122"/>
                <a:ea typeface="宋体" panose="02010600030101010101" pitchFamily="2" charset="-122"/>
              </a:rPr>
              <a:t>所示，</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分类字段</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是选择分类的条件依据，这里在选择“性别”，</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汇总方式</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是对汇总项进行统计的方式，选择“计数”，</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选定汇总项</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是选择需要进行汇总统计的数据项，勾选</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性别</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复选框，对不同性别人数进行计数统计，单击</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确定</a:t>
            </a:r>
            <a:r>
              <a:rPr lang="en-US" altLang="zh-CN" sz="1800" b="0" i="0" u="none" strike="noStrike" baseline="0" dirty="0">
                <a:solidFill>
                  <a:srgbClr val="000000"/>
                </a:solidFill>
                <a:latin typeface="宋体" panose="02010600030101010101" pitchFamily="2" charset="-122"/>
                <a:ea typeface="宋体" panose="02010600030101010101" pitchFamily="2" charset="-122"/>
              </a:rPr>
              <a:t>】</a:t>
            </a:r>
            <a:r>
              <a:rPr lang="zh-CN" altLang="en-US" sz="1800" b="0" i="0" u="none" strike="noStrike" baseline="0" dirty="0">
                <a:solidFill>
                  <a:srgbClr val="000000"/>
                </a:solidFill>
                <a:latin typeface="宋体" panose="02010600030101010101" pitchFamily="2" charset="-122"/>
                <a:ea typeface="宋体" panose="02010600030101010101" pitchFamily="2" charset="-122"/>
              </a:rPr>
              <a:t>按钮，汇总结束。</a:t>
            </a:r>
            <a:endParaRPr lang="zh-CN" altLang="en-US" dirty="0"/>
          </a:p>
        </p:txBody>
      </p:sp>
      <p:sp>
        <p:nvSpPr>
          <p:cNvPr id="5" name="文本框 4"/>
          <p:cNvSpPr txBox="1"/>
          <p:nvPr/>
        </p:nvSpPr>
        <p:spPr>
          <a:xfrm>
            <a:off x="3042035" y="6519446"/>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3</a:t>
            </a:r>
          </a:p>
        </p:txBody>
      </p:sp>
      <p:sp>
        <p:nvSpPr>
          <p:cNvPr id="8" name="文本框 7"/>
          <p:cNvSpPr txBox="1"/>
          <p:nvPr/>
        </p:nvSpPr>
        <p:spPr>
          <a:xfrm>
            <a:off x="9009380" y="6519446"/>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4</a:t>
            </a:r>
          </a:p>
        </p:txBody>
      </p:sp>
      <p:pic>
        <p:nvPicPr>
          <p:cNvPr id="4" name="图片 3">
            <a:extLst>
              <a:ext uri="{FF2B5EF4-FFF2-40B4-BE49-F238E27FC236}">
                <a16:creationId xmlns:a16="http://schemas.microsoft.com/office/drawing/2014/main" id="{3E9E23C9-40B2-2530-CBD0-E998B959B285}"/>
              </a:ext>
            </a:extLst>
          </p:cNvPr>
          <p:cNvPicPr>
            <a:picLocks noChangeAspect="1"/>
          </p:cNvPicPr>
          <p:nvPr/>
        </p:nvPicPr>
        <p:blipFill>
          <a:blip r:embed="rId2"/>
          <a:stretch>
            <a:fillRect/>
          </a:stretch>
        </p:blipFill>
        <p:spPr>
          <a:xfrm>
            <a:off x="1198986" y="4249378"/>
            <a:ext cx="4539983" cy="2303822"/>
          </a:xfrm>
          <a:prstGeom prst="rect">
            <a:avLst/>
          </a:prstGeom>
        </p:spPr>
      </p:pic>
      <p:pic>
        <p:nvPicPr>
          <p:cNvPr id="9" name="图片 8">
            <a:extLst>
              <a:ext uri="{FF2B5EF4-FFF2-40B4-BE49-F238E27FC236}">
                <a16:creationId xmlns:a16="http://schemas.microsoft.com/office/drawing/2014/main" id="{10F7559D-61C3-E91C-FE6E-35A5E0ED8608}"/>
              </a:ext>
            </a:extLst>
          </p:cNvPr>
          <p:cNvPicPr>
            <a:picLocks noChangeAspect="1"/>
          </p:cNvPicPr>
          <p:nvPr/>
        </p:nvPicPr>
        <p:blipFill>
          <a:blip r:embed="rId3"/>
          <a:stretch>
            <a:fillRect/>
          </a:stretch>
        </p:blipFill>
        <p:spPr>
          <a:xfrm>
            <a:off x="8195066" y="3827487"/>
            <a:ext cx="2079234" cy="2694376"/>
          </a:xfrm>
          <a:prstGeom prst="rect">
            <a:avLst/>
          </a:prstGeom>
        </p:spPr>
      </p:pic>
    </p:spTree>
    <p:extLst>
      <p:ext uri="{BB962C8B-B14F-4D97-AF65-F5344CB8AC3E}">
        <p14:creationId xmlns:p14="http://schemas.microsoft.com/office/powerpoint/2010/main" val="20621258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510145" y="798696"/>
            <a:ext cx="9965184" cy="452805"/>
          </a:xfrm>
        </p:spPr>
        <p:txBody>
          <a:bodyPr>
            <a:normAutofit fontScale="90000"/>
          </a:bodyPr>
          <a:lstStyle/>
          <a:p>
            <a:r>
              <a:rPr kumimoji="1" lang="zh-CN" altLang="en-US" dirty="0">
                <a:solidFill>
                  <a:schemeClr val="accent5">
                    <a:lumMod val="75000"/>
                  </a:schemeClr>
                </a:solidFill>
              </a:rPr>
              <a:t>（三）</a:t>
            </a:r>
            <a:r>
              <a:rPr kumimoji="1" lang="zh-CN" altLang="en-US" dirty="0">
                <a:solidFill>
                  <a:schemeClr val="accent5">
                    <a:lumMod val="75000"/>
                  </a:schemeClr>
                </a:solidFill>
                <a:sym typeface="+mn-ea"/>
              </a:rPr>
              <a:t>分类汇总</a:t>
            </a:r>
          </a:p>
        </p:txBody>
      </p:sp>
      <p:sp>
        <p:nvSpPr>
          <p:cNvPr id="3" name="文本框 2"/>
          <p:cNvSpPr txBox="1"/>
          <p:nvPr/>
        </p:nvSpPr>
        <p:spPr>
          <a:xfrm>
            <a:off x="579755" y="1302301"/>
            <a:ext cx="11377296" cy="2671372"/>
          </a:xfrm>
          <a:prstGeom prst="rect">
            <a:avLst/>
          </a:prstGeom>
          <a:noFill/>
        </p:spPr>
        <p:txBody>
          <a:bodyPr wrap="square" rtlCol="0" anchor="t">
            <a:spAutoFit/>
          </a:bodyPr>
          <a:lstStyle/>
          <a:p>
            <a:pPr marL="285750" indent="-285750" algn="just">
              <a:lnSpc>
                <a:spcPct val="150000"/>
              </a:lnSpc>
              <a:spcBef>
                <a:spcPts val="500"/>
              </a:spcBef>
              <a:buClrTx/>
              <a:buSzTx/>
              <a:buFont typeface="Wingdings" panose="05000000000000000000" charset="0"/>
              <a:buChar char="l"/>
            </a:pPr>
            <a:r>
              <a:rPr lang="zh-CN" altLang="en-US" dirty="0"/>
              <a:t>在图</a:t>
            </a:r>
            <a:r>
              <a:rPr lang="en-US" altLang="zh-CN" dirty="0"/>
              <a:t>5</a:t>
            </a:r>
            <a:r>
              <a:rPr lang="zh-CN" altLang="en-US" dirty="0"/>
              <a:t>所示的分类汇总结果中，在表格的左上角有</a:t>
            </a:r>
            <a:r>
              <a:rPr lang="en-US" altLang="zh-CN" dirty="0"/>
              <a:t>【1】</a:t>
            </a:r>
            <a:r>
              <a:rPr lang="zh-CN" altLang="en-US" dirty="0"/>
              <a:t>、</a:t>
            </a:r>
            <a:r>
              <a:rPr lang="en-US" altLang="zh-CN" dirty="0"/>
              <a:t>【2】</a:t>
            </a:r>
            <a:r>
              <a:rPr lang="zh-CN" altLang="en-US" dirty="0"/>
              <a:t>、</a:t>
            </a:r>
            <a:r>
              <a:rPr lang="en-US" altLang="zh-CN" dirty="0"/>
              <a:t>【3】</a:t>
            </a:r>
            <a:r>
              <a:rPr lang="zh-CN" altLang="en-US" dirty="0"/>
              <a:t>三个数字按钮，称为“分级显示级别按钮”，单击这些按钮可以分级显示汇总结果；表格左侧的</a:t>
            </a:r>
            <a:r>
              <a:rPr lang="en-US" altLang="zh-CN" dirty="0"/>
              <a:t>【-】</a:t>
            </a:r>
            <a:r>
              <a:rPr lang="zh-CN" altLang="en-US" dirty="0"/>
              <a:t>按钮是隐藏明细数据按钮，单击该按钮可隐藏该按钮所包含的明细数据，并切换到</a:t>
            </a:r>
            <a:r>
              <a:rPr lang="en-US" altLang="zh-CN" dirty="0"/>
              <a:t>【+】</a:t>
            </a:r>
            <a:r>
              <a:rPr lang="zh-CN" altLang="en-US" dirty="0"/>
              <a:t>按钮，</a:t>
            </a:r>
            <a:r>
              <a:rPr lang="en-US" altLang="zh-CN" dirty="0"/>
              <a:t>【+】</a:t>
            </a:r>
            <a:r>
              <a:rPr lang="zh-CN" altLang="en-US" dirty="0"/>
              <a:t>按钮是显示明细数据按钮，单击该按钮可显示该按钮上部中括号所包含的明细数据，并切换到</a:t>
            </a:r>
            <a:r>
              <a:rPr lang="en-US" altLang="zh-CN" dirty="0"/>
              <a:t>【-】</a:t>
            </a:r>
            <a:r>
              <a:rPr lang="zh-CN" altLang="en-US" dirty="0"/>
              <a:t>按钮。</a:t>
            </a:r>
          </a:p>
          <a:p>
            <a:pPr marL="285750" indent="-285750" algn="just">
              <a:lnSpc>
                <a:spcPct val="150000"/>
              </a:lnSpc>
              <a:spcBef>
                <a:spcPts val="500"/>
              </a:spcBef>
              <a:buClrTx/>
              <a:buSzTx/>
              <a:buFont typeface="Wingdings" panose="05000000000000000000" charset="0"/>
              <a:buChar char="l"/>
            </a:pPr>
            <a:r>
              <a:rPr lang="zh-CN" altLang="en-US" dirty="0"/>
              <a:t>在含有分类汇总的数据表区域中，单击任意一个单元格，在</a:t>
            </a:r>
            <a:r>
              <a:rPr lang="en-US" altLang="zh-CN" dirty="0"/>
              <a:t>【</a:t>
            </a:r>
            <a:r>
              <a:rPr lang="zh-CN" altLang="en-US" dirty="0"/>
              <a:t>数据</a:t>
            </a:r>
            <a:r>
              <a:rPr lang="en-US" altLang="zh-CN" dirty="0"/>
              <a:t>】</a:t>
            </a:r>
            <a:r>
              <a:rPr lang="zh-CN" altLang="en-US" dirty="0"/>
              <a:t>选项卡单击</a:t>
            </a:r>
            <a:r>
              <a:rPr lang="en-US" altLang="zh-CN" dirty="0"/>
              <a:t>【</a:t>
            </a:r>
            <a:r>
              <a:rPr lang="zh-CN" altLang="en-US" dirty="0"/>
              <a:t>分类汇总</a:t>
            </a:r>
            <a:r>
              <a:rPr lang="en-US" altLang="zh-CN" dirty="0"/>
              <a:t>】</a:t>
            </a:r>
            <a:r>
              <a:rPr lang="zh-CN" altLang="en-US" dirty="0"/>
              <a:t>按钮，在弹出的</a:t>
            </a:r>
            <a:r>
              <a:rPr lang="en-US" altLang="zh-CN" dirty="0"/>
              <a:t>【</a:t>
            </a:r>
            <a:r>
              <a:rPr lang="zh-CN" altLang="en-US" dirty="0"/>
              <a:t>分类汇总</a:t>
            </a:r>
            <a:r>
              <a:rPr lang="en-US" altLang="zh-CN" dirty="0"/>
              <a:t>】</a:t>
            </a:r>
            <a:r>
              <a:rPr lang="zh-CN" altLang="en-US" dirty="0"/>
              <a:t>对话框中单击</a:t>
            </a:r>
            <a:r>
              <a:rPr lang="en-US" altLang="zh-CN" dirty="0"/>
              <a:t>【</a:t>
            </a:r>
            <a:r>
              <a:rPr lang="zh-CN" altLang="en-US" dirty="0"/>
              <a:t>全部删除</a:t>
            </a:r>
            <a:r>
              <a:rPr lang="en-US" altLang="zh-CN" dirty="0"/>
              <a:t>】</a:t>
            </a:r>
            <a:r>
              <a:rPr lang="zh-CN" altLang="en-US" dirty="0"/>
              <a:t>按钮即可消除分类汇总的结果。</a:t>
            </a:r>
          </a:p>
        </p:txBody>
      </p:sp>
      <p:sp>
        <p:nvSpPr>
          <p:cNvPr id="5" name="文本框 4"/>
          <p:cNvSpPr txBox="1"/>
          <p:nvPr/>
        </p:nvSpPr>
        <p:spPr>
          <a:xfrm>
            <a:off x="5601653" y="6573520"/>
            <a:ext cx="66675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5</a:t>
            </a:r>
          </a:p>
        </p:txBody>
      </p:sp>
      <p:pic>
        <p:nvPicPr>
          <p:cNvPr id="16" name="图片 15">
            <a:extLst>
              <a:ext uri="{FF2B5EF4-FFF2-40B4-BE49-F238E27FC236}">
                <a16:creationId xmlns:a16="http://schemas.microsoft.com/office/drawing/2014/main" id="{B7821529-B0E7-63D9-44B4-6386B8AEB250}"/>
              </a:ext>
            </a:extLst>
          </p:cNvPr>
          <p:cNvPicPr>
            <a:picLocks noChangeAspect="1"/>
          </p:cNvPicPr>
          <p:nvPr/>
        </p:nvPicPr>
        <p:blipFill>
          <a:blip r:embed="rId2"/>
          <a:stretch>
            <a:fillRect/>
          </a:stretch>
        </p:blipFill>
        <p:spPr>
          <a:xfrm>
            <a:off x="3395066" y="3902148"/>
            <a:ext cx="4936967" cy="2671372"/>
          </a:xfrm>
          <a:prstGeom prst="rect">
            <a:avLst/>
          </a:prstGeom>
        </p:spPr>
      </p:pic>
    </p:spTree>
    <p:extLst>
      <p:ext uri="{BB962C8B-B14F-4D97-AF65-F5344CB8AC3E}">
        <p14:creationId xmlns:p14="http://schemas.microsoft.com/office/powerpoint/2010/main" val="21477099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（四）</a:t>
            </a:r>
            <a:r>
              <a:rPr kumimoji="1" lang="zh-CN" altLang="en-US" dirty="0">
                <a:solidFill>
                  <a:schemeClr val="accent5">
                    <a:lumMod val="75000"/>
                  </a:schemeClr>
                </a:solidFill>
                <a:sym typeface="+mn-ea"/>
              </a:rPr>
              <a:t>合并计算</a:t>
            </a:r>
          </a:p>
        </p:txBody>
      </p:sp>
      <p:sp>
        <p:nvSpPr>
          <p:cNvPr id="3" name="文本框 2"/>
          <p:cNvSpPr txBox="1"/>
          <p:nvPr/>
        </p:nvSpPr>
        <p:spPr>
          <a:xfrm>
            <a:off x="567054" y="1480729"/>
            <a:ext cx="10824471" cy="1840376"/>
          </a:xfrm>
          <a:prstGeom prst="rect">
            <a:avLst/>
          </a:prstGeom>
          <a:noFill/>
        </p:spPr>
        <p:txBody>
          <a:bodyPr wrap="square" rtlCol="0" anchor="t">
            <a:spAutoFit/>
          </a:bodyPr>
          <a:lstStyle/>
          <a:p>
            <a:pPr indent="457200" algn="just">
              <a:lnSpc>
                <a:spcPct val="150000"/>
              </a:lnSpc>
              <a:spcBef>
                <a:spcPts val="1000"/>
              </a:spcBef>
            </a:pPr>
            <a:r>
              <a:rPr lang="zh-CN" altLang="en-US" dirty="0"/>
              <a:t>合并计算能够帮助用户将模板统一的多个单元格区域中的数据，按照项目的匹配，对同类数据进行汇总。数据汇总的方式包括求和、计数、平均值、最大值、最小值等。这里的单元格区域可以来源于同一个工作表，也可以来源于不同的工作表甚至不同的工作簿。</a:t>
            </a:r>
            <a:endParaRPr lang="en-US" altLang="zh-CN" dirty="0"/>
          </a:p>
          <a:p>
            <a:pPr marL="285750" indent="-285750" algn="just">
              <a:lnSpc>
                <a:spcPct val="150000"/>
              </a:lnSpc>
              <a:spcBef>
                <a:spcPts val="1000"/>
              </a:spcBef>
              <a:buFont typeface="Wingdings" panose="05000000000000000000" pitchFamily="2" charset="2"/>
              <a:buChar char="l"/>
            </a:pPr>
            <a:r>
              <a:rPr lang="zh-CN" altLang="en-US" dirty="0"/>
              <a:t>任务：创建东北</a:t>
            </a:r>
            <a:r>
              <a:rPr lang="en-US" altLang="zh-CN" dirty="0"/>
              <a:t>/</a:t>
            </a:r>
            <a:r>
              <a:rPr lang="zh-CN" altLang="en-US" dirty="0"/>
              <a:t>华北地区销售量表格，并对两个地区</a:t>
            </a:r>
            <a:r>
              <a:rPr lang="en-US" altLang="zh-CN" dirty="0"/>
              <a:t>4</a:t>
            </a:r>
            <a:r>
              <a:rPr lang="zh-CN" altLang="en-US" dirty="0"/>
              <a:t>种商品的销售量进行汇总。</a:t>
            </a:r>
            <a:endParaRPr lang="en-US" altLang="zh-CN" b="1" dirty="0"/>
          </a:p>
        </p:txBody>
      </p:sp>
      <p:pic>
        <p:nvPicPr>
          <p:cNvPr id="9" name="图片 8">
            <a:extLst>
              <a:ext uri="{FF2B5EF4-FFF2-40B4-BE49-F238E27FC236}">
                <a16:creationId xmlns:a16="http://schemas.microsoft.com/office/drawing/2014/main" id="{EA6A2E49-20DD-B7DC-FA9F-02095A8BB200}"/>
              </a:ext>
            </a:extLst>
          </p:cNvPr>
          <p:cNvPicPr>
            <a:picLocks noChangeAspect="1"/>
          </p:cNvPicPr>
          <p:nvPr/>
        </p:nvPicPr>
        <p:blipFill>
          <a:blip r:embed="rId2"/>
          <a:stretch>
            <a:fillRect/>
          </a:stretch>
        </p:blipFill>
        <p:spPr>
          <a:xfrm>
            <a:off x="2176556" y="3850763"/>
            <a:ext cx="2438400" cy="1337187"/>
          </a:xfrm>
          <a:prstGeom prst="rect">
            <a:avLst/>
          </a:prstGeom>
        </p:spPr>
      </p:pic>
      <p:pic>
        <p:nvPicPr>
          <p:cNvPr id="11" name="图片 10">
            <a:extLst>
              <a:ext uri="{FF2B5EF4-FFF2-40B4-BE49-F238E27FC236}">
                <a16:creationId xmlns:a16="http://schemas.microsoft.com/office/drawing/2014/main" id="{83697EF6-0080-52CC-4D84-75BD2FC92E99}"/>
              </a:ext>
            </a:extLst>
          </p:cNvPr>
          <p:cNvPicPr>
            <a:picLocks noChangeAspect="1"/>
          </p:cNvPicPr>
          <p:nvPr/>
        </p:nvPicPr>
        <p:blipFill>
          <a:blip r:embed="rId3"/>
          <a:stretch>
            <a:fillRect/>
          </a:stretch>
        </p:blipFill>
        <p:spPr>
          <a:xfrm>
            <a:off x="2190750" y="5212910"/>
            <a:ext cx="2438400" cy="1480457"/>
          </a:xfrm>
          <a:prstGeom prst="rect">
            <a:avLst/>
          </a:prstGeom>
        </p:spPr>
      </p:pic>
      <p:pic>
        <p:nvPicPr>
          <p:cNvPr id="13" name="图片 12">
            <a:extLst>
              <a:ext uri="{FF2B5EF4-FFF2-40B4-BE49-F238E27FC236}">
                <a16:creationId xmlns:a16="http://schemas.microsoft.com/office/drawing/2014/main" id="{328DAC0C-2DEF-BA47-A476-638358F0F115}"/>
              </a:ext>
            </a:extLst>
          </p:cNvPr>
          <p:cNvPicPr>
            <a:picLocks noChangeAspect="1"/>
          </p:cNvPicPr>
          <p:nvPr/>
        </p:nvPicPr>
        <p:blipFill>
          <a:blip r:embed="rId4"/>
          <a:stretch>
            <a:fillRect/>
          </a:stretch>
        </p:blipFill>
        <p:spPr>
          <a:xfrm>
            <a:off x="5803712" y="4202235"/>
            <a:ext cx="3493061" cy="1337187"/>
          </a:xfrm>
          <a:prstGeom prst="rect">
            <a:avLst/>
          </a:prstGeom>
        </p:spPr>
      </p:pic>
      <p:sp>
        <p:nvSpPr>
          <p:cNvPr id="14" name="文本框 13">
            <a:extLst>
              <a:ext uri="{FF2B5EF4-FFF2-40B4-BE49-F238E27FC236}">
                <a16:creationId xmlns:a16="http://schemas.microsoft.com/office/drawing/2014/main" id="{E4AD0981-A0BF-41F4-621F-2B328D697CB1}"/>
              </a:ext>
            </a:extLst>
          </p:cNvPr>
          <p:cNvSpPr txBox="1"/>
          <p:nvPr/>
        </p:nvSpPr>
        <p:spPr>
          <a:xfrm>
            <a:off x="6915897" y="5614584"/>
            <a:ext cx="1408953" cy="338554"/>
          </a:xfrm>
          <a:prstGeom prst="rect">
            <a:avLst/>
          </a:prstGeom>
          <a:noFill/>
        </p:spPr>
        <p:txBody>
          <a:bodyPr wrap="square" rtlCol="0">
            <a:spAutoFit/>
          </a:bodyPr>
          <a:lstStyle/>
          <a:p>
            <a:r>
              <a:rPr lang="zh-CN" altLang="en-US" sz="1600" dirty="0">
                <a:solidFill>
                  <a:schemeClr val="tx1">
                    <a:lumMod val="85000"/>
                    <a:lumOff val="15000"/>
                  </a:schemeClr>
                </a:solidFill>
              </a:rPr>
              <a:t>合并计算结果</a:t>
            </a:r>
          </a:p>
        </p:txBody>
      </p:sp>
    </p:spTree>
    <p:extLst>
      <p:ext uri="{BB962C8B-B14F-4D97-AF65-F5344CB8AC3E}">
        <p14:creationId xmlns:p14="http://schemas.microsoft.com/office/powerpoint/2010/main" val="15921538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（四）</a:t>
            </a:r>
            <a:r>
              <a:rPr kumimoji="1" lang="zh-CN" altLang="en-US" dirty="0">
                <a:solidFill>
                  <a:schemeClr val="accent5">
                    <a:lumMod val="75000"/>
                  </a:schemeClr>
                </a:solidFill>
                <a:sym typeface="+mn-ea"/>
              </a:rPr>
              <a:t>合并计算</a:t>
            </a:r>
          </a:p>
        </p:txBody>
      </p:sp>
      <p:sp>
        <p:nvSpPr>
          <p:cNvPr id="3" name="文本框 2"/>
          <p:cNvSpPr txBox="1"/>
          <p:nvPr/>
        </p:nvSpPr>
        <p:spPr>
          <a:xfrm>
            <a:off x="587598" y="1429300"/>
            <a:ext cx="7864252" cy="5154616"/>
          </a:xfrm>
          <a:prstGeom prst="rect">
            <a:avLst/>
          </a:prstGeom>
          <a:noFill/>
        </p:spPr>
        <p:txBody>
          <a:bodyPr wrap="square" rtlCol="0" anchor="t">
            <a:spAutoFit/>
          </a:bodyPr>
          <a:lstStyle/>
          <a:p>
            <a:pPr marL="285750" indent="-285750" algn="just">
              <a:lnSpc>
                <a:spcPct val="130000"/>
              </a:lnSpc>
              <a:spcBef>
                <a:spcPts val="1000"/>
              </a:spcBef>
              <a:buClrTx/>
              <a:buSzTx/>
              <a:buFont typeface="Wingdings" panose="05000000000000000000" charset="0"/>
              <a:buChar char="l"/>
            </a:pPr>
            <a:r>
              <a:rPr lang="zh-CN" altLang="en-US" dirty="0"/>
              <a:t>选中工作表中任一空白单元格，比如选择 </a:t>
            </a:r>
            <a:r>
              <a:rPr lang="en-US" altLang="zh-CN" dirty="0"/>
              <a:t>A10 </a:t>
            </a:r>
            <a:r>
              <a:rPr lang="zh-CN" altLang="en-US" dirty="0"/>
              <a:t>单元格。</a:t>
            </a:r>
            <a:endParaRPr altLang="zh-CN" dirty="0"/>
          </a:p>
          <a:p>
            <a:pPr marL="285750" indent="-285750" algn="just">
              <a:lnSpc>
                <a:spcPct val="130000"/>
              </a:lnSpc>
              <a:spcBef>
                <a:spcPts val="1000"/>
              </a:spcBef>
              <a:buClrTx/>
              <a:buSzTx/>
              <a:buFont typeface="Wingdings" panose="05000000000000000000" charset="0"/>
              <a:buChar char="l"/>
            </a:pPr>
            <a:r>
              <a:rPr lang="zh-CN" altLang="en-US" dirty="0"/>
              <a:t>单击</a:t>
            </a:r>
            <a:r>
              <a:rPr lang="en-US" altLang="zh-CN" dirty="0"/>
              <a:t>【</a:t>
            </a:r>
            <a:r>
              <a:rPr lang="zh-CN" altLang="en-US" dirty="0"/>
              <a:t>数据</a:t>
            </a:r>
            <a:r>
              <a:rPr lang="en-US" altLang="zh-CN" dirty="0"/>
              <a:t>】</a:t>
            </a:r>
            <a:r>
              <a:rPr lang="zh-CN" altLang="en-US" dirty="0"/>
              <a:t>选项卡下的</a:t>
            </a:r>
            <a:r>
              <a:rPr lang="en-US" altLang="zh-CN" dirty="0"/>
              <a:t>【</a:t>
            </a:r>
            <a:r>
              <a:rPr lang="zh-CN" altLang="en-US" dirty="0"/>
              <a:t>合并计算</a:t>
            </a:r>
            <a:r>
              <a:rPr lang="en-US" altLang="zh-CN" dirty="0"/>
              <a:t>】</a:t>
            </a:r>
            <a:r>
              <a:rPr lang="zh-CN" altLang="en-US" dirty="0"/>
              <a:t>按钮，弹出</a:t>
            </a:r>
            <a:r>
              <a:rPr lang="en-US" altLang="zh-CN" dirty="0"/>
              <a:t>【</a:t>
            </a:r>
            <a:r>
              <a:rPr lang="zh-CN" altLang="en-US" dirty="0"/>
              <a:t>合并计算</a:t>
            </a:r>
            <a:r>
              <a:rPr lang="en-US" altLang="zh-CN" dirty="0"/>
              <a:t>】</a:t>
            </a:r>
            <a:r>
              <a:rPr lang="zh-CN" altLang="en-US" dirty="0"/>
              <a:t>对话框，如图</a:t>
            </a:r>
            <a:r>
              <a:rPr lang="en-US" altLang="zh-CN" dirty="0"/>
              <a:t>1</a:t>
            </a:r>
            <a:r>
              <a:rPr lang="zh-CN" altLang="en-US" dirty="0"/>
              <a:t>所示。</a:t>
            </a:r>
            <a:endParaRPr altLang="zh-CN" dirty="0"/>
          </a:p>
          <a:p>
            <a:pPr marL="285750" indent="-285750" algn="just">
              <a:lnSpc>
                <a:spcPct val="130000"/>
              </a:lnSpc>
              <a:spcBef>
                <a:spcPts val="1000"/>
              </a:spcBef>
              <a:buClrTx/>
              <a:buSzTx/>
              <a:buFont typeface="Wingdings" panose="05000000000000000000" charset="0"/>
              <a:buChar char="l"/>
            </a:pPr>
            <a:r>
              <a:rPr lang="zh-CN" altLang="en-US" dirty="0"/>
              <a:t>在</a:t>
            </a:r>
            <a:r>
              <a:rPr lang="en-US" altLang="zh-CN" dirty="0"/>
              <a:t>【</a:t>
            </a:r>
            <a:r>
              <a:rPr lang="zh-CN" altLang="en-US" dirty="0"/>
              <a:t>函数</a:t>
            </a:r>
            <a:r>
              <a:rPr lang="en-US" altLang="zh-CN" dirty="0"/>
              <a:t>】</a:t>
            </a:r>
            <a:r>
              <a:rPr lang="zh-CN" altLang="en-US" dirty="0"/>
              <a:t>下选择“求和”</a:t>
            </a:r>
            <a:r>
              <a:rPr altLang="zh-CN" dirty="0"/>
              <a:t>。</a:t>
            </a:r>
            <a:endParaRPr lang="en-US" altLang="zh-CN" dirty="0"/>
          </a:p>
          <a:p>
            <a:pPr marL="285750" indent="-285750" algn="just">
              <a:lnSpc>
                <a:spcPct val="130000"/>
              </a:lnSpc>
              <a:spcBef>
                <a:spcPts val="1000"/>
              </a:spcBef>
              <a:buClrTx/>
              <a:buSzTx/>
              <a:buFont typeface="Wingdings" panose="05000000000000000000" charset="0"/>
              <a:buChar char="l"/>
            </a:pPr>
            <a:r>
              <a:rPr lang="zh-CN" altLang="en-US" dirty="0"/>
              <a:t>在</a:t>
            </a:r>
            <a:r>
              <a:rPr lang="en-US" altLang="zh-CN" dirty="0"/>
              <a:t>【</a:t>
            </a:r>
            <a:r>
              <a:rPr lang="zh-CN" altLang="en-US" dirty="0"/>
              <a:t>引用位置</a:t>
            </a:r>
            <a:r>
              <a:rPr lang="en-US" altLang="zh-CN" dirty="0"/>
              <a:t>】</a:t>
            </a:r>
            <a:r>
              <a:rPr lang="zh-CN" altLang="en-US" dirty="0"/>
              <a:t>处单击右侧</a:t>
            </a:r>
            <a:r>
              <a:rPr lang="en-US" altLang="zh-CN" dirty="0"/>
              <a:t>【    】</a:t>
            </a:r>
            <a:r>
              <a:rPr lang="zh-CN" altLang="en-US" dirty="0"/>
              <a:t>按钮，框选数据单元格区域 </a:t>
            </a:r>
            <a:r>
              <a:rPr lang="en-US" altLang="zh-CN" dirty="0"/>
              <a:t>A2:C6 </a:t>
            </a:r>
            <a:r>
              <a:rPr lang="zh-CN" altLang="en-US" dirty="0"/>
              <a:t>，单击</a:t>
            </a:r>
            <a:r>
              <a:rPr lang="en-US" altLang="zh-CN" dirty="0"/>
              <a:t>【</a:t>
            </a:r>
            <a:r>
              <a:rPr lang="zh-CN" altLang="en-US" dirty="0"/>
              <a:t>添加</a:t>
            </a:r>
            <a:r>
              <a:rPr lang="en-US" altLang="zh-CN" dirty="0"/>
              <a:t>】</a:t>
            </a:r>
            <a:r>
              <a:rPr lang="zh-CN" altLang="en-US" dirty="0"/>
              <a:t>按钮，将框选的引用位置添加到</a:t>
            </a:r>
            <a:r>
              <a:rPr lang="en-US" altLang="zh-CN" dirty="0"/>
              <a:t>【</a:t>
            </a:r>
            <a:r>
              <a:rPr lang="zh-CN" altLang="en-US" dirty="0"/>
              <a:t>所有引用位置</a:t>
            </a:r>
            <a:r>
              <a:rPr lang="en-US" altLang="zh-CN" dirty="0"/>
              <a:t>】</a:t>
            </a:r>
            <a:r>
              <a:rPr lang="zh-CN" altLang="en-US" dirty="0"/>
              <a:t>列表框中。</a:t>
            </a:r>
            <a:endParaRPr lang="en-US" altLang="zh-CN" dirty="0"/>
          </a:p>
          <a:p>
            <a:pPr marL="285750" indent="-285750" algn="just">
              <a:lnSpc>
                <a:spcPct val="130000"/>
              </a:lnSpc>
              <a:spcBef>
                <a:spcPts val="1000"/>
              </a:spcBef>
              <a:buClrTx/>
              <a:buSzTx/>
              <a:buFont typeface="Wingdings" panose="05000000000000000000" charset="0"/>
              <a:buChar char="l"/>
            </a:pPr>
            <a:r>
              <a:rPr lang="zh-CN" altLang="en-US" dirty="0"/>
              <a:t>再次单击</a:t>
            </a:r>
            <a:r>
              <a:rPr lang="en-US" altLang="zh-CN" dirty="0"/>
              <a:t>【</a:t>
            </a:r>
            <a:r>
              <a:rPr lang="zh-CN" altLang="en-US" dirty="0"/>
              <a:t>引用位置</a:t>
            </a:r>
            <a:r>
              <a:rPr lang="en-US" altLang="zh-CN" dirty="0"/>
              <a:t>】</a:t>
            </a:r>
            <a:r>
              <a:rPr lang="zh-CN" altLang="en-US" dirty="0"/>
              <a:t>处</a:t>
            </a:r>
            <a:r>
              <a:rPr lang="en-US" altLang="zh-CN" dirty="0"/>
              <a:t>【  】</a:t>
            </a:r>
            <a:r>
              <a:rPr lang="zh-CN" altLang="en-US" dirty="0"/>
              <a:t>按钮，框选数据单元格区域 </a:t>
            </a:r>
            <a:r>
              <a:rPr lang="en-US" altLang="zh-CN" dirty="0"/>
              <a:t>F2:H6</a:t>
            </a:r>
            <a:r>
              <a:rPr lang="zh-CN" altLang="en-US" dirty="0"/>
              <a:t>，单击</a:t>
            </a:r>
            <a:r>
              <a:rPr lang="en-US" altLang="zh-CN" dirty="0"/>
              <a:t>【</a:t>
            </a:r>
            <a:r>
              <a:rPr lang="zh-CN" altLang="en-US" dirty="0"/>
              <a:t>添加</a:t>
            </a:r>
            <a:r>
              <a:rPr lang="en-US" altLang="zh-CN" dirty="0"/>
              <a:t>】</a:t>
            </a:r>
            <a:r>
              <a:rPr lang="zh-CN" altLang="en-US" dirty="0"/>
              <a:t>按钮，将第二个框选的引用位置添加到</a:t>
            </a:r>
            <a:r>
              <a:rPr lang="en-US" altLang="zh-CN" dirty="0"/>
              <a:t>【</a:t>
            </a:r>
            <a:r>
              <a:rPr lang="zh-CN" altLang="en-US" dirty="0"/>
              <a:t>所有引用位置</a:t>
            </a:r>
            <a:r>
              <a:rPr lang="en-US" altLang="zh-CN" dirty="0"/>
              <a:t>】</a:t>
            </a:r>
            <a:r>
              <a:rPr lang="zh-CN" altLang="en-US" dirty="0"/>
              <a:t>列表框中，如果还有要合并计算的区域，继续添加，直到所有合并计算的数据区域全部添加到列表框中。</a:t>
            </a:r>
            <a:endParaRPr lang="en-US" altLang="zh-CN" dirty="0"/>
          </a:p>
          <a:p>
            <a:pPr marL="285750" indent="-285750" algn="just">
              <a:lnSpc>
                <a:spcPct val="130000"/>
              </a:lnSpc>
              <a:spcBef>
                <a:spcPts val="1000"/>
              </a:spcBef>
              <a:buClrTx/>
              <a:buSzTx/>
              <a:buFont typeface="Wingdings" panose="05000000000000000000" charset="0"/>
              <a:buChar char="l"/>
            </a:pPr>
            <a:r>
              <a:rPr lang="zh-CN" altLang="en-US" dirty="0"/>
              <a:t>在</a:t>
            </a:r>
            <a:r>
              <a:rPr lang="en-US" altLang="zh-CN" dirty="0"/>
              <a:t>【</a:t>
            </a:r>
            <a:r>
              <a:rPr lang="zh-CN" altLang="en-US" dirty="0"/>
              <a:t>标签位置</a:t>
            </a:r>
            <a:r>
              <a:rPr lang="en-US" altLang="zh-CN" dirty="0"/>
              <a:t>】</a:t>
            </a:r>
            <a:r>
              <a:rPr lang="zh-CN" altLang="en-US" dirty="0"/>
              <a:t>处，勾选</a:t>
            </a:r>
            <a:r>
              <a:rPr lang="en-US" altLang="zh-CN" dirty="0"/>
              <a:t>【</a:t>
            </a:r>
            <a:r>
              <a:rPr lang="zh-CN" altLang="en-US" dirty="0"/>
              <a:t>首行</a:t>
            </a:r>
            <a:r>
              <a:rPr lang="en-US" altLang="zh-CN" dirty="0"/>
              <a:t>】</a:t>
            </a:r>
            <a:r>
              <a:rPr lang="zh-CN" altLang="en-US" dirty="0"/>
              <a:t>和</a:t>
            </a:r>
            <a:r>
              <a:rPr lang="en-US" altLang="zh-CN" dirty="0"/>
              <a:t>【</a:t>
            </a:r>
            <a:r>
              <a:rPr lang="zh-CN" altLang="en-US" dirty="0"/>
              <a:t>最左列</a:t>
            </a:r>
            <a:r>
              <a:rPr lang="en-US" altLang="zh-CN" dirty="0"/>
              <a:t>】</a:t>
            </a:r>
            <a:r>
              <a:rPr lang="zh-CN" altLang="en-US" dirty="0"/>
              <a:t>复选框。</a:t>
            </a:r>
            <a:endParaRPr lang="en-US" altLang="zh-CN" dirty="0"/>
          </a:p>
          <a:p>
            <a:pPr marL="285750" indent="-285750" algn="just">
              <a:lnSpc>
                <a:spcPct val="130000"/>
              </a:lnSpc>
              <a:spcBef>
                <a:spcPts val="1000"/>
              </a:spcBef>
              <a:buClrTx/>
              <a:buSzTx/>
              <a:buFont typeface="Wingdings" panose="05000000000000000000" charset="0"/>
              <a:buChar char="l"/>
            </a:pPr>
            <a:r>
              <a:rPr lang="zh-CN" altLang="en-US" dirty="0"/>
              <a:t>单击</a:t>
            </a:r>
            <a:r>
              <a:rPr lang="en-US" altLang="zh-CN" dirty="0"/>
              <a:t>【</a:t>
            </a:r>
            <a:r>
              <a:rPr lang="zh-CN" altLang="en-US" dirty="0"/>
              <a:t>确定</a:t>
            </a:r>
            <a:r>
              <a:rPr lang="en-US" altLang="zh-CN" dirty="0"/>
              <a:t>】</a:t>
            </a:r>
            <a:r>
              <a:rPr lang="zh-CN" altLang="en-US" dirty="0"/>
              <a:t>按钮，合并计算的结果如图</a:t>
            </a:r>
            <a:r>
              <a:rPr lang="en-US" altLang="zh-CN" dirty="0"/>
              <a:t>2</a:t>
            </a:r>
            <a:r>
              <a:rPr lang="zh-CN" altLang="en-US" dirty="0"/>
              <a:t>所示。</a:t>
            </a:r>
            <a:endParaRPr altLang="zh-CN" dirty="0"/>
          </a:p>
        </p:txBody>
      </p:sp>
      <p:pic>
        <p:nvPicPr>
          <p:cNvPr id="10" name="图片 9">
            <a:extLst>
              <a:ext uri="{FF2B5EF4-FFF2-40B4-BE49-F238E27FC236}">
                <a16:creationId xmlns:a16="http://schemas.microsoft.com/office/drawing/2014/main" id="{8EA63FF2-0E48-D50B-C1F1-74DB2F782542}"/>
              </a:ext>
            </a:extLst>
          </p:cNvPr>
          <p:cNvPicPr>
            <a:picLocks noChangeAspect="1"/>
          </p:cNvPicPr>
          <p:nvPr/>
        </p:nvPicPr>
        <p:blipFill>
          <a:blip r:embed="rId2"/>
          <a:stretch>
            <a:fillRect/>
          </a:stretch>
        </p:blipFill>
        <p:spPr>
          <a:xfrm>
            <a:off x="3992858" y="3376705"/>
            <a:ext cx="228600" cy="209550"/>
          </a:xfrm>
          <a:prstGeom prst="rect">
            <a:avLst/>
          </a:prstGeom>
        </p:spPr>
      </p:pic>
      <p:pic>
        <p:nvPicPr>
          <p:cNvPr id="12" name="图片 11">
            <a:extLst>
              <a:ext uri="{FF2B5EF4-FFF2-40B4-BE49-F238E27FC236}">
                <a16:creationId xmlns:a16="http://schemas.microsoft.com/office/drawing/2014/main" id="{6EF0AED2-9C16-C365-BBCE-AFD80728E7D6}"/>
              </a:ext>
            </a:extLst>
          </p:cNvPr>
          <p:cNvPicPr>
            <a:picLocks noChangeAspect="1"/>
          </p:cNvPicPr>
          <p:nvPr/>
        </p:nvPicPr>
        <p:blipFill>
          <a:blip r:embed="rId3"/>
          <a:stretch>
            <a:fillRect/>
          </a:stretch>
        </p:blipFill>
        <p:spPr>
          <a:xfrm>
            <a:off x="8707254" y="998534"/>
            <a:ext cx="3305144" cy="3344492"/>
          </a:xfrm>
          <a:prstGeom prst="rect">
            <a:avLst/>
          </a:prstGeom>
        </p:spPr>
      </p:pic>
      <p:pic>
        <p:nvPicPr>
          <p:cNvPr id="14" name="图片 13">
            <a:extLst>
              <a:ext uri="{FF2B5EF4-FFF2-40B4-BE49-F238E27FC236}">
                <a16:creationId xmlns:a16="http://schemas.microsoft.com/office/drawing/2014/main" id="{1E363C5B-B990-56DE-E497-7DF76986233F}"/>
              </a:ext>
            </a:extLst>
          </p:cNvPr>
          <p:cNvPicPr>
            <a:picLocks noChangeAspect="1"/>
          </p:cNvPicPr>
          <p:nvPr/>
        </p:nvPicPr>
        <p:blipFill>
          <a:blip r:embed="rId4"/>
          <a:stretch>
            <a:fillRect/>
          </a:stretch>
        </p:blipFill>
        <p:spPr>
          <a:xfrm>
            <a:off x="8907634" y="4997451"/>
            <a:ext cx="2904383" cy="1111834"/>
          </a:xfrm>
          <a:prstGeom prst="rect">
            <a:avLst/>
          </a:prstGeom>
        </p:spPr>
      </p:pic>
      <p:pic>
        <p:nvPicPr>
          <p:cNvPr id="2" name="图片 1">
            <a:extLst>
              <a:ext uri="{FF2B5EF4-FFF2-40B4-BE49-F238E27FC236}">
                <a16:creationId xmlns:a16="http://schemas.microsoft.com/office/drawing/2014/main" id="{7D78B111-8E05-3D5E-E19C-6331611A199B}"/>
              </a:ext>
            </a:extLst>
          </p:cNvPr>
          <p:cNvPicPr>
            <a:picLocks noChangeAspect="1"/>
          </p:cNvPicPr>
          <p:nvPr/>
        </p:nvPicPr>
        <p:blipFill>
          <a:blip r:embed="rId2"/>
          <a:stretch>
            <a:fillRect/>
          </a:stretch>
        </p:blipFill>
        <p:spPr>
          <a:xfrm>
            <a:off x="3756616" y="4238251"/>
            <a:ext cx="228600" cy="209550"/>
          </a:xfrm>
          <a:prstGeom prst="rect">
            <a:avLst/>
          </a:prstGeom>
        </p:spPr>
      </p:pic>
      <p:sp>
        <p:nvSpPr>
          <p:cNvPr id="4" name="文本框 3">
            <a:extLst>
              <a:ext uri="{FF2B5EF4-FFF2-40B4-BE49-F238E27FC236}">
                <a16:creationId xmlns:a16="http://schemas.microsoft.com/office/drawing/2014/main" id="{EBF7258F-D887-6A59-584E-5E09BE3BF9FC}"/>
              </a:ext>
            </a:extLst>
          </p:cNvPr>
          <p:cNvSpPr txBox="1"/>
          <p:nvPr/>
        </p:nvSpPr>
        <p:spPr>
          <a:xfrm>
            <a:off x="10157829" y="4414114"/>
            <a:ext cx="60960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1</a:t>
            </a:r>
            <a:endParaRPr lang="zh-CN" altLang="en-US" sz="1600" dirty="0">
              <a:solidFill>
                <a:schemeClr val="tx1">
                  <a:lumMod val="85000"/>
                  <a:lumOff val="15000"/>
                </a:schemeClr>
              </a:solidFill>
            </a:endParaRPr>
          </a:p>
        </p:txBody>
      </p:sp>
      <p:sp>
        <p:nvSpPr>
          <p:cNvPr id="5" name="文本框 4">
            <a:extLst>
              <a:ext uri="{FF2B5EF4-FFF2-40B4-BE49-F238E27FC236}">
                <a16:creationId xmlns:a16="http://schemas.microsoft.com/office/drawing/2014/main" id="{59593C6C-F64A-5490-6C4F-EE26B96EED9C}"/>
              </a:ext>
            </a:extLst>
          </p:cNvPr>
          <p:cNvSpPr txBox="1"/>
          <p:nvPr/>
        </p:nvSpPr>
        <p:spPr>
          <a:xfrm>
            <a:off x="10193758" y="6109285"/>
            <a:ext cx="609600" cy="338554"/>
          </a:xfrm>
          <a:prstGeom prst="rect">
            <a:avLst/>
          </a:prstGeom>
          <a:noFill/>
        </p:spPr>
        <p:txBody>
          <a:bodyPr wrap="square" rtlCol="0">
            <a:spAutoFit/>
          </a:bodyPr>
          <a:lstStyle/>
          <a:p>
            <a:r>
              <a:rPr lang="zh-CN" altLang="en-US" sz="1600" dirty="0">
                <a:solidFill>
                  <a:schemeClr val="tx1">
                    <a:lumMod val="85000"/>
                    <a:lumOff val="15000"/>
                  </a:schemeClr>
                </a:solidFill>
              </a:rPr>
              <a:t>图</a:t>
            </a:r>
            <a:r>
              <a:rPr lang="en-US" altLang="zh-CN" sz="1600" dirty="0">
                <a:solidFill>
                  <a:schemeClr val="tx1">
                    <a:lumMod val="85000"/>
                    <a:lumOff val="15000"/>
                  </a:schemeClr>
                </a:solidFill>
              </a:rPr>
              <a:t>2</a:t>
            </a:r>
            <a:endParaRPr lang="zh-CN" altLang="en-US" sz="1600" dirty="0">
              <a:solidFill>
                <a:schemeClr val="tx1">
                  <a:lumMod val="85000"/>
                  <a:lumOff val="15000"/>
                </a:schemeClr>
              </a:solidFill>
            </a:endParaRPr>
          </a:p>
        </p:txBody>
      </p:sp>
    </p:spTree>
    <p:extLst>
      <p:ext uri="{BB962C8B-B14F-4D97-AF65-F5344CB8AC3E}">
        <p14:creationId xmlns:p14="http://schemas.microsoft.com/office/powerpoint/2010/main" val="30313167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对象7"/>
          <p:cNvSpPr/>
          <p:nvPr>
            <p:custDataLst>
              <p:tags r:id="rId2"/>
            </p:custDataLst>
          </p:nvPr>
        </p:nvSpPr>
        <p:spPr>
          <a:xfrm>
            <a:off x="1252728" y="2708656"/>
            <a:ext cx="1929384" cy="1929384"/>
          </a:xfrm>
          <a:custGeom>
            <a:avLst/>
            <a:gdLst/>
            <a:ahLst/>
            <a:cxnLst/>
            <a:rect l="l" t="t" r="r" b="b"/>
            <a:pathLst>
              <a:path w="1929384" h="1929384">
                <a:moveTo>
                  <a:pt x="923544" y="0"/>
                </a:moveTo>
                <a:cubicBezTo>
                  <a:pt x="941832" y="0"/>
                  <a:pt x="950976" y="0"/>
                  <a:pt x="969264" y="0"/>
                </a:cubicBezTo>
                <a:cubicBezTo>
                  <a:pt x="978408" y="0"/>
                  <a:pt x="987552" y="0"/>
                  <a:pt x="1005840" y="0"/>
                </a:cubicBezTo>
                <a:lnTo>
                  <a:pt x="1005840" y="9144"/>
                </a:lnTo>
                <a:cubicBezTo>
                  <a:pt x="987552" y="9144"/>
                  <a:pt x="978408" y="9144"/>
                  <a:pt x="969264" y="9144"/>
                </a:cubicBezTo>
                <a:cubicBezTo>
                  <a:pt x="950976" y="9144"/>
                  <a:pt x="941832" y="9144"/>
                  <a:pt x="923544" y="9144"/>
                </a:cubicBezTo>
                <a:lnTo>
                  <a:pt x="923544" y="0"/>
                </a:lnTo>
                <a:moveTo>
                  <a:pt x="777240" y="18288"/>
                </a:moveTo>
                <a:cubicBezTo>
                  <a:pt x="804672" y="9144"/>
                  <a:pt x="822960" y="9144"/>
                  <a:pt x="850392" y="9144"/>
                </a:cubicBezTo>
                <a:lnTo>
                  <a:pt x="850392" y="18288"/>
                </a:lnTo>
                <a:cubicBezTo>
                  <a:pt x="832104" y="18288"/>
                  <a:pt x="804672" y="27432"/>
                  <a:pt x="777240" y="27432"/>
                </a:cubicBezTo>
                <a:lnTo>
                  <a:pt x="777240" y="18288"/>
                </a:lnTo>
                <a:moveTo>
                  <a:pt x="1078992" y="9144"/>
                </a:moveTo>
                <a:cubicBezTo>
                  <a:pt x="1106424" y="9144"/>
                  <a:pt x="1124712" y="9144"/>
                  <a:pt x="1152144" y="18288"/>
                </a:cubicBezTo>
                <a:lnTo>
                  <a:pt x="1152144" y="27432"/>
                </a:lnTo>
                <a:cubicBezTo>
                  <a:pt x="1124712" y="27432"/>
                  <a:pt x="1106424" y="18288"/>
                  <a:pt x="1078992" y="18288"/>
                </a:cubicBezTo>
                <a:lnTo>
                  <a:pt x="1078992" y="9144"/>
                </a:lnTo>
                <a:moveTo>
                  <a:pt x="630936" y="54864"/>
                </a:moveTo>
                <a:cubicBezTo>
                  <a:pt x="658368" y="54864"/>
                  <a:pt x="676656" y="45720"/>
                  <a:pt x="704088" y="36576"/>
                </a:cubicBezTo>
                <a:lnTo>
                  <a:pt x="704088" y="45720"/>
                </a:lnTo>
                <a:cubicBezTo>
                  <a:pt x="685800" y="54864"/>
                  <a:pt x="658368" y="64008"/>
                  <a:pt x="630936" y="73152"/>
                </a:cubicBezTo>
                <a:lnTo>
                  <a:pt x="630936" y="54864"/>
                </a:lnTo>
                <a:moveTo>
                  <a:pt x="1225296" y="36576"/>
                </a:moveTo>
                <a:cubicBezTo>
                  <a:pt x="1252728" y="45720"/>
                  <a:pt x="1271016" y="54864"/>
                  <a:pt x="1298448" y="54864"/>
                </a:cubicBezTo>
                <a:lnTo>
                  <a:pt x="1298448" y="73152"/>
                </a:lnTo>
                <a:cubicBezTo>
                  <a:pt x="1271016" y="64008"/>
                  <a:pt x="1243584" y="54864"/>
                  <a:pt x="1225296" y="45720"/>
                </a:cubicBezTo>
                <a:lnTo>
                  <a:pt x="1225296" y="36576"/>
                </a:lnTo>
                <a:moveTo>
                  <a:pt x="1371600" y="91440"/>
                </a:moveTo>
                <a:cubicBezTo>
                  <a:pt x="1389888" y="100584"/>
                  <a:pt x="1417320" y="109728"/>
                  <a:pt x="1435608" y="118872"/>
                </a:cubicBezTo>
                <a:lnTo>
                  <a:pt x="1426464" y="137160"/>
                </a:lnTo>
                <a:cubicBezTo>
                  <a:pt x="1408176" y="118872"/>
                  <a:pt x="1389888" y="109728"/>
                  <a:pt x="1362456" y="100584"/>
                </a:cubicBezTo>
                <a:lnTo>
                  <a:pt x="1371600" y="91440"/>
                </a:lnTo>
                <a:moveTo>
                  <a:pt x="493776" y="118872"/>
                </a:moveTo>
                <a:cubicBezTo>
                  <a:pt x="512064" y="109728"/>
                  <a:pt x="539496" y="100584"/>
                  <a:pt x="557784" y="91440"/>
                </a:cubicBezTo>
                <a:lnTo>
                  <a:pt x="566928" y="100584"/>
                </a:lnTo>
                <a:cubicBezTo>
                  <a:pt x="539496" y="109728"/>
                  <a:pt x="521208" y="118872"/>
                  <a:pt x="502920" y="137160"/>
                </a:cubicBezTo>
                <a:lnTo>
                  <a:pt x="493776" y="118872"/>
                </a:lnTo>
                <a:moveTo>
                  <a:pt x="1499616" y="164592"/>
                </a:moveTo>
                <a:cubicBezTo>
                  <a:pt x="1517904" y="173736"/>
                  <a:pt x="1545336" y="192024"/>
                  <a:pt x="1563624" y="210312"/>
                </a:cubicBezTo>
                <a:lnTo>
                  <a:pt x="1554480" y="219456"/>
                </a:lnTo>
                <a:cubicBezTo>
                  <a:pt x="1536192" y="201168"/>
                  <a:pt x="1517904" y="182880"/>
                  <a:pt x="1490472" y="173736"/>
                </a:cubicBezTo>
                <a:lnTo>
                  <a:pt x="1499616" y="164592"/>
                </a:lnTo>
                <a:moveTo>
                  <a:pt x="365760" y="210312"/>
                </a:moveTo>
                <a:cubicBezTo>
                  <a:pt x="384048" y="192024"/>
                  <a:pt x="411480" y="173736"/>
                  <a:pt x="429768" y="164592"/>
                </a:cubicBezTo>
                <a:lnTo>
                  <a:pt x="438912" y="173736"/>
                </a:lnTo>
                <a:cubicBezTo>
                  <a:pt x="411480" y="182880"/>
                  <a:pt x="393192" y="201168"/>
                  <a:pt x="374904" y="219456"/>
                </a:cubicBezTo>
                <a:lnTo>
                  <a:pt x="365760" y="210312"/>
                </a:lnTo>
                <a:moveTo>
                  <a:pt x="1618488" y="256032"/>
                </a:moveTo>
                <a:cubicBezTo>
                  <a:pt x="1636776" y="274320"/>
                  <a:pt x="1655064" y="292608"/>
                  <a:pt x="1673352" y="310896"/>
                </a:cubicBezTo>
                <a:lnTo>
                  <a:pt x="1664208" y="320040"/>
                </a:lnTo>
                <a:cubicBezTo>
                  <a:pt x="1645920" y="301752"/>
                  <a:pt x="1627632" y="283464"/>
                  <a:pt x="1609344" y="265176"/>
                </a:cubicBezTo>
                <a:lnTo>
                  <a:pt x="1618488" y="256032"/>
                </a:lnTo>
                <a:moveTo>
                  <a:pt x="256032" y="310896"/>
                </a:moveTo>
                <a:cubicBezTo>
                  <a:pt x="274320" y="292608"/>
                  <a:pt x="292608" y="274320"/>
                  <a:pt x="310896" y="256032"/>
                </a:cubicBezTo>
                <a:lnTo>
                  <a:pt x="320040" y="265176"/>
                </a:lnTo>
                <a:cubicBezTo>
                  <a:pt x="301752" y="283464"/>
                  <a:pt x="283464" y="301752"/>
                  <a:pt x="265176" y="320040"/>
                </a:cubicBezTo>
                <a:lnTo>
                  <a:pt x="256032" y="310896"/>
                </a:lnTo>
                <a:moveTo>
                  <a:pt x="1719072" y="365760"/>
                </a:moveTo>
                <a:cubicBezTo>
                  <a:pt x="1737360" y="384048"/>
                  <a:pt x="1755648" y="411480"/>
                  <a:pt x="1764792" y="429768"/>
                </a:cubicBezTo>
                <a:lnTo>
                  <a:pt x="1755648" y="438912"/>
                </a:lnTo>
                <a:cubicBezTo>
                  <a:pt x="1746504" y="411480"/>
                  <a:pt x="1728216" y="393192"/>
                  <a:pt x="1709928" y="374904"/>
                </a:cubicBezTo>
                <a:lnTo>
                  <a:pt x="1719072" y="365760"/>
                </a:lnTo>
                <a:moveTo>
                  <a:pt x="164592" y="429768"/>
                </a:moveTo>
                <a:cubicBezTo>
                  <a:pt x="173736" y="411480"/>
                  <a:pt x="192024" y="384048"/>
                  <a:pt x="210312" y="365760"/>
                </a:cubicBezTo>
                <a:lnTo>
                  <a:pt x="219456" y="374904"/>
                </a:lnTo>
                <a:cubicBezTo>
                  <a:pt x="201168" y="393192"/>
                  <a:pt x="182880" y="411480"/>
                  <a:pt x="173736" y="438912"/>
                </a:cubicBezTo>
                <a:lnTo>
                  <a:pt x="164592" y="429768"/>
                </a:lnTo>
                <a:moveTo>
                  <a:pt x="1810512" y="493776"/>
                </a:moveTo>
                <a:cubicBezTo>
                  <a:pt x="1819656" y="512064"/>
                  <a:pt x="1828800" y="539496"/>
                  <a:pt x="1837944" y="557784"/>
                </a:cubicBezTo>
                <a:lnTo>
                  <a:pt x="1828800" y="566928"/>
                </a:lnTo>
                <a:cubicBezTo>
                  <a:pt x="1819656" y="539496"/>
                  <a:pt x="1810512" y="521208"/>
                  <a:pt x="1792224" y="502920"/>
                </a:cubicBezTo>
                <a:lnTo>
                  <a:pt x="1810512" y="493776"/>
                </a:lnTo>
                <a:moveTo>
                  <a:pt x="91440" y="557784"/>
                </a:moveTo>
                <a:cubicBezTo>
                  <a:pt x="100584" y="539496"/>
                  <a:pt x="109728" y="512064"/>
                  <a:pt x="118872" y="493776"/>
                </a:cubicBezTo>
                <a:lnTo>
                  <a:pt x="137160" y="502920"/>
                </a:lnTo>
                <a:cubicBezTo>
                  <a:pt x="118872" y="521208"/>
                  <a:pt x="109728" y="539496"/>
                  <a:pt x="100584" y="566928"/>
                </a:cubicBezTo>
                <a:lnTo>
                  <a:pt x="91440" y="557784"/>
                </a:lnTo>
                <a:moveTo>
                  <a:pt x="1874520" y="630936"/>
                </a:moveTo>
                <a:cubicBezTo>
                  <a:pt x="1883664" y="658368"/>
                  <a:pt x="1883664" y="676656"/>
                  <a:pt x="1892808" y="704088"/>
                </a:cubicBezTo>
                <a:lnTo>
                  <a:pt x="1883664" y="704088"/>
                </a:lnTo>
                <a:cubicBezTo>
                  <a:pt x="1874520" y="685800"/>
                  <a:pt x="1865376" y="658368"/>
                  <a:pt x="1856232" y="630936"/>
                </a:cubicBezTo>
                <a:lnTo>
                  <a:pt x="1874520" y="630936"/>
                </a:lnTo>
                <a:moveTo>
                  <a:pt x="36576" y="704088"/>
                </a:moveTo>
                <a:cubicBezTo>
                  <a:pt x="45720" y="676656"/>
                  <a:pt x="54864" y="658368"/>
                  <a:pt x="64008" y="630936"/>
                </a:cubicBezTo>
                <a:lnTo>
                  <a:pt x="73152" y="630936"/>
                </a:lnTo>
                <a:cubicBezTo>
                  <a:pt x="64008" y="658368"/>
                  <a:pt x="54864" y="685800"/>
                  <a:pt x="45720" y="704088"/>
                </a:cubicBezTo>
                <a:lnTo>
                  <a:pt x="36576" y="704088"/>
                </a:lnTo>
                <a:moveTo>
                  <a:pt x="1911096" y="777240"/>
                </a:moveTo>
                <a:cubicBezTo>
                  <a:pt x="1920240" y="804672"/>
                  <a:pt x="1920240" y="822960"/>
                  <a:pt x="1920240" y="850392"/>
                </a:cubicBezTo>
                <a:lnTo>
                  <a:pt x="1911096" y="850392"/>
                </a:lnTo>
                <a:cubicBezTo>
                  <a:pt x="1911096" y="832104"/>
                  <a:pt x="1901952" y="804672"/>
                  <a:pt x="1901952" y="777240"/>
                </a:cubicBezTo>
                <a:lnTo>
                  <a:pt x="1911096" y="777240"/>
                </a:lnTo>
                <a:moveTo>
                  <a:pt x="9144" y="850392"/>
                </a:moveTo>
                <a:cubicBezTo>
                  <a:pt x="9144" y="822960"/>
                  <a:pt x="9144" y="804672"/>
                  <a:pt x="18288" y="777240"/>
                </a:cubicBezTo>
                <a:lnTo>
                  <a:pt x="27432" y="777240"/>
                </a:lnTo>
                <a:cubicBezTo>
                  <a:pt x="27432" y="804672"/>
                  <a:pt x="18288" y="832104"/>
                  <a:pt x="18288" y="850392"/>
                </a:cubicBezTo>
                <a:lnTo>
                  <a:pt x="9144" y="850392"/>
                </a:lnTo>
                <a:moveTo>
                  <a:pt x="1929384" y="923544"/>
                </a:moveTo>
                <a:cubicBezTo>
                  <a:pt x="1929384" y="941832"/>
                  <a:pt x="1929384" y="950976"/>
                  <a:pt x="1929384" y="960120"/>
                </a:cubicBezTo>
                <a:cubicBezTo>
                  <a:pt x="1929384" y="978408"/>
                  <a:pt x="1929384" y="987552"/>
                  <a:pt x="1929384" y="1005840"/>
                </a:cubicBezTo>
                <a:lnTo>
                  <a:pt x="1920240" y="1005840"/>
                </a:lnTo>
                <a:cubicBezTo>
                  <a:pt x="1920240" y="987552"/>
                  <a:pt x="1920240" y="978408"/>
                  <a:pt x="1920240" y="960120"/>
                </a:cubicBezTo>
                <a:cubicBezTo>
                  <a:pt x="1920240" y="950976"/>
                  <a:pt x="1920240" y="941832"/>
                  <a:pt x="1920240" y="923544"/>
                </a:cubicBezTo>
                <a:lnTo>
                  <a:pt x="1929384" y="923544"/>
                </a:lnTo>
                <a:moveTo>
                  <a:pt x="0" y="960120"/>
                </a:moveTo>
                <a:cubicBezTo>
                  <a:pt x="0" y="950976"/>
                  <a:pt x="0" y="941832"/>
                  <a:pt x="0" y="923544"/>
                </a:cubicBezTo>
                <a:lnTo>
                  <a:pt x="9144" y="923544"/>
                </a:lnTo>
                <a:cubicBezTo>
                  <a:pt x="9144" y="941832"/>
                  <a:pt x="9144" y="950976"/>
                  <a:pt x="9144" y="960120"/>
                </a:cubicBezTo>
                <a:cubicBezTo>
                  <a:pt x="9144" y="978408"/>
                  <a:pt x="9144" y="987552"/>
                  <a:pt x="9144" y="1005840"/>
                </a:cubicBezTo>
                <a:lnTo>
                  <a:pt x="0" y="1005840"/>
                </a:lnTo>
                <a:cubicBezTo>
                  <a:pt x="0" y="987552"/>
                  <a:pt x="0" y="978408"/>
                  <a:pt x="0" y="960120"/>
                </a:cubicBezTo>
                <a:moveTo>
                  <a:pt x="1920240" y="1078992"/>
                </a:moveTo>
                <a:cubicBezTo>
                  <a:pt x="1920240" y="1106424"/>
                  <a:pt x="1920240" y="1124712"/>
                  <a:pt x="1911096" y="1152144"/>
                </a:cubicBezTo>
                <a:lnTo>
                  <a:pt x="1901952" y="1152144"/>
                </a:lnTo>
                <a:cubicBezTo>
                  <a:pt x="1901952" y="1124712"/>
                  <a:pt x="1911096" y="1097280"/>
                  <a:pt x="1911096" y="1078992"/>
                </a:cubicBezTo>
                <a:lnTo>
                  <a:pt x="1920240" y="1078992"/>
                </a:lnTo>
                <a:moveTo>
                  <a:pt x="18288" y="1152144"/>
                </a:moveTo>
                <a:cubicBezTo>
                  <a:pt x="9144" y="1124712"/>
                  <a:pt x="9144" y="1106424"/>
                  <a:pt x="9144" y="1078992"/>
                </a:cubicBezTo>
                <a:lnTo>
                  <a:pt x="18288" y="1078992"/>
                </a:lnTo>
                <a:cubicBezTo>
                  <a:pt x="18288" y="1097280"/>
                  <a:pt x="27432" y="1124712"/>
                  <a:pt x="27432" y="1152144"/>
                </a:cubicBezTo>
                <a:lnTo>
                  <a:pt x="18288" y="1152144"/>
                </a:lnTo>
                <a:moveTo>
                  <a:pt x="1892808" y="1225296"/>
                </a:moveTo>
                <a:cubicBezTo>
                  <a:pt x="1883664" y="1252728"/>
                  <a:pt x="1883664" y="1271016"/>
                  <a:pt x="1874520" y="1298448"/>
                </a:cubicBezTo>
                <a:lnTo>
                  <a:pt x="1856232" y="1298448"/>
                </a:lnTo>
                <a:cubicBezTo>
                  <a:pt x="1865376" y="1271016"/>
                  <a:pt x="1874520" y="1243584"/>
                  <a:pt x="1883664" y="1225296"/>
                </a:cubicBezTo>
                <a:lnTo>
                  <a:pt x="1892808" y="1225296"/>
                </a:lnTo>
                <a:moveTo>
                  <a:pt x="64008" y="1298448"/>
                </a:moveTo>
                <a:cubicBezTo>
                  <a:pt x="54864" y="1271016"/>
                  <a:pt x="45720" y="1252728"/>
                  <a:pt x="36576" y="1225296"/>
                </a:cubicBezTo>
                <a:lnTo>
                  <a:pt x="45720" y="1225296"/>
                </a:lnTo>
                <a:cubicBezTo>
                  <a:pt x="54864" y="1243584"/>
                  <a:pt x="64008" y="1271016"/>
                  <a:pt x="73152" y="1298448"/>
                </a:cubicBezTo>
                <a:lnTo>
                  <a:pt x="64008" y="1298448"/>
                </a:lnTo>
                <a:moveTo>
                  <a:pt x="1837944" y="1371600"/>
                </a:moveTo>
                <a:cubicBezTo>
                  <a:pt x="1828800" y="1389888"/>
                  <a:pt x="1819656" y="1417320"/>
                  <a:pt x="1810512" y="1435608"/>
                </a:cubicBezTo>
                <a:lnTo>
                  <a:pt x="1792224" y="1426464"/>
                </a:lnTo>
                <a:cubicBezTo>
                  <a:pt x="1810512" y="1408176"/>
                  <a:pt x="1819656" y="1389888"/>
                  <a:pt x="1828800" y="1362456"/>
                </a:cubicBezTo>
                <a:lnTo>
                  <a:pt x="1837944" y="1371600"/>
                </a:lnTo>
                <a:moveTo>
                  <a:pt x="118872" y="1435608"/>
                </a:moveTo>
                <a:cubicBezTo>
                  <a:pt x="109728" y="1417320"/>
                  <a:pt x="100584" y="1389888"/>
                  <a:pt x="91440" y="1371600"/>
                </a:cubicBezTo>
                <a:lnTo>
                  <a:pt x="100584" y="1362456"/>
                </a:lnTo>
                <a:cubicBezTo>
                  <a:pt x="109728" y="1389888"/>
                  <a:pt x="118872" y="1408176"/>
                  <a:pt x="137160" y="1426464"/>
                </a:cubicBezTo>
                <a:lnTo>
                  <a:pt x="118872" y="1435608"/>
                </a:lnTo>
                <a:moveTo>
                  <a:pt x="1764792" y="1499616"/>
                </a:moveTo>
                <a:cubicBezTo>
                  <a:pt x="1755648" y="1517904"/>
                  <a:pt x="1737360" y="1545336"/>
                  <a:pt x="1719072" y="1563624"/>
                </a:cubicBezTo>
                <a:lnTo>
                  <a:pt x="1709928" y="1554480"/>
                </a:lnTo>
                <a:cubicBezTo>
                  <a:pt x="1728216" y="1536192"/>
                  <a:pt x="1746504" y="1517904"/>
                  <a:pt x="1755648" y="1490472"/>
                </a:cubicBezTo>
                <a:lnTo>
                  <a:pt x="1764792" y="1499616"/>
                </a:lnTo>
                <a:moveTo>
                  <a:pt x="210312" y="1563624"/>
                </a:moveTo>
                <a:cubicBezTo>
                  <a:pt x="192024" y="1545336"/>
                  <a:pt x="173736" y="1517904"/>
                  <a:pt x="164592" y="1499616"/>
                </a:cubicBezTo>
                <a:lnTo>
                  <a:pt x="173736" y="1490472"/>
                </a:lnTo>
                <a:cubicBezTo>
                  <a:pt x="182880" y="1517904"/>
                  <a:pt x="201168" y="1536192"/>
                  <a:pt x="219456" y="1554480"/>
                </a:cubicBezTo>
                <a:lnTo>
                  <a:pt x="210312" y="1563624"/>
                </a:lnTo>
                <a:moveTo>
                  <a:pt x="1673352" y="1618488"/>
                </a:moveTo>
                <a:cubicBezTo>
                  <a:pt x="1655064" y="1636776"/>
                  <a:pt x="1636776" y="1655064"/>
                  <a:pt x="1618488" y="1673352"/>
                </a:cubicBezTo>
                <a:lnTo>
                  <a:pt x="1609344" y="1664208"/>
                </a:lnTo>
                <a:cubicBezTo>
                  <a:pt x="1627632" y="1645920"/>
                  <a:pt x="1645920" y="1627632"/>
                  <a:pt x="1664208" y="1609344"/>
                </a:cubicBezTo>
                <a:lnTo>
                  <a:pt x="1673352" y="1618488"/>
                </a:lnTo>
                <a:moveTo>
                  <a:pt x="310896" y="1673352"/>
                </a:moveTo>
                <a:cubicBezTo>
                  <a:pt x="292608" y="1655064"/>
                  <a:pt x="274320" y="1636776"/>
                  <a:pt x="256032" y="1618488"/>
                </a:cubicBezTo>
                <a:lnTo>
                  <a:pt x="265176" y="1609344"/>
                </a:lnTo>
                <a:cubicBezTo>
                  <a:pt x="283464" y="1627632"/>
                  <a:pt x="301752" y="1645920"/>
                  <a:pt x="320040" y="1664208"/>
                </a:cubicBezTo>
                <a:lnTo>
                  <a:pt x="310896" y="1673352"/>
                </a:lnTo>
                <a:moveTo>
                  <a:pt x="1563624" y="1719072"/>
                </a:moveTo>
                <a:cubicBezTo>
                  <a:pt x="1545336" y="1737360"/>
                  <a:pt x="1517904" y="1755648"/>
                  <a:pt x="1499616" y="1764792"/>
                </a:cubicBezTo>
                <a:lnTo>
                  <a:pt x="1490472" y="1755648"/>
                </a:lnTo>
                <a:cubicBezTo>
                  <a:pt x="1517904" y="1746504"/>
                  <a:pt x="1536192" y="1728216"/>
                  <a:pt x="1554480" y="1709928"/>
                </a:cubicBezTo>
                <a:lnTo>
                  <a:pt x="1563624" y="1719072"/>
                </a:lnTo>
                <a:moveTo>
                  <a:pt x="429768" y="1764792"/>
                </a:moveTo>
                <a:cubicBezTo>
                  <a:pt x="411480" y="1755648"/>
                  <a:pt x="384048" y="1737360"/>
                  <a:pt x="365760" y="1719072"/>
                </a:cubicBezTo>
                <a:lnTo>
                  <a:pt x="374904" y="1709928"/>
                </a:lnTo>
                <a:cubicBezTo>
                  <a:pt x="393192" y="1728216"/>
                  <a:pt x="411480" y="1746504"/>
                  <a:pt x="438912" y="1755648"/>
                </a:cubicBezTo>
                <a:lnTo>
                  <a:pt x="429768" y="1764792"/>
                </a:lnTo>
                <a:moveTo>
                  <a:pt x="557784" y="1837944"/>
                </a:moveTo>
                <a:cubicBezTo>
                  <a:pt x="539496" y="1828800"/>
                  <a:pt x="512064" y="1819656"/>
                  <a:pt x="493776" y="1810512"/>
                </a:cubicBezTo>
                <a:lnTo>
                  <a:pt x="502920" y="1792224"/>
                </a:lnTo>
                <a:cubicBezTo>
                  <a:pt x="521208" y="1810512"/>
                  <a:pt x="539496" y="1819656"/>
                  <a:pt x="566928" y="1828800"/>
                </a:cubicBezTo>
                <a:lnTo>
                  <a:pt x="557784" y="1837944"/>
                </a:lnTo>
                <a:moveTo>
                  <a:pt x="1435608" y="1810512"/>
                </a:moveTo>
                <a:cubicBezTo>
                  <a:pt x="1417320" y="1819656"/>
                  <a:pt x="1389888" y="1828800"/>
                  <a:pt x="1371600" y="1837944"/>
                </a:cubicBezTo>
                <a:lnTo>
                  <a:pt x="1362456" y="1828800"/>
                </a:lnTo>
                <a:cubicBezTo>
                  <a:pt x="1389888" y="1819656"/>
                  <a:pt x="1408176" y="1810512"/>
                  <a:pt x="1426464" y="1792224"/>
                </a:cubicBezTo>
                <a:lnTo>
                  <a:pt x="1435608" y="1810512"/>
                </a:lnTo>
                <a:moveTo>
                  <a:pt x="704088" y="1892808"/>
                </a:moveTo>
                <a:cubicBezTo>
                  <a:pt x="676656" y="1883664"/>
                  <a:pt x="658368" y="1874520"/>
                  <a:pt x="630936" y="1865376"/>
                </a:cubicBezTo>
                <a:lnTo>
                  <a:pt x="630936" y="1856232"/>
                </a:lnTo>
                <a:cubicBezTo>
                  <a:pt x="658368" y="1865376"/>
                  <a:pt x="685800" y="1874520"/>
                  <a:pt x="704088" y="1883664"/>
                </a:cubicBezTo>
                <a:lnTo>
                  <a:pt x="704088" y="1892808"/>
                </a:lnTo>
                <a:moveTo>
                  <a:pt x="1298448" y="1865376"/>
                </a:moveTo>
                <a:cubicBezTo>
                  <a:pt x="1271016" y="1874520"/>
                  <a:pt x="1252728" y="1883664"/>
                  <a:pt x="1225296" y="1892808"/>
                </a:cubicBezTo>
                <a:lnTo>
                  <a:pt x="1225296" y="1883664"/>
                </a:lnTo>
                <a:cubicBezTo>
                  <a:pt x="1243584" y="1874520"/>
                  <a:pt x="1271016" y="1865376"/>
                  <a:pt x="1298448" y="1856232"/>
                </a:cubicBezTo>
                <a:lnTo>
                  <a:pt x="1298448" y="1865376"/>
                </a:lnTo>
                <a:moveTo>
                  <a:pt x="850392" y="1920240"/>
                </a:moveTo>
                <a:cubicBezTo>
                  <a:pt x="822960" y="1920240"/>
                  <a:pt x="804672" y="1911096"/>
                  <a:pt x="777240" y="1911096"/>
                </a:cubicBezTo>
                <a:lnTo>
                  <a:pt x="777240" y="1901952"/>
                </a:lnTo>
                <a:cubicBezTo>
                  <a:pt x="804672" y="1901952"/>
                  <a:pt x="832104" y="1911096"/>
                  <a:pt x="850392" y="1911096"/>
                </a:cubicBezTo>
                <a:lnTo>
                  <a:pt x="850392" y="1920240"/>
                </a:lnTo>
                <a:moveTo>
                  <a:pt x="1152144" y="1911096"/>
                </a:moveTo>
                <a:cubicBezTo>
                  <a:pt x="1124712" y="1911096"/>
                  <a:pt x="1106424" y="1920240"/>
                  <a:pt x="1078992" y="1920240"/>
                </a:cubicBezTo>
                <a:lnTo>
                  <a:pt x="1078992" y="1911096"/>
                </a:lnTo>
                <a:cubicBezTo>
                  <a:pt x="1106424" y="1911096"/>
                  <a:pt x="1124712" y="1901952"/>
                  <a:pt x="1152144" y="1901952"/>
                </a:cubicBezTo>
                <a:lnTo>
                  <a:pt x="1152144" y="1911096"/>
                </a:lnTo>
                <a:moveTo>
                  <a:pt x="969264" y="1929384"/>
                </a:moveTo>
                <a:cubicBezTo>
                  <a:pt x="950976" y="1929384"/>
                  <a:pt x="941832" y="1929384"/>
                  <a:pt x="923544" y="1929384"/>
                </a:cubicBezTo>
                <a:lnTo>
                  <a:pt x="923544" y="1911096"/>
                </a:lnTo>
                <a:cubicBezTo>
                  <a:pt x="941832" y="1920240"/>
                  <a:pt x="950976" y="1920240"/>
                  <a:pt x="969264" y="1920240"/>
                </a:cubicBezTo>
                <a:cubicBezTo>
                  <a:pt x="978408" y="1920240"/>
                  <a:pt x="987552" y="1920240"/>
                  <a:pt x="1005840" y="1911096"/>
                </a:cubicBezTo>
                <a:lnTo>
                  <a:pt x="1005840" y="1929384"/>
                </a:lnTo>
                <a:cubicBezTo>
                  <a:pt x="987552" y="1929384"/>
                  <a:pt x="978408" y="1929384"/>
                  <a:pt x="969264" y="1929384"/>
                </a:cubicBezTo>
              </a:path>
            </a:pathLst>
          </a:custGeom>
          <a:gradFill>
            <a:gsLst>
              <a:gs pos="0">
                <a:schemeClr val="accent2">
                  <a:alpha val="100000"/>
                </a:schemeClr>
              </a:gs>
              <a:gs pos="100000">
                <a:schemeClr val="accent1">
                  <a:alpha val="10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wrap="square" lIns="0" tIns="0" rIns="0" bIns="0" anchor="ctr" anchorCtr="0">
            <a:noAutofit/>
          </a:bodyPr>
          <a:lstStyle/>
          <a:p>
            <a:pPr algn="ctr"/>
            <a:r>
              <a:rPr lang="zh-CN" altLang="zh-CN" sz="3200" b="1" dirty="0">
                <a:solidFill>
                  <a:schemeClr val="tx1">
                    <a:lumMod val="100000"/>
                  </a:schemeClr>
                </a:solidFill>
                <a:latin typeface="+mn-ea"/>
                <a:cs typeface="+mn-ea"/>
              </a:rPr>
              <a:t>课堂小结</a:t>
            </a:r>
          </a:p>
        </p:txBody>
      </p:sp>
      <p:sp>
        <p:nvSpPr>
          <p:cNvPr id="13" name="对象2"/>
          <p:cNvSpPr/>
          <p:nvPr>
            <p:custDataLst>
              <p:tags r:id="rId3"/>
            </p:custDataLst>
          </p:nvPr>
        </p:nvSpPr>
        <p:spPr>
          <a:xfrm>
            <a:off x="3364992" y="4610608"/>
            <a:ext cx="8193024" cy="1536192"/>
          </a:xfrm>
          <a:custGeom>
            <a:avLst/>
            <a:gdLst/>
            <a:ahLst/>
            <a:cxnLst/>
            <a:rect l="l" t="t" r="r" b="b"/>
            <a:pathLst>
              <a:path w="8193024" h="1536192">
                <a:moveTo>
                  <a:pt x="0" y="658368"/>
                </a:moveTo>
                <a:lnTo>
                  <a:pt x="0" y="786384"/>
                </a:lnTo>
                <a:cubicBezTo>
                  <a:pt x="0" y="1197864"/>
                  <a:pt x="338328" y="1536192"/>
                  <a:pt x="758952" y="1536192"/>
                </a:cubicBezTo>
                <a:lnTo>
                  <a:pt x="8193024" y="1536192"/>
                </a:lnTo>
                <a:lnTo>
                  <a:pt x="8193024" y="0"/>
                </a:lnTo>
                <a:lnTo>
                  <a:pt x="585216" y="0"/>
                </a:lnTo>
                <a:cubicBezTo>
                  <a:pt x="448056" y="265176"/>
                  <a:pt x="246888" y="484632"/>
                  <a:pt x="0" y="658368"/>
                </a:cubicBez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nSpc>
                <a:spcPct val="150000"/>
              </a:lnSpc>
            </a:pPr>
            <a:r>
              <a:rPr lang="zh-CN" altLang="en-US" sz="2400" b="1" dirty="0">
                <a:solidFill>
                  <a:schemeClr val="tx1">
                    <a:lumMod val="85000"/>
                    <a:lumOff val="15000"/>
                  </a:schemeClr>
                </a:solidFill>
                <a:latin typeface="+mn-ea"/>
                <a:cs typeface="+mn-ea"/>
                <a:sym typeface="+mn-ea"/>
              </a:rPr>
              <a:t>掌握</a:t>
            </a:r>
            <a:r>
              <a:rPr lang="zh-CN" altLang="en-US" sz="2400" b="1" dirty="0">
                <a:solidFill>
                  <a:schemeClr val="tx1">
                    <a:lumMod val="85000"/>
                    <a:lumOff val="15000"/>
                  </a:schemeClr>
                </a:solidFill>
                <a:latin typeface="+mn-ea"/>
                <a:cs typeface="+mn-ea"/>
              </a:rPr>
              <a:t>数据清单</a:t>
            </a:r>
            <a:r>
              <a:rPr lang="zh-CN" altLang="en-US" sz="2400" b="1" dirty="0">
                <a:solidFill>
                  <a:schemeClr val="tx1">
                    <a:lumMod val="85000"/>
                    <a:lumOff val="15000"/>
                  </a:schemeClr>
                </a:solidFill>
                <a:latin typeface="+mn-ea"/>
                <a:cs typeface="+mn-ea"/>
                <a:sym typeface="+mn-ea"/>
              </a:rPr>
              <a:t>分类汇总、合并计算的方法</a:t>
            </a:r>
          </a:p>
        </p:txBody>
      </p:sp>
      <p:sp>
        <p:nvSpPr>
          <p:cNvPr id="15" name="对象3"/>
          <p:cNvSpPr/>
          <p:nvPr>
            <p:custDataLst>
              <p:tags r:id="rId4"/>
            </p:custDataLst>
          </p:nvPr>
        </p:nvSpPr>
        <p:spPr>
          <a:xfrm>
            <a:off x="3977640" y="3019552"/>
            <a:ext cx="7580376" cy="1536192"/>
          </a:xfrm>
          <a:custGeom>
            <a:avLst/>
            <a:gdLst/>
            <a:ahLst/>
            <a:cxnLst/>
            <a:rect l="l" t="t" r="r" b="b"/>
            <a:pathLst>
              <a:path w="7543800" h="1536192">
                <a:moveTo>
                  <a:pt x="0" y="1536192"/>
                </a:moveTo>
                <a:cubicBezTo>
                  <a:pt x="109728" y="1298448"/>
                  <a:pt x="164592" y="1042416"/>
                  <a:pt x="164592" y="768096"/>
                </a:cubicBezTo>
                <a:cubicBezTo>
                  <a:pt x="164592" y="493776"/>
                  <a:pt x="109728" y="237744"/>
                  <a:pt x="9144" y="0"/>
                </a:cubicBezTo>
                <a:lnTo>
                  <a:pt x="7543800" y="0"/>
                </a:lnTo>
                <a:lnTo>
                  <a:pt x="7543800" y="1536192"/>
                </a:lnTo>
                <a:lnTo>
                  <a:pt x="0" y="1536192"/>
                </a:ln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gn="l">
              <a:lnSpc>
                <a:spcPct val="150000"/>
              </a:lnSpc>
              <a:buClrTx/>
              <a:buSzTx/>
              <a:buFontTx/>
            </a:pPr>
            <a:r>
              <a:rPr lang="zh-CN" altLang="en-US" sz="2400" b="1" dirty="0">
                <a:solidFill>
                  <a:schemeClr val="tx1">
                    <a:lumMod val="85000"/>
                    <a:lumOff val="15000"/>
                  </a:schemeClr>
                </a:solidFill>
                <a:latin typeface="+mn-ea"/>
                <a:cs typeface="+mn-ea"/>
                <a:sym typeface="+mn-ea"/>
              </a:rPr>
              <a:t>掌握</a:t>
            </a:r>
            <a:r>
              <a:rPr lang="zh-CN" altLang="en-US" sz="2400" b="1" dirty="0">
                <a:solidFill>
                  <a:schemeClr val="tx1">
                    <a:lumMod val="85000"/>
                    <a:lumOff val="15000"/>
                  </a:schemeClr>
                </a:solidFill>
                <a:latin typeface="+mn-ea"/>
                <a:cs typeface="+mn-ea"/>
              </a:rPr>
              <a:t>数据清单</a:t>
            </a:r>
            <a:r>
              <a:rPr lang="zh-CN" altLang="en-US" sz="2400" b="1" dirty="0">
                <a:solidFill>
                  <a:schemeClr val="tx1">
                    <a:lumMod val="85000"/>
                    <a:lumOff val="15000"/>
                  </a:schemeClr>
                </a:solidFill>
                <a:latin typeface="+mn-ea"/>
                <a:cs typeface="+mn-ea"/>
                <a:sym typeface="+mn-ea"/>
              </a:rPr>
              <a:t>筛选的方法</a:t>
            </a:r>
          </a:p>
        </p:txBody>
      </p:sp>
      <p:sp>
        <p:nvSpPr>
          <p:cNvPr id="3" name="对象4"/>
          <p:cNvSpPr/>
          <p:nvPr>
            <p:custDataLst>
              <p:tags r:id="rId5"/>
            </p:custDataLst>
          </p:nvPr>
        </p:nvSpPr>
        <p:spPr>
          <a:xfrm>
            <a:off x="3364992" y="1428496"/>
            <a:ext cx="8193024" cy="1527048"/>
          </a:xfrm>
          <a:custGeom>
            <a:avLst/>
            <a:gdLst/>
            <a:ahLst/>
            <a:cxnLst/>
            <a:rect l="l" t="t" r="r" b="b"/>
            <a:pathLst>
              <a:path w="8193024" h="1527048">
                <a:moveTo>
                  <a:pt x="758952" y="0"/>
                </a:moveTo>
                <a:cubicBezTo>
                  <a:pt x="338328" y="0"/>
                  <a:pt x="0" y="329184"/>
                  <a:pt x="0" y="740664"/>
                </a:cubicBezTo>
                <a:lnTo>
                  <a:pt x="0" y="868680"/>
                </a:lnTo>
                <a:cubicBezTo>
                  <a:pt x="246888" y="1042416"/>
                  <a:pt x="448056" y="1261872"/>
                  <a:pt x="585216" y="1527048"/>
                </a:cubicBezTo>
                <a:lnTo>
                  <a:pt x="8193024" y="1527048"/>
                </a:lnTo>
                <a:lnTo>
                  <a:pt x="8193024" y="0"/>
                </a:lnTo>
                <a:lnTo>
                  <a:pt x="758952" y="0"/>
                </a:ln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gn="l">
              <a:lnSpc>
                <a:spcPct val="150000"/>
              </a:lnSpc>
              <a:buClrTx/>
              <a:buSzTx/>
              <a:buFontTx/>
            </a:pPr>
            <a:r>
              <a:rPr lang="zh-CN" altLang="en-US" sz="2400" b="1" dirty="0">
                <a:solidFill>
                  <a:schemeClr val="tx1">
                    <a:lumMod val="85000"/>
                    <a:lumOff val="15000"/>
                  </a:schemeClr>
                </a:solidFill>
                <a:latin typeface="+mn-ea"/>
                <a:cs typeface="+mn-ea"/>
                <a:sym typeface="+mn-ea"/>
              </a:rPr>
              <a:t>掌握</a:t>
            </a:r>
            <a:r>
              <a:rPr lang="zh-CN" altLang="en-US" sz="2400" b="1" dirty="0">
                <a:solidFill>
                  <a:schemeClr val="tx1">
                    <a:lumMod val="85000"/>
                    <a:lumOff val="15000"/>
                  </a:schemeClr>
                </a:solidFill>
                <a:latin typeface="+mn-ea"/>
                <a:cs typeface="+mn-ea"/>
              </a:rPr>
              <a:t>数据清单</a:t>
            </a:r>
            <a:r>
              <a:rPr lang="zh-CN" altLang="en-US" sz="2400" b="1" dirty="0">
                <a:solidFill>
                  <a:schemeClr val="tx1">
                    <a:lumMod val="85000"/>
                    <a:lumOff val="15000"/>
                  </a:schemeClr>
                </a:solidFill>
                <a:latin typeface="+mn-ea"/>
                <a:cs typeface="+mn-ea"/>
                <a:sym typeface="+mn-ea"/>
              </a:rPr>
              <a:t>排序的方法</a:t>
            </a:r>
          </a:p>
        </p:txBody>
      </p:sp>
      <p:sp>
        <p:nvSpPr>
          <p:cNvPr id="19" name="对象5"/>
          <p:cNvSpPr/>
          <p:nvPr>
            <p:custDataLst>
              <p:tags r:id="rId6"/>
            </p:custDataLst>
          </p:nvPr>
        </p:nvSpPr>
        <p:spPr>
          <a:xfrm>
            <a:off x="621792" y="2077720"/>
            <a:ext cx="3200400" cy="3200400"/>
          </a:xfrm>
          <a:custGeom>
            <a:avLst/>
            <a:gdLst/>
            <a:ahLst/>
            <a:cxnLst/>
            <a:rect l="l" t="t" r="r" b="b"/>
            <a:pathLst>
              <a:path w="3200400" h="3200400">
                <a:moveTo>
                  <a:pt x="1600200" y="3200400"/>
                </a:moveTo>
                <a:cubicBezTo>
                  <a:pt x="2487168" y="3200400"/>
                  <a:pt x="3200400" y="2478024"/>
                  <a:pt x="3200400" y="1600200"/>
                </a:cubicBezTo>
                <a:cubicBezTo>
                  <a:pt x="3200400" y="713232"/>
                  <a:pt x="2487168" y="0"/>
                  <a:pt x="1600200" y="0"/>
                </a:cubicBezTo>
                <a:cubicBezTo>
                  <a:pt x="713232" y="0"/>
                  <a:pt x="0" y="713232"/>
                  <a:pt x="0" y="1600200"/>
                </a:cubicBezTo>
                <a:cubicBezTo>
                  <a:pt x="0" y="2478024"/>
                  <a:pt x="713232" y="3200400"/>
                  <a:pt x="1600200" y="3200400"/>
                </a:cubicBezTo>
                <a:moveTo>
                  <a:pt x="1600200" y="2770632"/>
                </a:moveTo>
                <a:cubicBezTo>
                  <a:pt x="2249424" y="2770632"/>
                  <a:pt x="2770632" y="2249424"/>
                  <a:pt x="2770632" y="1600200"/>
                </a:cubicBezTo>
                <a:cubicBezTo>
                  <a:pt x="2770632" y="950976"/>
                  <a:pt x="2249424" y="429768"/>
                  <a:pt x="1600200" y="429768"/>
                </a:cubicBezTo>
                <a:cubicBezTo>
                  <a:pt x="950976" y="429768"/>
                  <a:pt x="429768" y="950976"/>
                  <a:pt x="429768" y="1600200"/>
                </a:cubicBezTo>
                <a:cubicBezTo>
                  <a:pt x="429768" y="2249424"/>
                  <a:pt x="950976" y="2770632"/>
                  <a:pt x="1600200" y="2770632"/>
                </a:cubicBezTo>
              </a:path>
            </a:pathLst>
          </a:custGeom>
          <a:gradFill>
            <a:gsLst>
              <a:gs pos="0">
                <a:schemeClr val="accent2">
                  <a:alpha val="20000"/>
                </a:schemeClr>
              </a:gs>
              <a:gs pos="100000">
                <a:schemeClr val="accent1">
                  <a:alpha val="2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a:lstStyle/>
          <a:p>
            <a:endParaRPr lang="zh-CN" altLang="en-US"/>
          </a:p>
        </p:txBody>
      </p:sp>
      <p:sp>
        <p:nvSpPr>
          <p:cNvPr id="20" name="对象6"/>
          <p:cNvSpPr/>
          <p:nvPr>
            <p:custDataLst>
              <p:tags r:id="rId7"/>
            </p:custDataLst>
          </p:nvPr>
        </p:nvSpPr>
        <p:spPr>
          <a:xfrm>
            <a:off x="758952" y="2224024"/>
            <a:ext cx="2916936" cy="2916936"/>
          </a:xfrm>
          <a:custGeom>
            <a:avLst/>
            <a:gdLst/>
            <a:ahLst/>
            <a:cxnLst/>
            <a:rect l="l" t="t" r="r" b="b"/>
            <a:pathLst>
              <a:path w="2916936" h="2916936">
                <a:moveTo>
                  <a:pt x="1453896" y="2916936"/>
                </a:moveTo>
                <a:cubicBezTo>
                  <a:pt x="2258568" y="2916936"/>
                  <a:pt x="2916936" y="2258568"/>
                  <a:pt x="2916936" y="1453896"/>
                </a:cubicBezTo>
                <a:cubicBezTo>
                  <a:pt x="2916936" y="649224"/>
                  <a:pt x="2258568" y="0"/>
                  <a:pt x="1453896" y="0"/>
                </a:cubicBezTo>
                <a:cubicBezTo>
                  <a:pt x="649224" y="0"/>
                  <a:pt x="0" y="649224"/>
                  <a:pt x="0" y="1453896"/>
                </a:cubicBezTo>
                <a:cubicBezTo>
                  <a:pt x="0" y="2258568"/>
                  <a:pt x="649224" y="2916936"/>
                  <a:pt x="1453896" y="2916936"/>
                </a:cubicBezTo>
                <a:moveTo>
                  <a:pt x="1453896" y="2523744"/>
                </a:moveTo>
                <a:cubicBezTo>
                  <a:pt x="2048256" y="2523744"/>
                  <a:pt x="2523744" y="2048256"/>
                  <a:pt x="2523744" y="1453896"/>
                </a:cubicBezTo>
                <a:cubicBezTo>
                  <a:pt x="2523744" y="868680"/>
                  <a:pt x="2048256" y="393192"/>
                  <a:pt x="1453896" y="393192"/>
                </a:cubicBezTo>
                <a:cubicBezTo>
                  <a:pt x="868680" y="393192"/>
                  <a:pt x="393192" y="868680"/>
                  <a:pt x="393192" y="1453896"/>
                </a:cubicBezTo>
                <a:cubicBezTo>
                  <a:pt x="393192" y="2048256"/>
                  <a:pt x="868680" y="2523744"/>
                  <a:pt x="1453896" y="2523744"/>
                </a:cubicBezTo>
              </a:path>
            </a:pathLst>
          </a:custGeom>
          <a:gradFill>
            <a:gsLst>
              <a:gs pos="0">
                <a:schemeClr val="accent2">
                  <a:alpha val="100000"/>
                </a:schemeClr>
              </a:gs>
              <a:gs pos="100000">
                <a:schemeClr val="accent1">
                  <a:alpha val="10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a:lstStyle/>
          <a:p>
            <a:endParaRPr lang="zh-CN" altLang="en-US"/>
          </a:p>
        </p:txBody>
      </p:sp>
      <p:sp>
        <p:nvSpPr>
          <p:cNvPr id="5" name="椭圆 4"/>
          <p:cNvSpPr/>
          <p:nvPr>
            <p:custDataLst>
              <p:tags r:id="rId8"/>
            </p:custDataLst>
          </p:nvPr>
        </p:nvSpPr>
        <p:spPr>
          <a:xfrm>
            <a:off x="4088232" y="1936420"/>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01</a:t>
            </a:r>
            <a:endParaRPr lang="zh-CN" altLang="en-US" sz="2000" b="1">
              <a:solidFill>
                <a:schemeClr val="lt1">
                  <a:lumMod val="100000"/>
                </a:schemeClr>
              </a:solidFill>
              <a:latin typeface="+mn-ea"/>
              <a:cs typeface="+mn-ea"/>
              <a:sym typeface="+mn-ea"/>
            </a:endParaRPr>
          </a:p>
        </p:txBody>
      </p:sp>
      <p:sp>
        <p:nvSpPr>
          <p:cNvPr id="6" name="椭圆 5"/>
          <p:cNvSpPr/>
          <p:nvPr>
            <p:custDataLst>
              <p:tags r:id="rId9"/>
            </p:custDataLst>
          </p:nvPr>
        </p:nvSpPr>
        <p:spPr>
          <a:xfrm>
            <a:off x="4316832" y="3527476"/>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02</a:t>
            </a:r>
            <a:endParaRPr lang="zh-CN" altLang="en-US" sz="2000" b="1">
              <a:solidFill>
                <a:schemeClr val="lt1">
                  <a:lumMod val="100000"/>
                </a:schemeClr>
              </a:solidFill>
              <a:latin typeface="+mn-ea"/>
              <a:cs typeface="+mn-ea"/>
              <a:sym typeface="+mn-ea"/>
            </a:endParaRPr>
          </a:p>
        </p:txBody>
      </p:sp>
      <p:sp>
        <p:nvSpPr>
          <p:cNvPr id="7" name="椭圆 6"/>
          <p:cNvSpPr/>
          <p:nvPr>
            <p:custDataLst>
              <p:tags r:id="rId10"/>
            </p:custDataLst>
          </p:nvPr>
        </p:nvSpPr>
        <p:spPr>
          <a:xfrm>
            <a:off x="4088232" y="5123104"/>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03</a:t>
            </a:r>
            <a:endParaRPr lang="zh-CN" altLang="en-US" sz="2000" b="1">
              <a:solidFill>
                <a:schemeClr val="lt1">
                  <a:lumMod val="100000"/>
                </a:schemeClr>
              </a:solidFill>
              <a:latin typeface="+mn-ea"/>
              <a:cs typeface="+mn-ea"/>
              <a:sym typeface="+mn-ea"/>
            </a:endParaRPr>
          </a:p>
        </p:txBody>
      </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2"/>
          <p:cNvSpPr/>
          <p:nvPr/>
        </p:nvSpPr>
        <p:spPr>
          <a:xfrm rot="9560863">
            <a:off x="8707344" y="2490078"/>
            <a:ext cx="544881"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 name="直角三角形 3"/>
          <p:cNvSpPr/>
          <p:nvPr/>
        </p:nvSpPr>
        <p:spPr>
          <a:xfrm rot="19063166">
            <a:off x="7857464" y="3380676"/>
            <a:ext cx="681250"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 name="矩形 4"/>
          <p:cNvSpPr/>
          <p:nvPr/>
        </p:nvSpPr>
        <p:spPr>
          <a:xfrm>
            <a:off x="0" y="2896064"/>
            <a:ext cx="12192000" cy="1319080"/>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custDataLst>
              <p:tags r:id="rId1"/>
            </p:custDataLst>
          </p:nvPr>
        </p:nvSpPr>
        <p:spPr>
          <a:xfrm>
            <a:off x="3021014" y="2430464"/>
            <a:ext cx="6008687" cy="2219325"/>
          </a:xfrm>
          <a:custGeom>
            <a:avLst/>
            <a:gdLst>
              <a:gd name="connsiteX0" fmla="*/ 0 w 6008914"/>
              <a:gd name="connsiteY0" fmla="*/ 452846 h 2220686"/>
              <a:gd name="connsiteX1" fmla="*/ 252548 w 6008914"/>
              <a:gd name="connsiteY1" fmla="*/ 1793966 h 2220686"/>
              <a:gd name="connsiteX2" fmla="*/ 5320937 w 6008914"/>
              <a:gd name="connsiteY2" fmla="*/ 2220686 h 2220686"/>
              <a:gd name="connsiteX3" fmla="*/ 6008914 w 6008914"/>
              <a:gd name="connsiteY3" fmla="*/ 0 h 2220686"/>
              <a:gd name="connsiteX4" fmla="*/ 0 w 6008914"/>
              <a:gd name="connsiteY4" fmla="*/ 452846 h 2220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8914" h="2220686">
                <a:moveTo>
                  <a:pt x="0" y="452846"/>
                </a:moveTo>
                <a:lnTo>
                  <a:pt x="252548" y="1793966"/>
                </a:lnTo>
                <a:lnTo>
                  <a:pt x="5320937" y="2220686"/>
                </a:lnTo>
                <a:lnTo>
                  <a:pt x="6008914" y="0"/>
                </a:lnTo>
                <a:lnTo>
                  <a:pt x="0" y="452846"/>
                </a:lnTo>
                <a:close/>
              </a:path>
            </a:pathLst>
          </a:custGeom>
          <a:solidFill>
            <a:srgbClr val="34BF49"/>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任意多边形 7"/>
          <p:cNvSpPr/>
          <p:nvPr>
            <p:custDataLst>
              <p:tags r:id="rId2"/>
            </p:custDataLst>
          </p:nvPr>
        </p:nvSpPr>
        <p:spPr>
          <a:xfrm>
            <a:off x="9086850" y="2482850"/>
            <a:ext cx="400050" cy="158750"/>
          </a:xfrm>
          <a:custGeom>
            <a:avLst/>
            <a:gdLst>
              <a:gd name="connsiteX0" fmla="*/ 0 w 400050"/>
              <a:gd name="connsiteY0" fmla="*/ 152400 h 158750"/>
              <a:gd name="connsiteX1" fmla="*/ 374650 w 400050"/>
              <a:gd name="connsiteY1" fmla="*/ 0 h 158750"/>
              <a:gd name="connsiteX2" fmla="*/ 400050 w 400050"/>
              <a:gd name="connsiteY2" fmla="*/ 158750 h 158750"/>
              <a:gd name="connsiteX3" fmla="*/ 0 w 400050"/>
              <a:gd name="connsiteY3" fmla="*/ 152400 h 158750"/>
            </a:gdLst>
            <a:ahLst/>
            <a:cxnLst>
              <a:cxn ang="0">
                <a:pos x="connsiteX0" y="connsiteY0"/>
              </a:cxn>
              <a:cxn ang="0">
                <a:pos x="connsiteX1" y="connsiteY1"/>
              </a:cxn>
              <a:cxn ang="0">
                <a:pos x="connsiteX2" y="connsiteY2"/>
              </a:cxn>
              <a:cxn ang="0">
                <a:pos x="connsiteX3" y="connsiteY3"/>
              </a:cxn>
            </a:cxnLst>
            <a:rect l="l" t="t" r="r" b="b"/>
            <a:pathLst>
              <a:path w="400050" h="158750">
                <a:moveTo>
                  <a:pt x="0" y="152400"/>
                </a:moveTo>
                <a:lnTo>
                  <a:pt x="374650" y="0"/>
                </a:lnTo>
                <a:lnTo>
                  <a:pt x="400050" y="158750"/>
                </a:lnTo>
                <a:lnTo>
                  <a:pt x="0" y="1524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9" name="任意多边形 8"/>
          <p:cNvSpPr/>
          <p:nvPr>
            <p:custDataLst>
              <p:tags r:id="rId3"/>
            </p:custDataLst>
          </p:nvPr>
        </p:nvSpPr>
        <p:spPr>
          <a:xfrm>
            <a:off x="8959850" y="1936750"/>
            <a:ext cx="368300" cy="342900"/>
          </a:xfrm>
          <a:custGeom>
            <a:avLst/>
            <a:gdLst>
              <a:gd name="connsiteX0" fmla="*/ 0 w 368300"/>
              <a:gd name="connsiteY0" fmla="*/ 342900 h 342900"/>
              <a:gd name="connsiteX1" fmla="*/ 254000 w 368300"/>
              <a:gd name="connsiteY1" fmla="*/ 0 h 342900"/>
              <a:gd name="connsiteX2" fmla="*/ 368300 w 368300"/>
              <a:gd name="connsiteY2" fmla="*/ 139700 h 342900"/>
              <a:gd name="connsiteX3" fmla="*/ 0 w 368300"/>
              <a:gd name="connsiteY3" fmla="*/ 342900 h 342900"/>
            </a:gdLst>
            <a:ahLst/>
            <a:cxnLst>
              <a:cxn ang="0">
                <a:pos x="connsiteX0" y="connsiteY0"/>
              </a:cxn>
              <a:cxn ang="0">
                <a:pos x="connsiteX1" y="connsiteY1"/>
              </a:cxn>
              <a:cxn ang="0">
                <a:pos x="connsiteX2" y="connsiteY2"/>
              </a:cxn>
              <a:cxn ang="0">
                <a:pos x="connsiteX3" y="connsiteY3"/>
              </a:cxn>
            </a:cxnLst>
            <a:rect l="l" t="t" r="r" b="b"/>
            <a:pathLst>
              <a:path w="368300" h="342900">
                <a:moveTo>
                  <a:pt x="0" y="342900"/>
                </a:moveTo>
                <a:lnTo>
                  <a:pt x="254000" y="0"/>
                </a:lnTo>
                <a:lnTo>
                  <a:pt x="368300" y="139700"/>
                </a:lnTo>
                <a:lnTo>
                  <a:pt x="0" y="3429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文本框 5"/>
          <p:cNvSpPr txBox="1">
            <a:spLocks noChangeArrowheads="1"/>
          </p:cNvSpPr>
          <p:nvPr>
            <p:custDataLst>
              <p:tags r:id="rId4"/>
            </p:custDataLst>
          </p:nvPr>
        </p:nvSpPr>
        <p:spPr bwMode="auto">
          <a:xfrm rot="21345375">
            <a:off x="2905126" y="2419350"/>
            <a:ext cx="6124575"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8000" dirty="0">
                <a:solidFill>
                  <a:srgbClr val="FFFFFF"/>
                </a:solidFill>
                <a:latin typeface="Bodoni MT Black" panose="02070A03080606020203" pitchFamily="18" charset="0"/>
                <a:ea typeface="幼圆" panose="02010509060101010101" pitchFamily="49" charset="-122"/>
              </a:rPr>
              <a:t>THANKS</a:t>
            </a:r>
            <a:endParaRPr lang="zh-CN" altLang="en-US" sz="8000" dirty="0">
              <a:solidFill>
                <a:srgbClr val="FFFFFF"/>
              </a:solidFill>
              <a:latin typeface="Bodoni MT Black" panose="02070A03080606020203" pitchFamily="18" charset="0"/>
              <a:ea typeface="幼圆" panose="02010509060101010101" pitchFamily="49" charset="-122"/>
            </a:endParaRPr>
          </a:p>
        </p:txBody>
      </p:sp>
      <p:grpSp>
        <p:nvGrpSpPr>
          <p:cNvPr id="15" name="组合 14"/>
          <p:cNvGrpSpPr/>
          <p:nvPr/>
        </p:nvGrpSpPr>
        <p:grpSpPr>
          <a:xfrm>
            <a:off x="3686629" y="1041940"/>
            <a:ext cx="4194628" cy="1209221"/>
            <a:chOff x="3686629" y="1298779"/>
            <a:chExt cx="4194628" cy="1209221"/>
          </a:xfrm>
        </p:grpSpPr>
        <p:sp>
          <p:nvSpPr>
            <p:cNvPr id="17"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p>
          </p:txBody>
        </p:sp>
        <p:sp>
          <p:nvSpPr>
            <p:cNvPr id="18" name="十字箭头标注 17"/>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0" name="图片 19"/>
          <p:cNvPicPr>
            <a:picLocks noChangeAspect="1"/>
          </p:cNvPicPr>
          <p:nvPr/>
        </p:nvPicPr>
        <p:blipFill>
          <a:blip r:embed="rId6" cstate="print">
            <a:extLst>
              <a:ext uri="{BEBA8EAE-BF5A-486C-A8C5-ECC9F3942E4B}">
                <a14:imgProps xmlns:a14="http://schemas.microsoft.com/office/drawing/2010/main">
                  <a14:imgLayer r:embed="rId7">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14" name="文本框 13"/>
          <p:cNvSpPr txBox="1"/>
          <p:nvPr/>
        </p:nvSpPr>
        <p:spPr>
          <a:xfrm>
            <a:off x="4730115" y="1793875"/>
            <a:ext cx="5683885" cy="398780"/>
          </a:xfrm>
          <a:prstGeom prst="rect">
            <a:avLst/>
          </a:prstGeom>
          <a:noFill/>
        </p:spPr>
        <p:txBody>
          <a:bodyPr wrap="square" rtlCol="0">
            <a:spAutoFit/>
          </a:bodyPr>
          <a:lstStyle/>
          <a:p>
            <a:r>
              <a:rPr lang="zh-CN" altLang="en-US" sz="2000" kern="2700" spc="300" dirty="0">
                <a:latin typeface="微软雅黑" panose="020B0503020204020204" pitchFamily="34" charset="-122"/>
                <a:ea typeface="微软雅黑" panose="020B0503020204020204" pitchFamily="34" charset="-122"/>
              </a:rPr>
              <a:t>信息技术基础</a:t>
            </a:r>
            <a:r>
              <a:rPr lang="en-US" altLang="zh-CN" kern="2700" spc="600" dirty="0">
                <a:latin typeface="微软雅黑" panose="020B0503020204020204" pitchFamily="34" charset="-122"/>
                <a:ea typeface="微软雅黑" panose="020B0503020204020204" pitchFamily="34" charset="-122"/>
              </a:rPr>
              <a:t>(</a:t>
            </a:r>
            <a:r>
              <a:rPr lang="en-US" altLang="zh-CN" kern="2700" dirty="0">
                <a:latin typeface="Times New Roman" panose="02020603050405020304" pitchFamily="18" charset="0"/>
                <a:ea typeface="微软雅黑" panose="020B0503020204020204" pitchFamily="34" charset="-122"/>
                <a:cs typeface="Times New Roman" panose="02020603050405020304" pitchFamily="18" charset="0"/>
              </a:rPr>
              <a:t>Windows11+WPS Office</a:t>
            </a:r>
            <a:r>
              <a:rPr lang="zh-CN" altLang="en-US" kern="2700" spc="600" dirty="0">
                <a:latin typeface="微软雅黑" panose="020B0503020204020204" pitchFamily="34" charset="-122"/>
                <a:ea typeface="微软雅黑" panose="020B0503020204020204" pitchFamily="34" charset="-122"/>
              </a:rPr>
              <a:t>）</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PP_MARK_KEY" val="1b9db658-8625-4e39-b37f-ed1da5931690"/>
  <p:tag name="COMMONDATA" val="eyJoZGlkIjoiY2FjYzUxMDdiZWE2MjNiZDFiOGEyZGYzNmM1ZjEyNzkifQ=="/>
  <p:tag name="RESOURCE_RECORD_KEY" val="{&quot;70&quot;:[3318445,3316008,3321973,3321977,3314378]}"/>
</p:tagLst>
</file>

<file path=ppt/tags/tag2.xml><?xml version="1.0" encoding="utf-8"?>
<p:tagLst xmlns:a="http://schemas.openxmlformats.org/drawingml/2006/main" xmlns:r="http://schemas.openxmlformats.org/officeDocument/2006/relationships" xmlns:p="http://schemas.openxmlformats.org/presentationml/2006/main">
  <p:tag name="MH" val="20151108193144"/>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8193144"/>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6.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7.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8.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9.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0.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1.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2.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3.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4.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5.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6.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7.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8.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19.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0.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1.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2.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3.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4.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5.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6.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7.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8.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29.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0.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1.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2.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3.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4.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5.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6.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7.xml><?xml version="1.0" encoding="utf-8"?>
<p:tagLst xmlns:a="http://schemas.openxmlformats.org/drawingml/2006/main" xmlns:r="http://schemas.openxmlformats.org/officeDocument/2006/relationships" xmlns:p="http://schemas.openxmlformats.org/presentationml/2006/main">
  <p:tag name="KSO_WM_DIAGRAM_VIRTUALLY_FRAME" val="{&quot;height&quot;:462.3024401542907,&quot;left&quot;:34.29976377952756,&quot;top&quot;:27.15866220791412,&quot;width&quot;:896.9753543307088}"/>
</p:tagLst>
</file>

<file path=ppt/tags/tag38.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39.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0.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1.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2.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3.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4.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5.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6.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7.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8.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49.xml><?xml version="1.0" encoding="utf-8"?>
<p:tagLst xmlns:a="http://schemas.openxmlformats.org/drawingml/2006/main" xmlns:r="http://schemas.openxmlformats.org/officeDocument/2006/relationships" xmlns:p="http://schemas.openxmlformats.org/presentationml/2006/main">
  <p:tag name="KSO_WM_DIAGRAM_VIRTUALLY_FRAME" val="{&quot;height&quot;:270.2919685039369,&quot;left&quot;:156.31677165354324,&quot;top&quot;:213.02299212598427,&quot;width&quot;:520.8047244094489}"/>
</p:tagLst>
</file>

<file path=ppt/tags/tag50.xml><?xml version="1.0" encoding="utf-8"?>
<p:tagLst xmlns:a="http://schemas.openxmlformats.org/drawingml/2006/main" xmlns:r="http://schemas.openxmlformats.org/officeDocument/2006/relationships" xmlns:p="http://schemas.openxmlformats.org/presentationml/2006/main">
  <p:tag name="KSO_WM_SLIDE_ID" val="diagram20231642_2"/>
  <p:tag name="KSO_WM_TEMPLATE_SUBCATEGORY" val="0"/>
  <p:tag name="KSO_WM_TEMPLATE_MASTER_TYPE" val="0"/>
  <p:tag name="KSO_WM_TEMPLATE_COLOR_TYPE" val="0"/>
  <p:tag name="KSO_WM_SLIDE_ITEM_CNT" val="3"/>
  <p:tag name="KSO_WM_SLIDE_INDEX" val="2"/>
  <p:tag name="KSO_WM_TAG_VERSION" val="3.0"/>
  <p:tag name="KSO_WM_BEAUTIFY_FLAG" val="#wm#"/>
  <p:tag name="KSO_WM_TEMPLATE_CATEGORY" val="diagram"/>
  <p:tag name="KSO_WM_TEMPLATE_INDEX" val="20231642"/>
  <p:tag name="KSO_WM_SLIDE_TYPE" val="text"/>
  <p:tag name="KSO_WM_SLIDE_SUBTYPE" val="diag"/>
  <p:tag name="KSO_WM_SLIDE_SIZE" val="861.12*371.52"/>
  <p:tag name="KSO_WM_SLIDE_POSITION" val="48.96*126.48"/>
  <p:tag name="KSO_WM_SLIDE_LAYOUT" val="a_n"/>
  <p:tag name="KSO_WM_SLIDE_LAYOUT_CNT" val="1_1"/>
  <p:tag name="KSO_WM_SPECIAL_SOURCE" val="bdnull"/>
  <p:tag name="KSO_WM_DIAGRAM_GROUP_CODE" val="n1-1"/>
  <p:tag name="KSO_WM_SLIDE_DIAGTYPE" val="n"/>
</p:tagLst>
</file>

<file path=ppt/tags/tag51.xml><?xml version="1.0" encoding="utf-8"?>
<p:tagLst xmlns:a="http://schemas.openxmlformats.org/drawingml/2006/main" xmlns:r="http://schemas.openxmlformats.org/officeDocument/2006/relationships" xmlns:p="http://schemas.openxmlformats.org/presentationml/2006/main">
  <p:tag name="KSO_WM_UNIT_COMPATIBLE" val="0"/>
  <p:tag name="KSO_WM_UNIT_DIAGRAM_ISREFERUNIT" val="0"/>
  <p:tag name="KSO_WM_TEMPLATE_CATEGORY" val="diagram"/>
  <p:tag name="KSO_WM_UNIT_LAYERLEVEL" val="1_1_1"/>
  <p:tag name="KSO_WM_BEAUTIFY_FLAG" val="#wm#"/>
  <p:tag name="KSO_WM_DIAGRAM_VERSION" val="3"/>
  <p:tag name="KSO_WM_DIAGRAM_COLOR_TEXT_CAN_REMOVE" val="n"/>
  <p:tag name="KSO_WM_DIAGRAM_MAX_ITEMCNT" val="6"/>
  <p:tag name="KSO_WM_DIAGRAM_VIRTUALLY_FRAME" val="{&quot;height&quot;:375.1000061035156,&quot;left&quot;:48.59501220703123,&quot;top&quot;:110.68999694824215,&quot;width&quot;:861.8499755859375}"/>
  <p:tag name="KSO_WM_UNIT_HIGHLIGHT" val="0"/>
  <p:tag name="KSO_WM_UNIT_DIAGRAM_ISNUMVISUAL" val="0"/>
  <p:tag name="KSO_WM_UNIT_ID" val="diagram20231642_2*n_h_a*1_1_1"/>
  <p:tag name="KSO_WM_TEMPLATE_INDEX" val="20231642"/>
  <p:tag name="KSO_WM_TAG_VERSION" val="3.0"/>
  <p:tag name="KSO_WM_UNIT_ISCONTENTSTITLE" val="0"/>
  <p:tag name="KSO_WM_UNIT_ISNUMDGMTITLE" val="0"/>
  <p:tag name="KSO_WM_UNIT_NOCLEAR" val="0"/>
  <p:tag name="KSO_WM_UNIT_VALUE" val="42"/>
  <p:tag name="KSO_WM_DIAGRAM_GROUP_CODE" val="n1-1"/>
  <p:tag name="KSO_WM_UNIT_TYPE" val="n_h_a"/>
  <p:tag name="KSO_WM_UNIT_INDEX" val="1_1_1"/>
  <p:tag name="KSO_WM_DIAGRAM_COLOR_TRICK" val="1"/>
  <p:tag name="KSO_WM_DIAGRAM_MIN_ITEMCNT" val="2"/>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PRESET_TEXT" val="添加标题"/>
  <p:tag name="KSO_WM_UNIT_FILL_TYPE" val="3"/>
  <p:tag name="KSO_WM_UNIT_TEXT_FILL_FORE_SCHEMECOLOR_INDEX" val="1"/>
  <p:tag name="KSO_WM_UNIT_TEXT_FILL_TYPE" val="1"/>
  <p:tag name="KSO_WM_UNIT_USESOURCEFORMAT_APPLY" val="1"/>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642_2*n_h_h_f*1_2_3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DIAGRAM_GROUP_CODE" val="n1-1"/>
  <p:tag name="KSO_WM_UNIT_TYPE" val="n_h_h_f"/>
  <p:tag name="KSO_WM_UNIT_INDEX" val="1_2_3_1"/>
  <p:tag name="KSO_WM_UNIT_VALUE" val="112"/>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642_2*n_h_h_f*1_2_2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DIAGRAM_GROUP_CODE" val="n1-1"/>
  <p:tag name="KSO_WM_UNIT_TYPE" val="n_h_h_f"/>
  <p:tag name="KSO_WM_UNIT_INDEX" val="1_2_2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75"/>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642_2*n_h_h_f*1_2_1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UNIT_VALUE" val="112"/>
  <p:tag name="KSO_WM_DIAGRAM_GROUP_CODE" val="n1-1"/>
  <p:tag name="KSO_WM_UNIT_TYPE" val="n_h_h_f"/>
  <p:tag name="KSO_WM_UNIT_INDEX" val="1_2_1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642_2*n_h_i*1_1_1"/>
  <p:tag name="KSO_WM_TEMPLATE_CATEGORY" val="diagram"/>
  <p:tag name="KSO_WM_TEMPLATE_INDEX" val="20231642"/>
  <p:tag name="KSO_WM_UNIT_LAYERLEVEL" val="1_1_1"/>
  <p:tag name="KSO_WM_TAG_VERSION" val="3.0"/>
  <p:tag name="KSO_WM_BEAUTIFY_FLAG" val="#wm#"/>
  <p:tag name="KSO_WM_DIAGRAM_GROUP_CODE" val="n1-1"/>
  <p:tag name="KSO_WM_UNIT_TYPE" val="n_h_i"/>
  <p:tag name="KSO_WM_UNIT_INDEX" val="1_1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800000011920929},{&quot;brightness&quot;:0,&quot;colorType&quot;:1,&quot;foreColorIndex&quot;:5,&quot;pos&quot;:1,&quot;transparency&quot;:0.800000011920929}],&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642_2*n_h_i*1_1_2"/>
  <p:tag name="KSO_WM_TEMPLATE_CATEGORY" val="diagram"/>
  <p:tag name="KSO_WM_TEMPLATE_INDEX" val="20231642"/>
  <p:tag name="KSO_WM_UNIT_LAYERLEVEL" val="1_1_1"/>
  <p:tag name="KSO_WM_TAG_VERSION" val="3.0"/>
  <p:tag name="KSO_WM_BEAUTIFY_FLAG" val="#wm#"/>
  <p:tag name="KSO_WM_DIAGRAM_GROUP_CODE" val="n1-1"/>
  <p:tag name="KSO_WM_UNIT_TYPE" val="n_h_i"/>
  <p:tag name="KSO_WM_UNIT_INDEX" val="1_1_2"/>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1_1"/>
  <p:tag name="KSO_WM_UNIT_ID" val="diagram20231642_2*n_h_h_i*1_2_1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TEXT_FILL_FORE_SCHEMECOLOR_INDEX" val="1"/>
  <p:tag name="KSO_WM_UNIT_TEXT_FILL_TYPE" val="1"/>
  <p:tag name="KSO_WM_UNIT_SHADOW_SCHEMECOLOR_INDEX" val="5"/>
  <p:tag name="KSO_WM_UNIT_USESOURCEFORMAT_APPLY" val="1"/>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2_1"/>
  <p:tag name="KSO_WM_UNIT_ID" val="diagram20231642_2*n_h_h_i*1_2_2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2"/>
  <p:tag name="KSO_WM_UNIT_FILL_TYPE" val="3"/>
  <p:tag name="KSO_WM_UNIT_TEXT_FILL_FORE_SCHEMECOLOR_INDEX" val="1"/>
  <p:tag name="KSO_WM_UNIT_TEXT_FILL_TYPE" val="1"/>
  <p:tag name="KSO_WM_UNIT_SHADOW_SCHEMECOLOR_INDEX" val="5"/>
  <p:tag name="KSO_WM_UNIT_USESOURCEFORMAT_APPLY" val="1"/>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3_1"/>
  <p:tag name="KSO_WM_UNIT_ID" val="diagram20231642_2*n_h_h_i*1_2_3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3"/>
  <p:tag name="KSO_WM_UNIT_FILL_TYPE" val="3"/>
  <p:tag name="KSO_WM_UNIT_TEXT_FILL_FORE_SCHEMECOLOR_INDEX" val="1"/>
  <p:tag name="KSO_WM_UNIT_TEXT_FILL_TYPE" val="1"/>
  <p:tag name="KSO_WM_UNIT_SHADOW_SCHEMECOLOR_INDEX" val="5"/>
  <p:tag name="KSO_WM_UNIT_USESOURCEFORMAT_APPLY" val="1"/>
</p:tagLst>
</file>

<file path=ppt/tags/tag60.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Freeform 2"/>
</p:tagLst>
</file>

<file path=ppt/tags/tag61.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Freeform 3"/>
</p:tagLst>
</file>

<file path=ppt/tags/tag62.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Freeform 4"/>
</p:tagLst>
</file>

<file path=ppt/tags/tag63.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文本框 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2000" dirty="0" smtClean="0">
            <a:solidFill>
              <a:schemeClr val="tx1">
                <a:lumMod val="85000"/>
                <a:lumOff val="15000"/>
              </a:schemeClr>
            </a:soli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TotalTime>
  <Words>2289</Words>
  <Application>Microsoft Office PowerPoint</Application>
  <PresentationFormat>宽屏</PresentationFormat>
  <Paragraphs>157</Paragraphs>
  <Slides>24</Slides>
  <Notes>1</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37" baseType="lpstr">
      <vt:lpstr>等线</vt:lpstr>
      <vt:lpstr>等线 Light</vt:lpstr>
      <vt:lpstr>华文琥珀</vt:lpstr>
      <vt:lpstr>华文行楷</vt:lpstr>
      <vt:lpstr>宋体</vt:lpstr>
      <vt:lpstr>微软雅黑</vt:lpstr>
      <vt:lpstr>Arial</vt:lpstr>
      <vt:lpstr>Bodoni MT Black</vt:lpstr>
      <vt:lpstr>Calibri</vt:lpstr>
      <vt:lpstr>Times New Roman</vt:lpstr>
      <vt:lpstr>Wingdings</vt:lpstr>
      <vt:lpstr>Office 主题​​</vt:lpstr>
      <vt:lpstr>Microsoft Excel 97-2003 Worksheet</vt:lpstr>
      <vt:lpstr>PowerPoint 演示文稿</vt:lpstr>
      <vt:lpstr>PowerPoint 演示文稿</vt:lpstr>
      <vt:lpstr>PowerPoint 演示文稿</vt:lpstr>
      <vt:lpstr>PowerPoint 演示文稿</vt:lpstr>
      <vt:lpstr>PowerPoint 演示文稿</vt:lpstr>
      <vt:lpstr>（一）排序</vt:lpstr>
      <vt:lpstr>（一）排序</vt:lpstr>
      <vt:lpstr>（一）排序</vt:lpstr>
      <vt:lpstr>（二）筛选</vt:lpstr>
      <vt:lpstr>（二）筛选</vt:lpstr>
      <vt:lpstr>（二）筛选</vt:lpstr>
      <vt:lpstr>（二）筛选</vt:lpstr>
      <vt:lpstr>（二）筛选</vt:lpstr>
      <vt:lpstr>（二）筛选</vt:lpstr>
      <vt:lpstr>（三）分类汇总</vt:lpstr>
      <vt:lpstr>（三）分类汇总</vt:lpstr>
      <vt:lpstr>（三）分类汇总</vt:lpstr>
      <vt:lpstr>（三）分类汇总</vt:lpstr>
      <vt:lpstr>（三）分类汇总</vt:lpstr>
      <vt:lpstr>（三）分类汇总</vt:lpstr>
      <vt:lpstr>（四）合并计算</vt:lpstr>
      <vt:lpstr>（四）合并计算</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DELL</cp:lastModifiedBy>
  <cp:revision>357</cp:revision>
  <dcterms:created xsi:type="dcterms:W3CDTF">2015-11-09T02:22:00Z</dcterms:created>
  <dcterms:modified xsi:type="dcterms:W3CDTF">2024-10-09T01:15:26Z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C31CBB8FCECF4DB5AC4C988F0B8BEAFC</vt:lpwstr>
  </property>
  <property fmtid="{D5CDD505-2E9C-101B-9397-08002B2CF9AE}" pid="3" name="KSOProductBuildVer">
    <vt:lpwstr>2052-12.1.0.17857</vt:lpwstr>
  </property>
</Properties>
</file>