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6"/>
  </p:notesMasterIdLst>
  <p:sldIdLst>
    <p:sldId id="403" r:id="rId2"/>
    <p:sldId id="826" r:id="rId3"/>
    <p:sldId id="654" r:id="rId4"/>
    <p:sldId id="660" r:id="rId5"/>
    <p:sldId id="406" r:id="rId6"/>
    <p:sldId id="827" r:id="rId7"/>
    <p:sldId id="875" r:id="rId8"/>
    <p:sldId id="867" r:id="rId9"/>
    <p:sldId id="874" r:id="rId10"/>
    <p:sldId id="876" r:id="rId11"/>
    <p:sldId id="856" r:id="rId12"/>
    <p:sldId id="877" r:id="rId13"/>
    <p:sldId id="747" r:id="rId14"/>
    <p:sldId id="745"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pos="220" userDrawn="1">
          <p15:clr>
            <a:srgbClr val="A4A3A4"/>
          </p15:clr>
        </p15:guide>
        <p15:guide id="3" pos="2718" userDrawn="1">
          <p15:clr>
            <a:srgbClr val="A4A3A4"/>
          </p15:clr>
        </p15:guide>
        <p15:guide id="4" pos="7413" userDrawn="1">
          <p15:clr>
            <a:srgbClr val="A4A3A4"/>
          </p15:clr>
        </p15:guide>
        <p15:guide id="5" orient="horz" pos="3910" userDrawn="1">
          <p15:clr>
            <a:srgbClr val="A4A3A4"/>
          </p15:clr>
        </p15:guide>
        <p15:guide id="6" orient="horz" pos="2587" userDrawn="1">
          <p15:clr>
            <a:srgbClr val="A4A3A4"/>
          </p15:clr>
        </p15:guide>
        <p15:guide id="7" orient="horz" pos="43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王晓娟" initials="wang" lastIdx="1" clrIdx="0"/>
  <p:cmAuthor id="1" name="zhaomeijie" initials="z"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EB8"/>
    <a:srgbClr val="F8F8F8"/>
    <a:srgbClr val="279136"/>
    <a:srgbClr val="175520"/>
    <a:srgbClr val="2A9A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3" d="100"/>
          <a:sy n="83" d="100"/>
        </p:scale>
        <p:origin x="225" y="24"/>
      </p:cViewPr>
      <p:guideLst>
        <p:guide pos="3840"/>
        <p:guide pos="220"/>
        <p:guide pos="2718"/>
        <p:guide pos="7413"/>
        <p:guide orient="horz" pos="3910"/>
        <p:guide orient="horz" pos="2587"/>
        <p:guide orient="horz" pos="43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F8B746-3CD4-4AC0-AD25-71A25EF76EA8}" type="datetimeFigureOut">
              <a:rPr lang="zh-CN" altLang="en-US" smtClean="0"/>
              <a:t>2024/9/30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53D535-AB13-49B2-8DB6-9DBD7D277F78}"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53D535-AB13-49B2-8DB6-9DBD7D277F78}" type="slidenum">
              <a:rPr lang="zh-CN" altLang="en-US" smtClean="0"/>
              <a:t>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p>
        </p:txBody>
      </p:sp>
      <p:sp>
        <p:nvSpPr>
          <p:cNvPr id="4" name="日期占位符 3"/>
          <p:cNvSpPr>
            <a:spLocks noGrp="1"/>
          </p:cNvSpPr>
          <p:nvPr>
            <p:ph type="dt" sz="half" idx="10"/>
          </p:nvPr>
        </p:nvSpPr>
        <p:spPr/>
        <p:txBody>
          <a:bodyPr/>
          <a:lstStyle/>
          <a:p>
            <a:fld id="{696FF189-F266-444D-A381-573CA300B9A8}" type="datetimeFigureOut">
              <a:rPr lang="zh-CN" altLang="en-US" smtClean="0"/>
              <a:t>2024/9/30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大学计算机基础（微课版）</a:t>
            </a:r>
          </a:p>
        </p:txBody>
      </p:sp>
      <p:pic>
        <p:nvPicPr>
          <p:cNvPr id="16"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日期占位符 4"/>
          <p:cNvSpPr>
            <a:spLocks noGrp="1"/>
          </p:cNvSpPr>
          <p:nvPr>
            <p:ph type="dt" sz="half" idx="10"/>
          </p:nvPr>
        </p:nvSpPr>
        <p:spPr>
          <a:xfrm>
            <a:off x="838200" y="6356350"/>
            <a:ext cx="2743200" cy="365125"/>
          </a:xfrm>
        </p:spPr>
        <p:txBody>
          <a:bodyPr/>
          <a:lstStyle/>
          <a:p>
            <a:fld id="{696FF189-F266-444D-A381-573CA300B9A8}" type="datetimeFigureOut">
              <a:rPr lang="zh-CN" altLang="en-US" smtClean="0"/>
              <a:t>2024/9/30</a:t>
            </a:fld>
            <a:endParaRPr lang="zh-CN" altLang="en-US"/>
          </a:p>
        </p:txBody>
      </p:sp>
      <p:sp>
        <p:nvSpPr>
          <p:cNvPr id="20" name="页脚占位符 5"/>
          <p:cNvSpPr>
            <a:spLocks noGrp="1"/>
          </p:cNvSpPr>
          <p:nvPr>
            <p:ph type="ftr" sz="quarter" idx="11"/>
          </p:nvPr>
        </p:nvSpPr>
        <p:spPr>
          <a:xfrm>
            <a:off x="4038600" y="6356350"/>
            <a:ext cx="4114800" cy="365125"/>
          </a:xfrm>
        </p:spPr>
        <p:txBody>
          <a:bodyPr/>
          <a:lstStyle/>
          <a:p>
            <a:endParaRPr lang="zh-CN" altLang="en-US" dirty="0"/>
          </a:p>
        </p:txBody>
      </p:sp>
      <p:sp>
        <p:nvSpPr>
          <p:cNvPr id="22" name="灯片编号占位符 6"/>
          <p:cNvSpPr>
            <a:spLocks noGrp="1"/>
          </p:cNvSpPr>
          <p:nvPr>
            <p:ph type="sldNum" sz="quarter" idx="12"/>
          </p:nvPr>
        </p:nvSpPr>
        <p:spPr>
          <a:xfrm>
            <a:off x="8610600" y="6356350"/>
            <a:ext cx="2743200" cy="365125"/>
          </a:xfrm>
        </p:spPr>
        <p:txBody>
          <a:bodyPr/>
          <a:lstStyle/>
          <a:p>
            <a:fld id="{7BE69630-C091-46B6-A379-DDF72F9DECC5}" type="slidenum">
              <a:rPr lang="zh-CN" altLang="en-US" smtClean="0"/>
              <a:t>‹#›</a:t>
            </a:fld>
            <a:endParaRPr lang="zh-CN" altLang="en-US"/>
          </a:p>
        </p:txBody>
      </p:sp>
      <p:sp>
        <p:nvSpPr>
          <p:cNvPr id="23" name="矩形 22"/>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修身报国</a:t>
            </a:r>
            <a:r>
              <a:rPr kumimoji="0" lang="en-US" altLang="zh-CN"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a:t>
            </a: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水利万物</a:t>
            </a:r>
          </a:p>
        </p:txBody>
      </p:sp>
      <p:sp>
        <p:nvSpPr>
          <p:cNvPr id="25" name="矩形 24"/>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26" name="组合 25"/>
          <p:cNvGrpSpPr/>
          <p:nvPr userDrawn="1"/>
        </p:nvGrpSpPr>
        <p:grpSpPr>
          <a:xfrm>
            <a:off x="-3835" y="159542"/>
            <a:ext cx="12190730" cy="255270"/>
            <a:chOff x="1588" y="308751"/>
            <a:chExt cx="12190730" cy="207902"/>
          </a:xfrm>
        </p:grpSpPr>
        <p:sp>
          <p:nvSpPr>
            <p:cNvPr id="27" name="矩形 26"/>
            <p:cNvSpPr/>
            <p:nvPr/>
          </p:nvSpPr>
          <p:spPr bwMode="auto">
            <a:xfrm>
              <a:off x="4492943" y="308751"/>
              <a:ext cx="7699375"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8" name="矩形 27"/>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2" name="图片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17" name="矩形 16"/>
          <p:cNvSpPr/>
          <p:nvPr userDrawn="1"/>
        </p:nvSpPr>
        <p:spPr>
          <a:xfrm>
            <a:off x="694055" y="171450"/>
            <a:ext cx="3948430" cy="398780"/>
          </a:xfrm>
          <a:prstGeom prst="rect">
            <a:avLst/>
          </a:prstGeom>
          <a:noFill/>
        </p:spPr>
        <p:txBody>
          <a:bodyPr wrap="square" lIns="91440" tIns="45720" rIns="91440" bIns="45720">
            <a:spAutoFit/>
          </a:bodyPr>
          <a:lstStyle/>
          <a:p>
            <a:pPr algn="ctr"/>
            <a:r>
              <a:rPr lang="zh-CN" altLang="en-US" sz="2000" b="1"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18" name="矩形 17"/>
          <p:cNvSpPr/>
          <p:nvPr userDrawn="1"/>
        </p:nvSpPr>
        <p:spPr>
          <a:xfrm>
            <a:off x="516890" y="477520"/>
            <a:ext cx="4352925" cy="229870"/>
          </a:xfrm>
          <a:prstGeom prst="rect">
            <a:avLst/>
          </a:prstGeom>
          <a:noFill/>
        </p:spPr>
        <p:txBody>
          <a:bodyPr wrap="square" lIns="91440" tIns="45720" rIns="91440" bIns="45720">
            <a:spAutoFit/>
          </a:bodyPr>
          <a:lstStyle/>
          <a:p>
            <a:pPr algn="ctr"/>
            <a:r>
              <a:rPr lang="en-US" altLang="zh-CN" sz="900" b="1" cap="none" spc="0" dirty="0">
                <a:ln w="1905"/>
                <a:solidFill>
                  <a:srgbClr val="C00000"/>
                </a:solidFill>
                <a:effectLst>
                  <a:innerShdw blurRad="69850" dist="43180" dir="5400000">
                    <a:srgbClr val="000000">
                      <a:alpha val="65000"/>
                    </a:srgbClr>
                  </a:innerShdw>
                </a:effectLst>
              </a:rPr>
              <a:t>Jilin Polytechnic Of Water Resources And Electric Engineering</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696FF189-F266-444D-A381-573CA300B9A8}" type="datetimeFigureOut">
              <a:rPr lang="zh-CN" altLang="en-US" smtClean="0"/>
              <a:t>2024/9/30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6" name="矩形 35"/>
          <p:cNvSpPr/>
          <p:nvPr userDrawn="1"/>
        </p:nvSpPr>
        <p:spPr>
          <a:xfrm>
            <a:off x="-8879" y="0"/>
            <a:ext cx="12200879" cy="1069145"/>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内容占位符 2"/>
          <p:cNvSpPr>
            <a:spLocks noGrp="1"/>
          </p:cNvSpPr>
          <p:nvPr>
            <p:ph idx="1" hasCustomPrompt="1"/>
          </p:nvPr>
        </p:nvSpPr>
        <p:spPr>
          <a:xfrm>
            <a:off x="541536" y="1702190"/>
            <a:ext cx="5198082" cy="41588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0" name="内容占位符 2"/>
          <p:cNvSpPr>
            <a:spLocks noGrp="1"/>
          </p:cNvSpPr>
          <p:nvPr>
            <p:ph idx="10" hasCustomPrompt="1"/>
          </p:nvPr>
        </p:nvSpPr>
        <p:spPr>
          <a:xfrm>
            <a:off x="6302326" y="1716258"/>
            <a:ext cx="5311263" cy="4144792"/>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lang="zh-CN" altLang="en-US" sz="22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3" name="副标题 2"/>
          <p:cNvSpPr>
            <a:spLocks noGrp="1"/>
          </p:cNvSpPr>
          <p:nvPr>
            <p:ph type="subTitle" idx="11" hasCustomPrompt="1"/>
          </p:nvPr>
        </p:nvSpPr>
        <p:spPr>
          <a:xfrm>
            <a:off x="640012" y="1210532"/>
            <a:ext cx="9144000" cy="393187"/>
          </a:xfrm>
        </p:spPr>
        <p:txBody>
          <a:bodyPr>
            <a:noAutofit/>
          </a:bodyPr>
          <a:lstStyle>
            <a:lvl1pPr marL="0" indent="0" algn="l">
              <a:buNone/>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p>
        </p:txBody>
      </p:sp>
      <p:sp>
        <p:nvSpPr>
          <p:cNvPr id="37" name="标题 1"/>
          <p:cNvSpPr>
            <a:spLocks noGrp="1"/>
          </p:cNvSpPr>
          <p:nvPr>
            <p:ph type="title"/>
          </p:nvPr>
        </p:nvSpPr>
        <p:spPr>
          <a:xfrm>
            <a:off x="655844" y="545558"/>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dirty="0"/>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96FF189-F266-444D-A381-573CA300B9A8}" type="datetimeFigureOut">
              <a:rPr lang="zh-CN" altLang="en-US" smtClean="0"/>
              <a:t>2024/9/30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696FF189-F266-444D-A381-573CA300B9A8}" type="datetimeFigureOut">
              <a:rPr lang="zh-CN" altLang="en-US" smtClean="0"/>
              <a:t>2024/9/30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69630-C091-46B6-A379-DDF72F9DECC5}" type="slidenum">
              <a:rPr lang="zh-CN" altLang="en-US" smtClean="0"/>
              <a:t>‹#›</a:t>
            </a:fld>
            <a:endParaRPr lang="zh-CN" altLang="en-US"/>
          </a:p>
        </p:txBody>
      </p:sp>
      <p:sp>
        <p:nvSpPr>
          <p:cNvPr id="6" name="矩形 5"/>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7" name="矩形 6"/>
          <p:cNvSpPr/>
          <p:nvPr userDrawn="1"/>
        </p:nvSpPr>
        <p:spPr>
          <a:xfrm>
            <a:off x="7541368"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8" name="组合 7"/>
          <p:cNvGrpSpPr/>
          <p:nvPr userDrawn="1"/>
        </p:nvGrpSpPr>
        <p:grpSpPr>
          <a:xfrm>
            <a:off x="-3835" y="381614"/>
            <a:ext cx="12190730" cy="255270"/>
            <a:chOff x="1588" y="308751"/>
            <a:chExt cx="12190730" cy="207902"/>
          </a:xfrm>
        </p:grpSpPr>
        <p:sp>
          <p:nvSpPr>
            <p:cNvPr id="9" name="矩形 8"/>
            <p:cNvSpPr/>
            <p:nvPr/>
          </p:nvSpPr>
          <p:spPr bwMode="auto">
            <a:xfrm>
              <a:off x="4464368" y="308751"/>
              <a:ext cx="772795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矩形 9"/>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 name="矩形 10"/>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16" name="图片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17" name="矩形 16"/>
          <p:cNvSpPr/>
          <p:nvPr userDrawn="1"/>
        </p:nvSpPr>
        <p:spPr>
          <a:xfrm>
            <a:off x="694055" y="171450"/>
            <a:ext cx="3948430" cy="398780"/>
          </a:xfrm>
          <a:prstGeom prst="rect">
            <a:avLst/>
          </a:prstGeom>
          <a:noFill/>
        </p:spPr>
        <p:txBody>
          <a:bodyPr wrap="square" lIns="91440" tIns="45720" rIns="91440" bIns="45720">
            <a:spAutoFit/>
          </a:bodyPr>
          <a:lstStyle/>
          <a:p>
            <a:pPr algn="ctr"/>
            <a:r>
              <a:rPr lang="zh-CN" altLang="en-US" sz="2000" b="1"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18" name="矩形 17"/>
          <p:cNvSpPr/>
          <p:nvPr userDrawn="1"/>
        </p:nvSpPr>
        <p:spPr>
          <a:xfrm>
            <a:off x="516890" y="477520"/>
            <a:ext cx="4352925" cy="229870"/>
          </a:xfrm>
          <a:prstGeom prst="rect">
            <a:avLst/>
          </a:prstGeom>
          <a:noFill/>
        </p:spPr>
        <p:txBody>
          <a:bodyPr wrap="square" lIns="91440" tIns="45720" rIns="91440" bIns="45720">
            <a:spAutoFit/>
          </a:bodyPr>
          <a:lstStyle/>
          <a:p>
            <a:pPr algn="ctr"/>
            <a:r>
              <a:rPr lang="en-US" altLang="zh-CN" sz="900" b="1" cap="none" spc="0" dirty="0">
                <a:ln w="1905"/>
                <a:solidFill>
                  <a:srgbClr val="C00000"/>
                </a:solidFill>
                <a:effectLst>
                  <a:innerShdw blurRad="69850" dist="43180" dir="5400000">
                    <a:srgbClr val="000000">
                      <a:alpha val="65000"/>
                    </a:srgbClr>
                  </a:innerShdw>
                </a:effectLst>
              </a:rPr>
              <a:t>Jilin Polytechnic Of Water Resources And Electric Engineering</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pic>
        <p:nvPicPr>
          <p:cNvPr id="29"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组合 11"/>
          <p:cNvGrpSpPr/>
          <p:nvPr userDrawn="1"/>
        </p:nvGrpSpPr>
        <p:grpSpPr>
          <a:xfrm>
            <a:off x="-3835" y="381614"/>
            <a:ext cx="12190730" cy="255270"/>
            <a:chOff x="1588" y="308751"/>
            <a:chExt cx="12190730" cy="207902"/>
          </a:xfrm>
        </p:grpSpPr>
        <p:sp>
          <p:nvSpPr>
            <p:cNvPr id="13" name="矩形 12"/>
            <p:cNvSpPr/>
            <p:nvPr/>
          </p:nvSpPr>
          <p:spPr bwMode="auto">
            <a:xfrm>
              <a:off x="4530408" y="308751"/>
              <a:ext cx="766191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4" name="矩形 13"/>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5" name="矩形 14"/>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18" name="矩形 17"/>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矩形 18"/>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p>
        </p:txBody>
      </p:sp>
      <p:sp>
        <p:nvSpPr>
          <p:cNvPr id="20" name="矩形 19"/>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pic>
        <p:nvPicPr>
          <p:cNvPr id="2" name="图片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3" name="矩形 2"/>
          <p:cNvSpPr/>
          <p:nvPr userDrawn="1"/>
        </p:nvSpPr>
        <p:spPr>
          <a:xfrm>
            <a:off x="694055" y="171450"/>
            <a:ext cx="3948430" cy="398780"/>
          </a:xfrm>
          <a:prstGeom prst="rect">
            <a:avLst/>
          </a:prstGeom>
          <a:noFill/>
        </p:spPr>
        <p:txBody>
          <a:bodyPr wrap="square" lIns="91440" tIns="45720" rIns="91440" bIns="45720">
            <a:spAutoFit/>
          </a:bodyPr>
          <a:lstStyle/>
          <a:p>
            <a:pPr algn="ctr"/>
            <a:r>
              <a:rPr lang="zh-CN" altLang="en-US" sz="2000" b="1"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4" name="矩形 3"/>
          <p:cNvSpPr/>
          <p:nvPr userDrawn="1"/>
        </p:nvSpPr>
        <p:spPr>
          <a:xfrm>
            <a:off x="516890" y="477520"/>
            <a:ext cx="4352925" cy="229870"/>
          </a:xfrm>
          <a:prstGeom prst="rect">
            <a:avLst/>
          </a:prstGeom>
          <a:noFill/>
        </p:spPr>
        <p:txBody>
          <a:bodyPr wrap="square" lIns="91440" tIns="45720" rIns="91440" bIns="45720">
            <a:spAutoFit/>
          </a:bodyPr>
          <a:lstStyle/>
          <a:p>
            <a:pPr algn="ctr"/>
            <a:r>
              <a:rPr lang="en-US" altLang="zh-CN" sz="900" b="1" cap="none" spc="0" dirty="0">
                <a:ln w="1905"/>
                <a:solidFill>
                  <a:srgbClr val="C00000"/>
                </a:solidFill>
                <a:effectLst>
                  <a:innerShdw blurRad="69850" dist="43180" dir="5400000">
                    <a:srgbClr val="000000">
                      <a:alpha val="65000"/>
                    </a:srgbClr>
                  </a:innerShdw>
                </a:effectLst>
              </a:rPr>
              <a:t>Jilin Polytechnic Of Water Resources And Electric Engineering</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编辑母版文本样式</a:t>
            </a:r>
          </a:p>
        </p:txBody>
      </p:sp>
      <p:sp>
        <p:nvSpPr>
          <p:cNvPr id="5" name="日期占位符 4"/>
          <p:cNvSpPr>
            <a:spLocks noGrp="1"/>
          </p:cNvSpPr>
          <p:nvPr>
            <p:ph type="dt" sz="half" idx="10"/>
          </p:nvPr>
        </p:nvSpPr>
        <p:spPr/>
        <p:txBody>
          <a:bodyPr/>
          <a:lstStyle/>
          <a:p>
            <a:fld id="{696FF189-F266-444D-A381-573CA300B9A8}" type="datetimeFigureOut">
              <a:rPr lang="zh-CN" altLang="en-US" smtClean="0"/>
              <a:t>2024/9/30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96FF189-F266-444D-A381-573CA300B9A8}" type="datetimeFigureOut">
              <a:rPr lang="zh-CN" altLang="en-US" smtClean="0"/>
              <a:t>2024/9/30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6FF189-F266-444D-A381-573CA300B9A8}" type="datetimeFigureOut">
              <a:rPr lang="zh-CN" altLang="en-US" smtClean="0"/>
              <a:t>2024/9/30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6FF189-F266-444D-A381-573CA300B9A8}" type="datetimeFigureOut">
              <a:rPr lang="zh-CN" altLang="en-US" smtClean="0"/>
              <a:t>2024/9/30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样本1">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7" name="内容占位符 2"/>
          <p:cNvSpPr>
            <a:spLocks noGrp="1"/>
          </p:cNvSpPr>
          <p:nvPr>
            <p:ph idx="1" hasCustomPrompt="1"/>
          </p:nvPr>
        </p:nvSpPr>
        <p:spPr>
          <a:xfrm>
            <a:off x="497445" y="1650690"/>
            <a:ext cx="11178741" cy="42103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0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8" name="标题 1"/>
          <p:cNvSpPr>
            <a:spLocks noGrp="1"/>
          </p:cNvSpPr>
          <p:nvPr>
            <p:ph type="title"/>
          </p:nvPr>
        </p:nvSpPr>
        <p:spPr>
          <a:xfrm>
            <a:off x="497445" y="976496"/>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grpSp>
        <p:nvGrpSpPr>
          <p:cNvPr id="19" name="组合 18"/>
          <p:cNvGrpSpPr/>
          <p:nvPr userDrawn="1"/>
        </p:nvGrpSpPr>
        <p:grpSpPr>
          <a:xfrm>
            <a:off x="-3835" y="353905"/>
            <a:ext cx="12190730" cy="255270"/>
            <a:chOff x="1588" y="308751"/>
            <a:chExt cx="12190730" cy="207902"/>
          </a:xfrm>
        </p:grpSpPr>
        <p:sp>
          <p:nvSpPr>
            <p:cNvPr id="20" name="矩形 19"/>
            <p:cNvSpPr/>
            <p:nvPr/>
          </p:nvSpPr>
          <p:spPr bwMode="auto">
            <a:xfrm>
              <a:off x="4546918" y="308751"/>
              <a:ext cx="764540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0" name="矩形 29"/>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5575" y="44450"/>
            <a:ext cx="1160145" cy="857250"/>
          </a:xfrm>
          <a:prstGeom prst="rect">
            <a:avLst/>
          </a:prstGeom>
        </p:spPr>
      </p:pic>
      <p:sp>
        <p:nvSpPr>
          <p:cNvPr id="3" name="矩形 2"/>
          <p:cNvSpPr/>
          <p:nvPr userDrawn="1"/>
        </p:nvSpPr>
        <p:spPr>
          <a:xfrm>
            <a:off x="694055" y="295910"/>
            <a:ext cx="3948430" cy="398780"/>
          </a:xfrm>
          <a:prstGeom prst="rect">
            <a:avLst/>
          </a:prstGeom>
          <a:noFill/>
        </p:spPr>
        <p:txBody>
          <a:bodyPr wrap="square" lIns="91440" tIns="45720" rIns="91440" bIns="45720">
            <a:spAutoFit/>
          </a:bodyPr>
          <a:lstStyle/>
          <a:p>
            <a:pPr algn="ctr"/>
            <a:r>
              <a:rPr lang="zh-CN" altLang="en-US" sz="2000" b="1"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目录1">
    <p:spTree>
      <p:nvGrpSpPr>
        <p:cNvPr id="1" name=""/>
        <p:cNvGrpSpPr/>
        <p:nvPr/>
      </p:nvGrpSpPr>
      <p:grpSpPr>
        <a:xfrm>
          <a:off x="0" y="0"/>
          <a:ext cx="0" cy="0"/>
          <a:chOff x="0" y="0"/>
          <a:chExt cx="0" cy="0"/>
        </a:xfrm>
      </p:grpSpPr>
      <p:sp>
        <p:nvSpPr>
          <p:cNvPr id="17" name="矩形 16"/>
          <p:cNvSpPr/>
          <p:nvPr userDrawn="1"/>
        </p:nvSpPr>
        <p:spPr>
          <a:xfrm>
            <a:off x="160022" y="6507993"/>
            <a:ext cx="2505935" cy="3693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尚德躬行   笃学擅用</a:t>
            </a:r>
          </a:p>
        </p:txBody>
      </p:sp>
      <p:sp>
        <p:nvSpPr>
          <p:cNvPr id="18" name="矩形 17"/>
          <p:cNvSpPr/>
          <p:nvPr userDrawn="1"/>
        </p:nvSpPr>
        <p:spPr>
          <a:xfrm>
            <a:off x="7672339" y="6505856"/>
            <a:ext cx="46939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
        <p:nvSpPr>
          <p:cNvPr id="14" name="矩形 13"/>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矩形 14"/>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noProof="0" dirty="0">
                <a:ln>
                  <a:noFill/>
                </a:ln>
                <a:solidFill>
                  <a:prstClr val="white"/>
                </a:solidFill>
                <a:effectLst/>
                <a:uLnTx/>
                <a:uFillTx/>
                <a:latin typeface="华文琥珀" panose="02010800040101010101" pitchFamily="2" charset="-122"/>
                <a:ea typeface="华文琥珀" panose="02010800040101010101" pitchFamily="2" charset="-122"/>
                <a:sym typeface="+mn-ea"/>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16" name="矩形 15"/>
          <p:cNvSpPr/>
          <p:nvPr userDrawn="1"/>
        </p:nvSpPr>
        <p:spPr>
          <a:xfrm>
            <a:off x="7524927" y="6488668"/>
            <a:ext cx="47447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6FF189-F266-444D-A381-573CA300B9A8}" type="datetimeFigureOut">
              <a:rPr lang="zh-CN" altLang="en-US" smtClean="0"/>
              <a:t>2024/9/30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E69630-C091-46B6-A379-DDF72F9DECC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3.xml"/><Relationship Id="rId1" Type="http://schemas.openxmlformats.org/officeDocument/2006/relationships/tags" Target="../tags/tag2.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13" Type="http://schemas.openxmlformats.org/officeDocument/2006/relationships/tags" Target="../tags/tag17.xml"/><Relationship Id="rId18" Type="http://schemas.openxmlformats.org/officeDocument/2006/relationships/tags" Target="../tags/tag22.xml"/><Relationship Id="rId26" Type="http://schemas.openxmlformats.org/officeDocument/2006/relationships/tags" Target="../tags/tag30.xml"/><Relationship Id="rId21" Type="http://schemas.openxmlformats.org/officeDocument/2006/relationships/tags" Target="../tags/tag25.xml"/><Relationship Id="rId34" Type="http://schemas.openxmlformats.org/officeDocument/2006/relationships/slideLayout" Target="../slideLayouts/slideLayout7.xml"/><Relationship Id="rId7" Type="http://schemas.openxmlformats.org/officeDocument/2006/relationships/tags" Target="../tags/tag11.xml"/><Relationship Id="rId12" Type="http://schemas.openxmlformats.org/officeDocument/2006/relationships/tags" Target="../tags/tag16.xml"/><Relationship Id="rId17" Type="http://schemas.openxmlformats.org/officeDocument/2006/relationships/tags" Target="../tags/tag21.xml"/><Relationship Id="rId25" Type="http://schemas.openxmlformats.org/officeDocument/2006/relationships/tags" Target="../tags/tag29.xml"/><Relationship Id="rId33" Type="http://schemas.openxmlformats.org/officeDocument/2006/relationships/tags" Target="../tags/tag37.xml"/><Relationship Id="rId38" Type="http://schemas.microsoft.com/office/2007/relationships/hdphoto" Target="../media/hdphoto1.wdp"/><Relationship Id="rId2" Type="http://schemas.openxmlformats.org/officeDocument/2006/relationships/tags" Target="../tags/tag6.xml"/><Relationship Id="rId16" Type="http://schemas.openxmlformats.org/officeDocument/2006/relationships/tags" Target="../tags/tag20.xml"/><Relationship Id="rId20" Type="http://schemas.openxmlformats.org/officeDocument/2006/relationships/tags" Target="../tags/tag24.xml"/><Relationship Id="rId29" Type="http://schemas.openxmlformats.org/officeDocument/2006/relationships/tags" Target="../tags/tag33.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24" Type="http://schemas.openxmlformats.org/officeDocument/2006/relationships/tags" Target="../tags/tag28.xml"/><Relationship Id="rId32" Type="http://schemas.openxmlformats.org/officeDocument/2006/relationships/tags" Target="../tags/tag36.xml"/><Relationship Id="rId37" Type="http://schemas.openxmlformats.org/officeDocument/2006/relationships/image" Target="../media/image3.png"/><Relationship Id="rId5" Type="http://schemas.openxmlformats.org/officeDocument/2006/relationships/tags" Target="../tags/tag9.xml"/><Relationship Id="rId15" Type="http://schemas.openxmlformats.org/officeDocument/2006/relationships/tags" Target="../tags/tag19.xml"/><Relationship Id="rId23" Type="http://schemas.openxmlformats.org/officeDocument/2006/relationships/tags" Target="../tags/tag27.xml"/><Relationship Id="rId28" Type="http://schemas.openxmlformats.org/officeDocument/2006/relationships/tags" Target="../tags/tag32.xml"/><Relationship Id="rId36" Type="http://schemas.openxmlformats.org/officeDocument/2006/relationships/image" Target="../media/image4.emf"/><Relationship Id="rId10" Type="http://schemas.openxmlformats.org/officeDocument/2006/relationships/tags" Target="../tags/tag14.xml"/><Relationship Id="rId19" Type="http://schemas.openxmlformats.org/officeDocument/2006/relationships/tags" Target="../tags/tag23.xml"/><Relationship Id="rId31" Type="http://schemas.openxmlformats.org/officeDocument/2006/relationships/tags" Target="../tags/tag35.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tags" Target="../tags/tag18.xml"/><Relationship Id="rId22" Type="http://schemas.openxmlformats.org/officeDocument/2006/relationships/tags" Target="../tags/tag26.xml"/><Relationship Id="rId27" Type="http://schemas.openxmlformats.org/officeDocument/2006/relationships/tags" Target="../tags/tag31.xml"/><Relationship Id="rId30" Type="http://schemas.openxmlformats.org/officeDocument/2006/relationships/tags" Target="../tags/tag34.xml"/><Relationship Id="rId35" Type="http://schemas.openxmlformats.org/officeDocument/2006/relationships/oleObject" Target="../embeddings/oleObject1.bin"/><Relationship Id="rId8" Type="http://schemas.openxmlformats.org/officeDocument/2006/relationships/tags" Target="../tags/tag12.xml"/><Relationship Id="rId3" Type="http://schemas.openxmlformats.org/officeDocument/2006/relationships/tags" Target="../tags/tag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40.xml"/><Relationship Id="rId7" Type="http://schemas.openxmlformats.org/officeDocument/2006/relationships/slideLayout" Target="../slideLayouts/slideLayout7.xml"/><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tags" Target="../tags/tag43.xml"/><Relationship Id="rId5" Type="http://schemas.openxmlformats.org/officeDocument/2006/relationships/tags" Target="../tags/tag42.xml"/><Relationship Id="rId4" Type="http://schemas.openxmlformats.org/officeDocument/2006/relationships/tags" Target="../tags/tag41.xml"/><Relationship Id="rId9" Type="http://schemas.microsoft.com/office/2007/relationships/hdphoto" Target="../media/hdphoto1.wdp"/></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tags" Target="../tags/tag51.xml"/><Relationship Id="rId3" Type="http://schemas.openxmlformats.org/officeDocument/2006/relationships/tags" Target="../tags/tag46.xml"/><Relationship Id="rId7" Type="http://schemas.openxmlformats.org/officeDocument/2006/relationships/tags" Target="../tags/tag50.xml"/><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9"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tags" Target="../tags/tag54.xml"/><Relationship Id="rId7" Type="http://schemas.microsoft.com/office/2007/relationships/hdphoto" Target="../media/hdphoto1.wdp"/><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image" Target="../media/image3.png"/><Relationship Id="rId5" Type="http://schemas.openxmlformats.org/officeDocument/2006/relationships/slideLayout" Target="../slideLayouts/slideLayout6.xml"/><Relationship Id="rId4" Type="http://schemas.openxmlformats.org/officeDocument/2006/relationships/tags" Target="../tags/tag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1"/>
          <p:cNvSpPr/>
          <p:nvPr>
            <p:custDataLst>
              <p:tags r:id="rId1"/>
            </p:custDataLst>
          </p:nvPr>
        </p:nvSpPr>
        <p:spPr>
          <a:xfrm>
            <a:off x="468630" y="2453005"/>
            <a:ext cx="8031480" cy="2148205"/>
          </a:xfrm>
          <a:custGeom>
            <a:avLst/>
            <a:gdLst>
              <a:gd name="connsiteX0" fmla="*/ 0 w 3302000"/>
              <a:gd name="connsiteY0" fmla="*/ 304800 h 990600"/>
              <a:gd name="connsiteX1" fmla="*/ 397933 w 3302000"/>
              <a:gd name="connsiteY1" fmla="*/ 922867 h 990600"/>
              <a:gd name="connsiteX2" fmla="*/ 3090333 w 3302000"/>
              <a:gd name="connsiteY2" fmla="*/ 990600 h 990600"/>
              <a:gd name="connsiteX3" fmla="*/ 3302000 w 3302000"/>
              <a:gd name="connsiteY3" fmla="*/ 0 h 990600"/>
              <a:gd name="connsiteX4" fmla="*/ 0 w 3302000"/>
              <a:gd name="connsiteY4" fmla="*/ 30480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2000" h="990600">
                <a:moveTo>
                  <a:pt x="0" y="304800"/>
                </a:moveTo>
                <a:lnTo>
                  <a:pt x="397933" y="922867"/>
                </a:lnTo>
                <a:lnTo>
                  <a:pt x="3090333" y="990600"/>
                </a:lnTo>
                <a:lnTo>
                  <a:pt x="3302000" y="0"/>
                </a:lnTo>
                <a:lnTo>
                  <a:pt x="0" y="304800"/>
                </a:lnTo>
                <a:close/>
              </a:path>
            </a:pathLst>
          </a:cu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MH_Other_2"/>
          <p:cNvSpPr/>
          <p:nvPr>
            <p:custDataLst>
              <p:tags r:id="rId2"/>
            </p:custDataLst>
          </p:nvPr>
        </p:nvSpPr>
        <p:spPr>
          <a:xfrm>
            <a:off x="3917315" y="2759075"/>
            <a:ext cx="7149465" cy="1984375"/>
          </a:xfrm>
          <a:custGeom>
            <a:avLst/>
            <a:gdLst>
              <a:gd name="connsiteX0" fmla="*/ 0 w 2836333"/>
              <a:gd name="connsiteY0" fmla="*/ 0 h 965200"/>
              <a:gd name="connsiteX1" fmla="*/ 245533 w 2836333"/>
              <a:gd name="connsiteY1" fmla="*/ 685800 h 965200"/>
              <a:gd name="connsiteX2" fmla="*/ 2658533 w 2836333"/>
              <a:gd name="connsiteY2" fmla="*/ 965200 h 965200"/>
              <a:gd name="connsiteX3" fmla="*/ 2836333 w 2836333"/>
              <a:gd name="connsiteY3" fmla="*/ 101600 h 965200"/>
              <a:gd name="connsiteX4" fmla="*/ 0 w 2836333"/>
              <a:gd name="connsiteY4" fmla="*/ 0 h 965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6333" h="965200">
                <a:moveTo>
                  <a:pt x="0" y="0"/>
                </a:moveTo>
                <a:lnTo>
                  <a:pt x="245533" y="685800"/>
                </a:lnTo>
                <a:lnTo>
                  <a:pt x="2658533" y="965200"/>
                </a:lnTo>
                <a:lnTo>
                  <a:pt x="2836333" y="101600"/>
                </a:lnTo>
                <a:lnTo>
                  <a:pt x="0" y="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文本框 5"/>
          <p:cNvSpPr txBox="1"/>
          <p:nvPr/>
        </p:nvSpPr>
        <p:spPr>
          <a:xfrm>
            <a:off x="1166495" y="3288665"/>
            <a:ext cx="10099675" cy="1343660"/>
          </a:xfrm>
          <a:prstGeom prst="rect">
            <a:avLst/>
          </a:prstGeom>
          <a:noFill/>
        </p:spPr>
        <p:txBody>
          <a:bodyPr wrap="square" rtlCol="0">
            <a:noAutofit/>
          </a:bodyPr>
          <a:lstStyle/>
          <a:p>
            <a:pPr algn="ctr"/>
            <a:r>
              <a:rPr lang="zh-CN" sz="40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信息技术基础</a:t>
            </a:r>
            <a:r>
              <a:rPr lang="en-US" altLang="zh-CN"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en-US" altLang="zh-CN" sz="4000" b="1" kern="27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Windows11+WPS Office</a:t>
            </a:r>
            <a:r>
              <a:rPr lang="zh-CN" altLang="en-US"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a:p>
            <a:pPr algn="ct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3686629" y="1041940"/>
            <a:ext cx="4194628" cy="1209221"/>
            <a:chOff x="3686629" y="1298779"/>
            <a:chExt cx="4194628" cy="1209221"/>
          </a:xfrm>
        </p:grpSpPr>
        <p:sp>
          <p:nvSpPr>
            <p:cNvPr id="12"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p>
          </p:txBody>
        </p:sp>
        <p:sp>
          <p:nvSpPr>
            <p:cNvPr id="13" name="十字箭头标注 12"/>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 name="图片 1"/>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15" name="文本框 14"/>
          <p:cNvSpPr txBox="1"/>
          <p:nvPr/>
        </p:nvSpPr>
        <p:spPr>
          <a:xfrm>
            <a:off x="4766713" y="1793321"/>
            <a:ext cx="4713464" cy="337185"/>
          </a:xfrm>
          <a:prstGeom prst="rect">
            <a:avLst/>
          </a:prstGeom>
          <a:noFill/>
        </p:spPr>
        <p:txBody>
          <a:bodyPr wrap="square" rtlCol="0">
            <a:spAutoFit/>
          </a:bodyPr>
          <a:lstStyle/>
          <a:p>
            <a:r>
              <a:rPr lang="zh-CN" altLang="en-US" sz="1600" kern="2700" spc="300" dirty="0">
                <a:latin typeface="微软雅黑" panose="020B0503020204020204" pitchFamily="34" charset="-122"/>
                <a:ea typeface="微软雅黑" panose="020B0503020204020204" pitchFamily="34" charset="-122"/>
              </a:rPr>
              <a:t>信息技术基础项目化教程</a:t>
            </a:r>
          </a:p>
        </p:txBody>
      </p:sp>
      <p:sp>
        <p:nvSpPr>
          <p:cNvPr id="4" name="文本框 3"/>
          <p:cNvSpPr txBox="1"/>
          <p:nvPr/>
        </p:nvSpPr>
        <p:spPr>
          <a:xfrm>
            <a:off x="5630545" y="5085080"/>
            <a:ext cx="6289675" cy="368300"/>
          </a:xfrm>
          <a:prstGeom prst="rect">
            <a:avLst/>
          </a:prstGeom>
          <a:noFill/>
        </p:spPr>
        <p:txBody>
          <a:bodyPr wrap="square" rtlCol="0">
            <a:spAutoFit/>
          </a:bodyPr>
          <a:lstStyle/>
          <a:p>
            <a:pPr algn="ctr"/>
            <a:r>
              <a:rPr lang="zh-CN" altLang="en-US" dirty="0">
                <a:latin typeface="微软雅黑" panose="020B0503020204020204" pitchFamily="34" charset="-122"/>
                <a:ea typeface="微软雅黑" panose="020B0503020204020204" pitchFamily="34" charset="-122"/>
              </a:rPr>
              <a:t>主讲教师：智能工程学院</a:t>
            </a:r>
            <a:r>
              <a:rPr lang="en-US" altLang="zh-CN" dirty="0">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董亚男</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D101D897-1C2E-45CD-93E3-E1F81EF48945}"/>
              </a:ext>
            </a:extLst>
          </p:cNvPr>
          <p:cNvGrpSpPr/>
          <p:nvPr/>
        </p:nvGrpSpPr>
        <p:grpSpPr>
          <a:xfrm>
            <a:off x="4266853" y="5062117"/>
            <a:ext cx="6400800" cy="727710"/>
            <a:chOff x="6797" y="3440"/>
            <a:chExt cx="10080" cy="1146"/>
          </a:xfrm>
        </p:grpSpPr>
        <p:sp>
          <p:nvSpPr>
            <p:cNvPr id="12" name="矩形 11">
              <a:extLst>
                <a:ext uri="{FF2B5EF4-FFF2-40B4-BE49-F238E27FC236}">
                  <a16:creationId xmlns:a16="http://schemas.microsoft.com/office/drawing/2014/main" id="{CA2FD92C-3AB1-0015-A5AA-7717F838F264}"/>
                </a:ext>
              </a:extLst>
            </p:cNvPr>
            <p:cNvSpPr/>
            <p:nvPr/>
          </p:nvSpPr>
          <p:spPr>
            <a:xfrm>
              <a:off x="6797" y="3440"/>
              <a:ext cx="10080" cy="1146"/>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a:extLst>
                <a:ext uri="{FF2B5EF4-FFF2-40B4-BE49-F238E27FC236}">
                  <a16:creationId xmlns:a16="http://schemas.microsoft.com/office/drawing/2014/main" id="{81922106-C3A8-9A39-EBB5-2F7989347961}"/>
                </a:ext>
              </a:extLst>
            </p:cNvPr>
            <p:cNvSpPr/>
            <p:nvPr/>
          </p:nvSpPr>
          <p:spPr>
            <a:xfrm rot="5400000" flipV="1">
              <a:off x="16315" y="3762"/>
              <a:ext cx="615" cy="457"/>
            </a:xfrm>
            <a:prstGeom prst="triangle">
              <a:avLst/>
            </a:prstGeom>
            <a:solidFill>
              <a:srgbClr val="34BF4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6" name="直接连接符 85"/>
          <p:cNvCxnSpPr/>
          <p:nvPr/>
        </p:nvCxnSpPr>
        <p:spPr>
          <a:xfrm>
            <a:off x="4078579" y="1085119"/>
            <a:ext cx="0" cy="5122129"/>
          </a:xfrm>
          <a:prstGeom prst="line">
            <a:avLst/>
          </a:prstGeom>
          <a:ln w="28575">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0" y="2813153"/>
            <a:ext cx="12917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381344" y="2813152"/>
            <a:ext cx="1741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1"/>
          <p:cNvSpPr txBox="1"/>
          <p:nvPr/>
        </p:nvSpPr>
        <p:spPr>
          <a:xfrm>
            <a:off x="4516178" y="3459617"/>
            <a:ext cx="3080972" cy="369330"/>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rPr>
              <a:t>任务 3.3 统计学生成绩</a:t>
            </a:r>
          </a:p>
        </p:txBody>
      </p:sp>
      <p:sp>
        <p:nvSpPr>
          <p:cNvPr id="73" name="TextBox 1"/>
          <p:cNvSpPr txBox="1"/>
          <p:nvPr/>
        </p:nvSpPr>
        <p:spPr>
          <a:xfrm>
            <a:off x="1928878" y="2768458"/>
            <a:ext cx="1359346" cy="946411"/>
          </a:xfrm>
          <a:prstGeom prst="rect">
            <a:avLst/>
          </a:prstGeom>
          <a:noFill/>
        </p:spPr>
        <p:txBody>
          <a:bodyPr wrap="none" lIns="0" tIns="0" rIns="0" bIns="60958" rtlCol="0">
            <a:spAutoFit/>
          </a:bodyPr>
          <a:lstStyle/>
          <a:p>
            <a:pPr>
              <a:lnSpc>
                <a:spcPts val="6935"/>
              </a:lnSpc>
            </a:pPr>
            <a:r>
              <a:rPr lang="en-US" altLang="zh-CN" sz="5300" dirty="0">
                <a:solidFill>
                  <a:srgbClr val="036EB8"/>
                </a:solidFill>
                <a:latin typeface="微软雅黑" panose="020B0503020204020204" pitchFamily="34" charset="-122"/>
                <a:ea typeface="微软雅黑" panose="020B0503020204020204" pitchFamily="34" charset="-122"/>
                <a:cs typeface="Microsoft YaHei UI" panose="020B0503020204020204" pitchFamily="18" charset="-122"/>
              </a:rPr>
              <a:t>目录</a:t>
            </a:r>
          </a:p>
        </p:txBody>
      </p:sp>
      <p:sp>
        <p:nvSpPr>
          <p:cNvPr id="74" name="TextBox 1"/>
          <p:cNvSpPr txBox="1"/>
          <p:nvPr/>
        </p:nvSpPr>
        <p:spPr>
          <a:xfrm>
            <a:off x="4511733" y="2830143"/>
            <a:ext cx="3963670" cy="367665"/>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3.2 美化学生基本信息表</a:t>
            </a:r>
          </a:p>
        </p:txBody>
      </p:sp>
      <p:sp>
        <p:nvSpPr>
          <p:cNvPr id="75" name="TextBox 1"/>
          <p:cNvSpPr txBox="1"/>
          <p:nvPr/>
        </p:nvSpPr>
        <p:spPr>
          <a:xfrm>
            <a:off x="2004958" y="3664081"/>
            <a:ext cx="1340110" cy="266738"/>
          </a:xfrm>
          <a:prstGeom prst="rect">
            <a:avLst/>
          </a:prstGeom>
          <a:noFill/>
        </p:spPr>
        <p:txBody>
          <a:bodyPr wrap="none" lIns="0" tIns="0" rIns="0" bIns="60958" rtlCol="0">
            <a:spAutoFit/>
          </a:bodyPr>
          <a:lstStyle/>
          <a:p>
            <a:pPr>
              <a:lnSpc>
                <a:spcPts val="1600"/>
              </a:lnSpc>
            </a:pPr>
            <a:r>
              <a:rPr lang="en-US" altLang="zh-CN" sz="1900" dirty="0">
                <a:solidFill>
                  <a:srgbClr val="036EB8"/>
                </a:solidFill>
                <a:latin typeface="Arial" panose="020B0604020202020204" pitchFamily="34" charset="0"/>
                <a:cs typeface="Arial" panose="020B0604020202020204" pitchFamily="34" charset="0"/>
              </a:rPr>
              <a:t>CONTENTS</a:t>
            </a:r>
          </a:p>
        </p:txBody>
      </p:sp>
      <p:sp>
        <p:nvSpPr>
          <p:cNvPr id="76" name="TextBox 1"/>
          <p:cNvSpPr txBox="1"/>
          <p:nvPr/>
        </p:nvSpPr>
        <p:spPr>
          <a:xfrm>
            <a:off x="4511733" y="2394267"/>
            <a:ext cx="3963670" cy="367665"/>
          </a:xfrm>
          <a:prstGeom prst="rect">
            <a:avLst/>
          </a:prstGeom>
          <a:noFill/>
        </p:spPr>
        <p:txBody>
          <a:bodyPr wrap="none" lIns="0" tIns="0" rIns="0" bIns="60958" rtlCol="0">
            <a:spAutoFit/>
          </a:bodyPr>
          <a:lstStyle/>
          <a:p>
            <a:pPr algn="l">
              <a:lnSpc>
                <a:spcPts val="2400"/>
              </a:lnSpc>
              <a:buClrTx/>
              <a:buSzTx/>
              <a:buFontTx/>
            </a:pPr>
            <a:r>
              <a:rPr lang="zh-CN" altLang="en-US"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3.1 制作学生基本信息表</a:t>
            </a:r>
          </a:p>
        </p:txBody>
      </p:sp>
      <p:sp>
        <p:nvSpPr>
          <p:cNvPr id="58" name="Freeform 3"/>
          <p:cNvSpPr/>
          <p:nvPr/>
        </p:nvSpPr>
        <p:spPr>
          <a:xfrm>
            <a:off x="4001411" y="2445216"/>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59" name="Freeform 3"/>
          <p:cNvSpPr/>
          <p:nvPr/>
        </p:nvSpPr>
        <p:spPr>
          <a:xfrm>
            <a:off x="4001411" y="2821259"/>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0" name="Freeform 3"/>
          <p:cNvSpPr/>
          <p:nvPr/>
        </p:nvSpPr>
        <p:spPr>
          <a:xfrm>
            <a:off x="4001411" y="3515890"/>
            <a:ext cx="142240" cy="140207"/>
          </a:xfrm>
          <a:custGeom>
            <a:avLst/>
            <a:gdLst>
              <a:gd name="connsiteX0" fmla="*/ 0 w 106680"/>
              <a:gd name="connsiteY0" fmla="*/ 52577 h 105155"/>
              <a:gd name="connsiteX1" fmla="*/ 53340 w 106680"/>
              <a:gd name="connsiteY1" fmla="*/ 0 h 105155"/>
              <a:gd name="connsiteX2" fmla="*/ 106679 w 106680"/>
              <a:gd name="connsiteY2" fmla="*/ 52577 h 105155"/>
              <a:gd name="connsiteX3" fmla="*/ 53340 w 106680"/>
              <a:gd name="connsiteY3" fmla="*/ 105155 h 105155"/>
              <a:gd name="connsiteX4" fmla="*/ 0 w 106680"/>
              <a:gd name="connsiteY4" fmla="*/ 52577 h 1051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5155">
                <a:moveTo>
                  <a:pt x="0" y="52577"/>
                </a:moveTo>
                <a:cubicBezTo>
                  <a:pt x="0" y="23495"/>
                  <a:pt x="23876" y="0"/>
                  <a:pt x="53340" y="0"/>
                </a:cubicBezTo>
                <a:cubicBezTo>
                  <a:pt x="82803" y="0"/>
                  <a:pt x="106679" y="23495"/>
                  <a:pt x="106679" y="52577"/>
                </a:cubicBezTo>
                <a:cubicBezTo>
                  <a:pt x="106679" y="81661"/>
                  <a:pt x="82803" y="105155"/>
                  <a:pt x="53340" y="105155"/>
                </a:cubicBezTo>
                <a:cubicBezTo>
                  <a:pt x="23876" y="105155"/>
                  <a:pt x="0" y="81661"/>
                  <a:pt x="0" y="52577"/>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2" name="文本框 61"/>
          <p:cNvSpPr txBox="1"/>
          <p:nvPr>
            <p:custDataLst>
              <p:tags r:id="rId1"/>
            </p:custDataLst>
          </p:nvPr>
        </p:nvSpPr>
        <p:spPr>
          <a:xfrm>
            <a:off x="2056765" y="986155"/>
            <a:ext cx="8660130" cy="622300"/>
          </a:xfrm>
          <a:prstGeom prst="rect">
            <a:avLst/>
          </a:prstGeom>
          <a:pattFill prst="pct10">
            <a:fgClr>
              <a:schemeClr val="accent1"/>
            </a:fgClr>
            <a:bgClr>
              <a:schemeClr val="bg1"/>
            </a:bgClr>
          </a:pattFill>
        </p:spPr>
        <p:txBody>
          <a:bodyPr wrap="square" lIns="68580" tIns="34290" rIns="68580" bIns="34290" rtlCol="0">
            <a:spAutoFit/>
          </a:bodyPr>
          <a:lstStyle/>
          <a:p>
            <a:pPr algn="ctr"/>
            <a:r>
              <a:rPr sz="3600" b="1" dirty="0">
                <a:latin typeface="微软雅黑" panose="020B0503020204020204" pitchFamily="34" charset="-122"/>
                <a:ea typeface="微软雅黑" panose="020B0503020204020204" pitchFamily="34" charset="-122"/>
              </a:rPr>
              <a:t>单元 3 WPS Office 表格处理</a:t>
            </a:r>
          </a:p>
        </p:txBody>
      </p:sp>
      <p:sp>
        <p:nvSpPr>
          <p:cNvPr id="2" name="TextBox 1"/>
          <p:cNvSpPr txBox="1"/>
          <p:nvPr/>
        </p:nvSpPr>
        <p:spPr>
          <a:xfrm>
            <a:off x="4516178" y="4692787"/>
            <a:ext cx="3080972" cy="369330"/>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rPr>
              <a:t>任务 3.5 管理学生成绩</a:t>
            </a:r>
          </a:p>
        </p:txBody>
      </p:sp>
      <p:sp>
        <p:nvSpPr>
          <p:cNvPr id="5" name="TextBox 1"/>
          <p:cNvSpPr txBox="1"/>
          <p:nvPr/>
        </p:nvSpPr>
        <p:spPr>
          <a:xfrm>
            <a:off x="4516178" y="4167453"/>
            <a:ext cx="3696525" cy="369330"/>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rPr>
              <a:t>任务 3.4 创建学生成绩图表</a:t>
            </a:r>
          </a:p>
        </p:txBody>
      </p:sp>
      <p:sp>
        <p:nvSpPr>
          <p:cNvPr id="6" name="Freeform 3"/>
          <p:cNvSpPr/>
          <p:nvPr/>
        </p:nvSpPr>
        <p:spPr>
          <a:xfrm>
            <a:off x="4005856" y="4258264"/>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7" name="Freeform 3"/>
          <p:cNvSpPr/>
          <p:nvPr/>
        </p:nvSpPr>
        <p:spPr>
          <a:xfrm>
            <a:off x="4005856" y="4819545"/>
            <a:ext cx="142240" cy="140207"/>
          </a:xfrm>
          <a:custGeom>
            <a:avLst/>
            <a:gdLst>
              <a:gd name="connsiteX0" fmla="*/ 0 w 106680"/>
              <a:gd name="connsiteY0" fmla="*/ 52577 h 105155"/>
              <a:gd name="connsiteX1" fmla="*/ 53340 w 106680"/>
              <a:gd name="connsiteY1" fmla="*/ 0 h 105155"/>
              <a:gd name="connsiteX2" fmla="*/ 106679 w 106680"/>
              <a:gd name="connsiteY2" fmla="*/ 52577 h 105155"/>
              <a:gd name="connsiteX3" fmla="*/ 53340 w 106680"/>
              <a:gd name="connsiteY3" fmla="*/ 105155 h 105155"/>
              <a:gd name="connsiteX4" fmla="*/ 0 w 106680"/>
              <a:gd name="connsiteY4" fmla="*/ 52577 h 1051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5155">
                <a:moveTo>
                  <a:pt x="0" y="52577"/>
                </a:moveTo>
                <a:cubicBezTo>
                  <a:pt x="0" y="23495"/>
                  <a:pt x="23876" y="0"/>
                  <a:pt x="53340" y="0"/>
                </a:cubicBezTo>
                <a:cubicBezTo>
                  <a:pt x="82803" y="0"/>
                  <a:pt x="106679" y="23495"/>
                  <a:pt x="106679" y="52577"/>
                </a:cubicBezTo>
                <a:cubicBezTo>
                  <a:pt x="106679" y="81661"/>
                  <a:pt x="82803" y="105155"/>
                  <a:pt x="53340" y="105155"/>
                </a:cubicBezTo>
                <a:cubicBezTo>
                  <a:pt x="23876" y="105155"/>
                  <a:pt x="0" y="81661"/>
                  <a:pt x="0" y="52577"/>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9" name="TextBox 1"/>
          <p:cNvSpPr txBox="1"/>
          <p:nvPr/>
        </p:nvSpPr>
        <p:spPr>
          <a:xfrm>
            <a:off x="4516178" y="5232983"/>
            <a:ext cx="5235408" cy="369330"/>
          </a:xfrm>
          <a:prstGeom prst="rect">
            <a:avLst/>
          </a:prstGeom>
          <a:noFill/>
        </p:spPr>
        <p:txBody>
          <a:bodyPr wrap="none" lIns="0" tIns="0" rIns="0" bIns="60958" rtlCol="0">
            <a:spAutoFit/>
          </a:bodyPr>
          <a:lstStyle/>
          <a:p>
            <a:pPr algn="l">
              <a:lnSpc>
                <a:spcPts val="2400"/>
              </a:lnSpc>
            </a:pPr>
            <a:r>
              <a:rPr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任务 3.6 创建学生成绩透视表和透视图</a:t>
            </a:r>
          </a:p>
        </p:txBody>
      </p:sp>
      <p:sp>
        <p:nvSpPr>
          <p:cNvPr id="10" name="Freeform 3"/>
          <p:cNvSpPr/>
          <p:nvPr/>
        </p:nvSpPr>
        <p:spPr>
          <a:xfrm>
            <a:off x="4005856" y="5323794"/>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79"/>
          <p:cNvGrpSpPr/>
          <p:nvPr>
            <p:custDataLst>
              <p:tags r:id="rId1"/>
            </p:custDataLst>
          </p:nvPr>
        </p:nvGrpSpPr>
        <p:grpSpPr bwMode="auto">
          <a:xfrm>
            <a:off x="3410586" y="2309178"/>
            <a:ext cx="5407025" cy="3732213"/>
            <a:chOff x="1809684" y="1771915"/>
            <a:chExt cx="5633372" cy="3890359"/>
          </a:xfrm>
        </p:grpSpPr>
        <p:sp>
          <p:nvSpPr>
            <p:cNvPr id="7170" name="弧形 80"/>
            <p:cNvSpPr>
              <a:spLocks noChangeArrowheads="1"/>
            </p:cNvSpPr>
            <p:nvPr>
              <p:custDataLst>
                <p:tags r:id="rId26"/>
              </p:custDataLst>
            </p:nvPr>
          </p:nvSpPr>
          <p:spPr bwMode="auto">
            <a:xfrm rot="5400000">
              <a:off x="3976670" y="3085281"/>
              <a:ext cx="1313885" cy="1314895"/>
            </a:xfrm>
            <a:custGeom>
              <a:avLst/>
              <a:gdLst>
                <a:gd name="T0" fmla="*/ 660347 w 1313885"/>
                <a:gd name="T1" fmla="*/ 1314886 h 1314895"/>
                <a:gd name="T2" fmla="*/ 50918 w 1313885"/>
                <a:gd name="T3" fmla="*/ 911233 h 1314895"/>
                <a:gd name="T4" fmla="*/ 191035 w 1313885"/>
                <a:gd name="T5" fmla="*/ 193946 h 1314895"/>
                <a:gd name="T6" fmla="*/ 907723 w 1313885"/>
                <a:gd name="T7" fmla="*/ 49788 h 1314895"/>
                <a:gd name="T8" fmla="*/ 1313886 w 1313885"/>
                <a:gd name="T9" fmla="*/ 657448 h 1314895"/>
                <a:gd name="T10" fmla="*/ 656943 w 1313885"/>
                <a:gd name="T11" fmla="*/ 657448 h 1314895"/>
                <a:gd name="T12" fmla="*/ 660347 w 1313885"/>
                <a:gd name="T13" fmla="*/ 1314886 h 1314895"/>
                <a:gd name="T14" fmla="*/ 660347 w 1313885"/>
                <a:gd name="T15" fmla="*/ 1314886 h 1314895"/>
                <a:gd name="T16" fmla="*/ 50918 w 1313885"/>
                <a:gd name="T17" fmla="*/ 911233 h 1314895"/>
                <a:gd name="T18" fmla="*/ 191035 w 1313885"/>
                <a:gd name="T19" fmla="*/ 193946 h 1314895"/>
                <a:gd name="T20" fmla="*/ 907723 w 1313885"/>
                <a:gd name="T21" fmla="*/ 49788 h 1314895"/>
                <a:gd name="T22" fmla="*/ 1313886 w 1313885"/>
                <a:gd name="T23" fmla="*/ 657448 h 1314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3885" h="1314895" stroke="0">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lnTo>
                    <a:pt x="656943" y="657448"/>
                  </a:lnTo>
                  <a:cubicBezTo>
                    <a:pt x="658078" y="876594"/>
                    <a:pt x="659212" y="1095740"/>
                    <a:pt x="660347" y="1314886"/>
                  </a:cubicBezTo>
                  <a:close/>
                </a:path>
                <a:path w="1313885" h="1314895" fill="none">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path>
              </a:pathLst>
            </a:custGeom>
            <a:noFill/>
            <a:ln w="57150">
              <a:solidFill>
                <a:srgbClr val="D5F4FF"/>
              </a:solidFill>
              <a:round/>
              <a:headEnd type="oval" w="sm" len="sm"/>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1" name="弧形 81"/>
            <p:cNvSpPr>
              <a:spLocks noChangeArrowheads="1"/>
            </p:cNvSpPr>
            <p:nvPr>
              <p:custDataLst>
                <p:tags r:id="rId27"/>
              </p:custDataLst>
            </p:nvPr>
          </p:nvSpPr>
          <p:spPr bwMode="auto">
            <a:xfrm>
              <a:off x="4091957" y="3203290"/>
              <a:ext cx="1083341" cy="1083872"/>
            </a:xfrm>
            <a:custGeom>
              <a:avLst/>
              <a:gdLst>
                <a:gd name="T0" fmla="*/ 31 w 1083341"/>
                <a:gd name="T1" fmla="*/ 547729 h 1083872"/>
                <a:gd name="T2" fmla="*/ 267398 w 1083341"/>
                <a:gd name="T3" fmla="*/ 74608 h 1083872"/>
                <a:gd name="T4" fmla="*/ 810932 w 1083341"/>
                <a:gd name="T5" fmla="*/ 71700 h 1083872"/>
                <a:gd name="T6" fmla="*/ 1083342 w 1083341"/>
                <a:gd name="T7" fmla="*/ 541937 h 1083872"/>
                <a:gd name="T8" fmla="*/ 541671 w 1083341"/>
                <a:gd name="T9" fmla="*/ 541936 h 1083872"/>
                <a:gd name="T10" fmla="*/ 31 w 1083341"/>
                <a:gd name="T11" fmla="*/ 547729 h 1083872"/>
                <a:gd name="T12" fmla="*/ 31 w 1083341"/>
                <a:gd name="T13" fmla="*/ 547729 h 1083872"/>
                <a:gd name="T14" fmla="*/ 267398 w 1083341"/>
                <a:gd name="T15" fmla="*/ 74608 h 1083872"/>
                <a:gd name="T16" fmla="*/ 810932 w 1083341"/>
                <a:gd name="T17" fmla="*/ 71700 h 1083872"/>
                <a:gd name="T18" fmla="*/ 1083342 w 1083341"/>
                <a:gd name="T19" fmla="*/ 541937 h 1083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3341" h="1083872" stroke="0">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lnTo>
                    <a:pt x="541671" y="541936"/>
                  </a:lnTo>
                  <a:lnTo>
                    <a:pt x="31" y="547729"/>
                  </a:lnTo>
                  <a:close/>
                </a:path>
                <a:path w="1083341" h="1083872" fill="none">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2" name="弧形 82"/>
            <p:cNvSpPr>
              <a:spLocks noChangeArrowheads="1"/>
            </p:cNvSpPr>
            <p:nvPr>
              <p:custDataLst>
                <p:tags r:id="rId28"/>
              </p:custDataLst>
            </p:nvPr>
          </p:nvSpPr>
          <p:spPr bwMode="auto">
            <a:xfrm rot="-5400000">
              <a:off x="4171955" y="3346629"/>
              <a:ext cx="898538" cy="823670"/>
            </a:xfrm>
            <a:custGeom>
              <a:avLst/>
              <a:gdLst>
                <a:gd name="T0" fmla="*/ 455476 w 898538"/>
                <a:gd name="T1" fmla="*/ 39 h 823670"/>
                <a:gd name="T2" fmla="*/ 898538 w 898538"/>
                <a:gd name="T3" fmla="*/ 411835 h 823670"/>
                <a:gd name="T4" fmla="*/ 449269 w 898538"/>
                <a:gd name="T5" fmla="*/ 411835 h 823670"/>
                <a:gd name="T6" fmla="*/ 455476 w 898538"/>
                <a:gd name="T7" fmla="*/ 39 h 823670"/>
                <a:gd name="T8" fmla="*/ 455476 w 898538"/>
                <a:gd name="T9" fmla="*/ 39 h 823670"/>
                <a:gd name="T10" fmla="*/ 898538 w 898538"/>
                <a:gd name="T11" fmla="*/ 411835 h 823670"/>
              </a:gdLst>
              <a:ahLst/>
              <a:cxnLst>
                <a:cxn ang="0">
                  <a:pos x="T0" y="T1"/>
                </a:cxn>
                <a:cxn ang="0">
                  <a:pos x="T2" y="T3"/>
                </a:cxn>
                <a:cxn ang="0">
                  <a:pos x="T4" y="T5"/>
                </a:cxn>
                <a:cxn ang="0">
                  <a:pos x="T6" y="T7"/>
                </a:cxn>
                <a:cxn ang="0">
                  <a:pos x="T8" y="T9"/>
                </a:cxn>
                <a:cxn ang="0">
                  <a:pos x="T10" y="T11"/>
                </a:cxn>
              </a:cxnLst>
              <a:rect l="0" t="0" r="r" b="b"/>
              <a:pathLst>
                <a:path w="898538" h="823670" stroke="0">
                  <a:moveTo>
                    <a:pt x="455476" y="39"/>
                  </a:moveTo>
                  <a:cubicBezTo>
                    <a:pt x="701156" y="3151"/>
                    <a:pt x="898538" y="186603"/>
                    <a:pt x="898538" y="411835"/>
                  </a:cubicBezTo>
                  <a:lnTo>
                    <a:pt x="449269" y="411835"/>
                  </a:lnTo>
                  <a:lnTo>
                    <a:pt x="455476" y="39"/>
                  </a:lnTo>
                  <a:close/>
                </a:path>
                <a:path w="898538" h="823670" fill="none">
                  <a:moveTo>
                    <a:pt x="455476" y="39"/>
                  </a:moveTo>
                  <a:cubicBezTo>
                    <a:pt x="701156" y="3151"/>
                    <a:pt x="898538" y="186603"/>
                    <a:pt x="898538" y="411835"/>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grpSp>
          <p:nvGrpSpPr>
            <p:cNvPr id="7173" name="组合 3"/>
            <p:cNvGrpSpPr/>
            <p:nvPr/>
          </p:nvGrpSpPr>
          <p:grpSpPr bwMode="auto">
            <a:xfrm>
              <a:off x="1809684" y="1771915"/>
              <a:ext cx="5633372" cy="3890359"/>
              <a:chOff x="1809685" y="1771917"/>
              <a:chExt cx="5633374" cy="3890364"/>
            </a:xfrm>
          </p:grpSpPr>
          <p:graphicFrame>
            <p:nvGraphicFramePr>
              <p:cNvPr id="7174" name="图表 2"/>
              <p:cNvGraphicFramePr/>
              <p:nvPr>
                <p:custDataLst>
                  <p:tags r:id="rId31"/>
                </p:custDataLst>
              </p:nvPr>
            </p:nvGraphicFramePr>
            <p:xfrm>
              <a:off x="1809685" y="1771917"/>
              <a:ext cx="5633374" cy="3890364"/>
            </p:xfrm>
            <a:graphic>
              <a:graphicData uri="http://schemas.openxmlformats.org/presentationml/2006/ole">
                <mc:AlternateContent xmlns:mc="http://schemas.openxmlformats.org/markup-compatibility/2006">
                  <mc:Choice xmlns:v="urn:schemas-microsoft-com:vml" Requires="v">
                    <p:oleObj r:id="rId35" imgW="5403850" imgH="3730625" progId="Excel.Sheet.8">
                      <p:embed/>
                    </p:oleObj>
                  </mc:Choice>
                  <mc:Fallback>
                    <p:oleObj r:id="rId35" imgW="5403850" imgH="3730625" progId="Excel.Sheet.8">
                      <p:embed/>
                      <p:pic>
                        <p:nvPicPr>
                          <p:cNvPr id="0" name="图片 4367"/>
                          <p:cNvPicPr>
                            <a:picLocks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1809685" y="1771917"/>
                            <a:ext cx="5633374" cy="3890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0" name="TextBox 88"/>
              <p:cNvSpPr txBox="1"/>
              <p:nvPr>
                <p:custDataLst>
                  <p:tags r:id="rId32"/>
                </p:custDataLst>
              </p:nvPr>
            </p:nvSpPr>
            <p:spPr>
              <a:xfrm>
                <a:off x="3276413" y="2450369"/>
                <a:ext cx="924231"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知识</a:t>
                </a:r>
              </a:p>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目标</a:t>
                </a:r>
              </a:p>
            </p:txBody>
          </p:sp>
          <p:sp>
            <p:nvSpPr>
              <p:cNvPr id="11" name="TextBox 43"/>
              <p:cNvSpPr txBox="1"/>
              <p:nvPr>
                <p:custDataLst>
                  <p:tags r:id="rId33"/>
                </p:custDataLst>
              </p:nvPr>
            </p:nvSpPr>
            <p:spPr>
              <a:xfrm>
                <a:off x="3158651" y="4246133"/>
                <a:ext cx="1041992"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a:solidFill>
                      <a:srgbClr val="0070C0"/>
                    </a:solidFill>
                    <a:latin typeface="微软雅黑" panose="020B0503020204020204" pitchFamily="34" charset="-122"/>
                    <a:ea typeface="微软雅黑" panose="020B0503020204020204" pitchFamily="34" charset="-122"/>
                  </a:rPr>
                  <a:t>教学</a:t>
                </a:r>
              </a:p>
              <a:p>
                <a:pPr eaLnBrk="0" fontAlgn="auto" hangingPunct="0">
                  <a:spcBef>
                    <a:spcPts val="0"/>
                  </a:spcBef>
                  <a:spcAft>
                    <a:spcPts val="0"/>
                  </a:spcAft>
                  <a:buFontTx/>
                  <a:buNone/>
                  <a:defRPr/>
                </a:pPr>
                <a:r>
                  <a:rPr lang="zh-CN" altLang="en-US" sz="2000" b="1" spc="300" dirty="0">
                    <a:solidFill>
                      <a:srgbClr val="0070C0"/>
                    </a:solidFill>
                    <a:latin typeface="微软雅黑" panose="020B0503020204020204" pitchFamily="34" charset="-122"/>
                    <a:ea typeface="微软雅黑" panose="020B0503020204020204" pitchFamily="34" charset="-122"/>
                  </a:rPr>
                  <a:t>方法</a:t>
                </a:r>
              </a:p>
            </p:txBody>
          </p:sp>
        </p:grpSp>
        <p:sp>
          <p:nvSpPr>
            <p:cNvPr id="7" name="TextBox 84"/>
            <p:cNvSpPr txBox="1"/>
            <p:nvPr>
              <p:custDataLst>
                <p:tags r:id="rId29"/>
              </p:custDataLst>
            </p:nvPr>
          </p:nvSpPr>
          <p:spPr>
            <a:xfrm flipH="1">
              <a:off x="5188388" y="2458320"/>
              <a:ext cx="825655"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能力</a:t>
              </a:r>
            </a:p>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目标</a:t>
              </a:r>
            </a:p>
          </p:txBody>
        </p:sp>
        <p:sp>
          <p:nvSpPr>
            <p:cNvPr id="8" name="TextBox 86"/>
            <p:cNvSpPr txBox="1"/>
            <p:nvPr>
              <p:custDataLst>
                <p:tags r:id="rId30"/>
              </p:custDataLst>
            </p:nvPr>
          </p:nvSpPr>
          <p:spPr>
            <a:xfrm rot="10800000" flipH="1" flipV="1">
              <a:off x="5240650" y="4172623"/>
              <a:ext cx="1040337"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素质目标</a:t>
              </a:r>
            </a:p>
          </p:txBody>
        </p:sp>
      </p:grpSp>
      <p:grpSp>
        <p:nvGrpSpPr>
          <p:cNvPr id="13" name="组合 9"/>
          <p:cNvGrpSpPr/>
          <p:nvPr>
            <p:custDataLst>
              <p:tags r:id="rId2"/>
            </p:custDataLst>
          </p:nvPr>
        </p:nvGrpSpPr>
        <p:grpSpPr bwMode="auto">
          <a:xfrm>
            <a:off x="502599" y="2505346"/>
            <a:ext cx="4392930" cy="1142415"/>
            <a:chOff x="199833" y="1613991"/>
            <a:chExt cx="3109494" cy="1141781"/>
          </a:xfrm>
        </p:grpSpPr>
        <p:sp>
          <p:nvSpPr>
            <p:cNvPr id="7181" name="矩形 5"/>
            <p:cNvSpPr>
              <a:spLocks noChangeArrowheads="1"/>
            </p:cNvSpPr>
            <p:nvPr>
              <p:custDataLst>
                <p:tags r:id="rId21"/>
              </p:custDataLst>
            </p:nvPr>
          </p:nvSpPr>
          <p:spPr bwMode="auto">
            <a:xfrm>
              <a:off x="661897" y="1699668"/>
              <a:ext cx="2647430" cy="978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Autofit/>
            </a:bodyPr>
            <a:lstStyle/>
            <a:p>
              <a:pPr indent="0" algn="l" fontAlgn="auto">
                <a:lnSpc>
                  <a:spcPts val="2300"/>
                </a:lnSpc>
              </a:pPr>
              <a:r>
                <a:rPr lang="zh-CN" altLang="en-US"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掌握</a:t>
              </a:r>
              <a:r>
                <a:rPr lang="zh-CN" altLang="en-US" b="1" dirty="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b="1" dirty="0">
                  <a:solidFill>
                    <a:srgbClr val="1369B2"/>
                  </a:solidFill>
                  <a:latin typeface="微软雅黑" panose="020B0503020204020204" pitchFamily="34" charset="-122"/>
                  <a:ea typeface="微软雅黑" panose="020B0503020204020204" pitchFamily="34" charset="-122"/>
                </a:rPr>
                <a:t>WPS</a:t>
              </a:r>
              <a:r>
                <a:rPr lang="zh-CN" altLang="en-US" b="1" dirty="0">
                  <a:solidFill>
                    <a:srgbClr val="1369B2"/>
                  </a:solidFill>
                  <a:latin typeface="微软雅黑" panose="020B0503020204020204" pitchFamily="34" charset="-122"/>
                  <a:ea typeface="微软雅黑" panose="020B0503020204020204" pitchFamily="34" charset="-122"/>
                </a:rPr>
                <a:t>数据透视图表的创建及修改方法</a:t>
              </a:r>
              <a:endParaRPr lang="en-US" altLang="zh-CN" b="1" dirty="0">
                <a:solidFill>
                  <a:srgbClr val="1369B2"/>
                </a:solidFill>
                <a:latin typeface="微软雅黑" panose="020B0503020204020204" pitchFamily="34" charset="-122"/>
                <a:ea typeface="微软雅黑" panose="020B0503020204020204" pitchFamily="34" charset="-122"/>
              </a:endParaRPr>
            </a:p>
            <a:p>
              <a:pPr indent="0" algn="l" fontAlgn="auto">
                <a:lnSpc>
                  <a:spcPts val="2300"/>
                </a:lnSpc>
              </a:pPr>
              <a:r>
                <a:rPr lang="zh-CN" altLang="en-US" b="1" dirty="0">
                  <a:latin typeface="微软雅黑" panose="020B0503020204020204" pitchFamily="34" charset="-122"/>
                  <a:ea typeface="微软雅黑" panose="020B0503020204020204" pitchFamily="34" charset="-122"/>
                </a:rPr>
                <a:t>理解</a:t>
              </a:r>
              <a:r>
                <a:rPr lang="zh-CN" altLang="en-US" b="1" dirty="0">
                  <a:solidFill>
                    <a:srgbClr val="1369B2"/>
                  </a:solidFill>
                  <a:latin typeface="微软雅黑" panose="020B0503020204020204" pitchFamily="34" charset="-122"/>
                  <a:ea typeface="微软雅黑" panose="020B0503020204020204" pitchFamily="34" charset="-122"/>
                </a:rPr>
                <a:t>表格数据分析的方式</a:t>
              </a:r>
            </a:p>
          </p:txBody>
        </p:sp>
        <p:grpSp>
          <p:nvGrpSpPr>
            <p:cNvPr id="7182" name="组合 16"/>
            <p:cNvGrpSpPr/>
            <p:nvPr/>
          </p:nvGrpSpPr>
          <p:grpSpPr bwMode="auto">
            <a:xfrm>
              <a:off x="466649" y="2103100"/>
              <a:ext cx="2541171" cy="652672"/>
              <a:chOff x="860311" y="2351796"/>
              <a:chExt cx="2539897" cy="652663"/>
            </a:xfrm>
          </p:grpSpPr>
          <p:cxnSp>
            <p:nvCxnSpPr>
              <p:cNvPr id="7183" name="直接连接符 7"/>
              <p:cNvCxnSpPr>
                <a:cxnSpLocks noChangeShapeType="1"/>
              </p:cNvCxnSpPr>
              <p:nvPr>
                <p:custDataLst>
                  <p:tags r:id="rId24"/>
                </p:custDataLst>
              </p:nvPr>
            </p:nvCxnSpPr>
            <p:spPr bwMode="auto">
              <a:xfrm>
                <a:off x="860311" y="2351796"/>
                <a:ext cx="372783" cy="652663"/>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84" name="直接连接符 10"/>
              <p:cNvCxnSpPr>
                <a:cxnSpLocks noChangeShapeType="1"/>
              </p:cNvCxnSpPr>
              <p:nvPr>
                <p:custDataLst>
                  <p:tags r:id="rId25"/>
                </p:custDataLst>
              </p:nvPr>
            </p:nvCxnSpPr>
            <p:spPr bwMode="auto">
              <a:xfrm>
                <a:off x="1223576" y="3004457"/>
                <a:ext cx="2176632"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85" name="组合 15"/>
            <p:cNvGrpSpPr/>
            <p:nvPr/>
          </p:nvGrpSpPr>
          <p:grpSpPr bwMode="auto">
            <a:xfrm>
              <a:off x="199833" y="1613991"/>
              <a:ext cx="358235" cy="489314"/>
              <a:chOff x="1278287" y="3529576"/>
              <a:chExt cx="358055" cy="489307"/>
            </a:xfrm>
          </p:grpSpPr>
          <p:sp>
            <p:nvSpPr>
              <p:cNvPr id="7186" name="椭圆 16"/>
              <p:cNvSpPr>
                <a:spLocks noChangeArrowheads="1"/>
              </p:cNvSpPr>
              <p:nvPr>
                <p:custDataLst>
                  <p:tags r:id="rId22"/>
                </p:custDataLst>
              </p:nvPr>
            </p:nvSpPr>
            <p:spPr bwMode="auto">
              <a:xfrm>
                <a:off x="1278287" y="3558135"/>
                <a:ext cx="358055" cy="460748"/>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87" name="TextBox 52"/>
              <p:cNvSpPr txBox="1">
                <a:spLocks noChangeArrowheads="1"/>
              </p:cNvSpPr>
              <p:nvPr>
                <p:custDataLst>
                  <p:tags r:id="rId23"/>
                </p:custDataLst>
              </p:nvPr>
            </p:nvSpPr>
            <p:spPr bwMode="auto">
              <a:xfrm>
                <a:off x="1320068" y="3529576"/>
                <a:ext cx="160383" cy="38586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1</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21" name="组合 63"/>
          <p:cNvGrpSpPr/>
          <p:nvPr>
            <p:custDataLst>
              <p:tags r:id="rId3"/>
            </p:custDataLst>
          </p:nvPr>
        </p:nvGrpSpPr>
        <p:grpSpPr bwMode="auto">
          <a:xfrm>
            <a:off x="7704234" y="2536266"/>
            <a:ext cx="4189953" cy="1102279"/>
            <a:chOff x="4505743" y="2110258"/>
            <a:chExt cx="4190582" cy="1099667"/>
          </a:xfrm>
        </p:grpSpPr>
        <p:grpSp>
          <p:nvGrpSpPr>
            <p:cNvPr id="7189" name="组合 32"/>
            <p:cNvGrpSpPr/>
            <p:nvPr/>
          </p:nvGrpSpPr>
          <p:grpSpPr bwMode="auto">
            <a:xfrm flipH="1">
              <a:off x="4552584" y="2558036"/>
              <a:ext cx="3878563" cy="651889"/>
              <a:chOff x="860264" y="2352817"/>
              <a:chExt cx="3878965" cy="651640"/>
            </a:xfrm>
          </p:grpSpPr>
          <p:cxnSp>
            <p:nvCxnSpPr>
              <p:cNvPr id="7190" name="直接连接符 33"/>
              <p:cNvCxnSpPr>
                <a:cxnSpLocks noChangeShapeType="1"/>
              </p:cNvCxnSpPr>
              <p:nvPr>
                <p:custDataLst>
                  <p:tags r:id="rId19"/>
                </p:custDataLst>
              </p:nvPr>
            </p:nvCxnSpPr>
            <p:spPr bwMode="auto">
              <a:xfrm>
                <a:off x="860264" y="2352817"/>
                <a:ext cx="371605" cy="651640"/>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91" name="直接连接符 34"/>
              <p:cNvCxnSpPr>
                <a:cxnSpLocks noChangeShapeType="1"/>
              </p:cNvCxnSpPr>
              <p:nvPr>
                <p:custDataLst>
                  <p:tags r:id="rId20"/>
                </p:custDataLst>
              </p:nvPr>
            </p:nvCxnSpPr>
            <p:spPr bwMode="auto">
              <a:xfrm flipV="1">
                <a:off x="1222341" y="2967095"/>
                <a:ext cx="3516888" cy="37362"/>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92" name="组合 35"/>
            <p:cNvGrpSpPr/>
            <p:nvPr/>
          </p:nvGrpSpPr>
          <p:grpSpPr bwMode="auto">
            <a:xfrm>
              <a:off x="8223133" y="2110258"/>
              <a:ext cx="473192" cy="503156"/>
              <a:chOff x="1232348" y="3530490"/>
              <a:chExt cx="474532" cy="503594"/>
            </a:xfrm>
          </p:grpSpPr>
          <p:sp>
            <p:nvSpPr>
              <p:cNvPr id="7193" name="椭圆 24"/>
              <p:cNvSpPr>
                <a:spLocks noChangeArrowheads="1"/>
              </p:cNvSpPr>
              <p:nvPr>
                <p:custDataLst>
                  <p:tags r:id="rId17"/>
                </p:custDataLst>
              </p:nvPr>
            </p:nvSpPr>
            <p:spPr bwMode="auto">
              <a:xfrm>
                <a:off x="1232348" y="3558995"/>
                <a:ext cx="474532" cy="475089"/>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94" name="TextBox 68"/>
              <p:cNvSpPr txBox="1">
                <a:spLocks noChangeArrowheads="1"/>
              </p:cNvSpPr>
              <p:nvPr>
                <p:custDataLst>
                  <p:tags r:id="rId18"/>
                </p:custDataLst>
              </p:nvPr>
            </p:nvSpPr>
            <p:spPr bwMode="auto">
              <a:xfrm>
                <a:off x="1300820" y="3530490"/>
                <a:ext cx="335995" cy="38550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2</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95" name="矩形 46"/>
            <p:cNvSpPr>
              <a:spLocks noChangeArrowheads="1"/>
            </p:cNvSpPr>
            <p:nvPr>
              <p:custDataLst>
                <p:tags r:id="rId16"/>
              </p:custDataLst>
            </p:nvPr>
          </p:nvSpPr>
          <p:spPr bwMode="auto">
            <a:xfrm>
              <a:off x="4505743" y="2402818"/>
              <a:ext cx="3519698" cy="661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pPr>
              <a:r>
                <a:rPr lang="zh-CN" altLang="en-US"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具备</a:t>
              </a:r>
              <a:r>
                <a:rPr lang="zh-CN" altLang="en-US" b="1" dirty="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熟练地使用</a:t>
              </a:r>
              <a:r>
                <a:rPr lang="en-US" altLang="zh-CN" b="1" dirty="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WPS</a:t>
              </a:r>
              <a:r>
                <a:rPr lang="zh-CN" altLang="en-US" b="1" dirty="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对图表数据统计分析的能力</a:t>
              </a:r>
            </a:p>
          </p:txBody>
        </p:sp>
      </p:grpSp>
      <p:grpSp>
        <p:nvGrpSpPr>
          <p:cNvPr id="29" name="组合 71"/>
          <p:cNvGrpSpPr/>
          <p:nvPr>
            <p:custDataLst>
              <p:tags r:id="rId4"/>
            </p:custDataLst>
          </p:nvPr>
        </p:nvGrpSpPr>
        <p:grpSpPr bwMode="auto">
          <a:xfrm>
            <a:off x="7774563" y="4703441"/>
            <a:ext cx="3994845" cy="1090853"/>
            <a:chOff x="4702808" y="4214797"/>
            <a:chExt cx="3993517" cy="1092181"/>
          </a:xfrm>
        </p:grpSpPr>
        <p:sp>
          <p:nvSpPr>
            <p:cNvPr id="7197" name="矩形 51"/>
            <p:cNvSpPr>
              <a:spLocks noChangeArrowheads="1"/>
            </p:cNvSpPr>
            <p:nvPr>
              <p:custDataLst>
                <p:tags r:id="rId11"/>
              </p:custDataLst>
            </p:nvPr>
          </p:nvSpPr>
          <p:spPr bwMode="auto">
            <a:xfrm>
              <a:off x="4702808" y="4362401"/>
              <a:ext cx="3349146" cy="66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buClrTx/>
                <a:buSzTx/>
                <a:buFontTx/>
              </a:pPr>
              <a:r>
                <a:rPr lang="zh-CN" altLang="en-US" b="1" dirty="0">
                  <a:latin typeface="微软雅黑" panose="020B0503020204020204" pitchFamily="34" charset="-122"/>
                  <a:ea typeface="微软雅黑" panose="020B0503020204020204" pitchFamily="34" charset="-122"/>
                  <a:sym typeface="宋体" panose="02010600030101010101" pitchFamily="2" charset="-122"/>
                </a:rPr>
                <a:t>培养</a:t>
              </a:r>
              <a:r>
                <a:rPr lang="zh-CN" altLang="en-US" b="1" dirty="0">
                  <a:solidFill>
                    <a:srgbClr val="1369B2"/>
                  </a:solidFill>
                  <a:latin typeface="微软雅黑" panose="020B0503020204020204" pitchFamily="34" charset="-122"/>
                  <a:ea typeface="微软雅黑" panose="020B0503020204020204" pitchFamily="34" charset="-122"/>
                  <a:sym typeface="宋体" panose="02010600030101010101" pitchFamily="2" charset="-122"/>
                </a:rPr>
                <a:t>学生信息数字化思维、信息化办公能力。</a:t>
              </a:r>
            </a:p>
          </p:txBody>
        </p:sp>
        <p:grpSp>
          <p:nvGrpSpPr>
            <p:cNvPr id="7198" name="组合 38"/>
            <p:cNvGrpSpPr/>
            <p:nvPr/>
          </p:nvGrpSpPr>
          <p:grpSpPr bwMode="auto">
            <a:xfrm rot="10800000">
              <a:off x="4709157" y="4214797"/>
              <a:ext cx="3699900" cy="651812"/>
              <a:chOff x="882356" y="2364019"/>
              <a:chExt cx="3700284" cy="651562"/>
            </a:xfrm>
          </p:grpSpPr>
          <p:cxnSp>
            <p:nvCxnSpPr>
              <p:cNvPr id="7199" name="直接连接符 39"/>
              <p:cNvCxnSpPr>
                <a:cxnSpLocks noChangeShapeType="1"/>
              </p:cNvCxnSpPr>
              <p:nvPr>
                <p:custDataLst>
                  <p:tags r:id="rId14"/>
                </p:custDataLst>
              </p:nvPr>
            </p:nvCxnSpPr>
            <p:spPr bwMode="auto">
              <a:xfrm>
                <a:off x="882356" y="2364019"/>
                <a:ext cx="373012" cy="65156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0" name="直接连接符 40"/>
              <p:cNvCxnSpPr>
                <a:cxnSpLocks noChangeShapeType="1"/>
              </p:cNvCxnSpPr>
              <p:nvPr>
                <p:custDataLst>
                  <p:tags r:id="rId15"/>
                </p:custDataLst>
              </p:nvPr>
            </p:nvCxnSpPr>
            <p:spPr bwMode="auto">
              <a:xfrm>
                <a:off x="1245844" y="3015581"/>
                <a:ext cx="3336796"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1" name="组合 41"/>
            <p:cNvGrpSpPr/>
            <p:nvPr/>
          </p:nvGrpSpPr>
          <p:grpSpPr bwMode="auto">
            <a:xfrm flipH="1">
              <a:off x="8223364" y="4806197"/>
              <a:ext cx="472961" cy="500781"/>
              <a:chOff x="1232465" y="3532877"/>
              <a:chExt cx="474301" cy="500155"/>
            </a:xfrm>
          </p:grpSpPr>
          <p:sp>
            <p:nvSpPr>
              <p:cNvPr id="7202" name="椭圆 32"/>
              <p:cNvSpPr>
                <a:spLocks noChangeArrowheads="1"/>
              </p:cNvSpPr>
              <p:nvPr>
                <p:custDataLst>
                  <p:tags r:id="rId12"/>
                </p:custDataLst>
              </p:nvPr>
            </p:nvSpPr>
            <p:spPr bwMode="auto">
              <a:xfrm>
                <a:off x="1232465" y="3558282"/>
                <a:ext cx="474301" cy="474750"/>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03" name="TextBox 76"/>
              <p:cNvSpPr txBox="1">
                <a:spLocks noChangeArrowheads="1"/>
              </p:cNvSpPr>
              <p:nvPr>
                <p:custDataLst>
                  <p:tags r:id="rId13"/>
                </p:custDataLst>
              </p:nvPr>
            </p:nvSpPr>
            <p:spPr bwMode="auto">
              <a:xfrm>
                <a:off x="1305679" y="3532877"/>
                <a:ext cx="335830" cy="386067"/>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3</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37" name="组合 10"/>
          <p:cNvGrpSpPr/>
          <p:nvPr>
            <p:custDataLst>
              <p:tags r:id="rId5"/>
            </p:custDataLst>
          </p:nvPr>
        </p:nvGrpSpPr>
        <p:grpSpPr bwMode="auto">
          <a:xfrm>
            <a:off x="681991" y="4688517"/>
            <a:ext cx="3879546" cy="1289122"/>
            <a:chOff x="218911" y="4857376"/>
            <a:chExt cx="3880070" cy="1288012"/>
          </a:xfrm>
        </p:grpSpPr>
        <p:grpSp>
          <p:nvGrpSpPr>
            <p:cNvPr id="7205" name="组合 16"/>
            <p:cNvGrpSpPr/>
            <p:nvPr/>
          </p:nvGrpSpPr>
          <p:grpSpPr bwMode="auto">
            <a:xfrm flipV="1">
              <a:off x="445977" y="4857376"/>
              <a:ext cx="3541282" cy="869249"/>
              <a:chOff x="860243" y="2351976"/>
              <a:chExt cx="3038668" cy="652481"/>
            </a:xfrm>
          </p:grpSpPr>
          <p:cxnSp>
            <p:nvCxnSpPr>
              <p:cNvPr id="7206" name="直接连接符 7"/>
              <p:cNvCxnSpPr>
                <a:cxnSpLocks noChangeShapeType="1"/>
              </p:cNvCxnSpPr>
              <p:nvPr>
                <p:custDataLst>
                  <p:tags r:id="rId9"/>
                </p:custDataLst>
              </p:nvPr>
            </p:nvCxnSpPr>
            <p:spPr bwMode="auto">
              <a:xfrm>
                <a:off x="860243" y="2351976"/>
                <a:ext cx="371966" cy="65248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7" name="直接连接符 10"/>
              <p:cNvCxnSpPr>
                <a:cxnSpLocks noChangeShapeType="1"/>
              </p:cNvCxnSpPr>
              <p:nvPr>
                <p:custDataLst>
                  <p:tags r:id="rId10"/>
                </p:custDataLst>
              </p:nvPr>
            </p:nvCxnSpPr>
            <p:spPr bwMode="auto">
              <a:xfrm>
                <a:off x="1222671" y="3004457"/>
                <a:ext cx="2676240"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8" name="组合 41"/>
            <p:cNvGrpSpPr/>
            <p:nvPr/>
          </p:nvGrpSpPr>
          <p:grpSpPr bwMode="auto">
            <a:xfrm flipH="1">
              <a:off x="218911" y="5645729"/>
              <a:ext cx="473188" cy="499659"/>
              <a:chOff x="4095132" y="3533798"/>
              <a:chExt cx="474386" cy="498936"/>
            </a:xfrm>
          </p:grpSpPr>
          <p:sp>
            <p:nvSpPr>
              <p:cNvPr id="7209" name="椭圆 40"/>
              <p:cNvSpPr>
                <a:spLocks noChangeArrowheads="1"/>
              </p:cNvSpPr>
              <p:nvPr>
                <p:custDataLst>
                  <p:tags r:id="rId7"/>
                </p:custDataLst>
              </p:nvPr>
            </p:nvSpPr>
            <p:spPr bwMode="auto">
              <a:xfrm>
                <a:off x="4095132" y="3559141"/>
                <a:ext cx="474386" cy="473593"/>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10" name="TextBox 50"/>
              <p:cNvSpPr txBox="1">
                <a:spLocks noChangeArrowheads="1"/>
              </p:cNvSpPr>
              <p:nvPr>
                <p:custDataLst>
                  <p:tags r:id="rId8"/>
                </p:custDataLst>
              </p:nvPr>
            </p:nvSpPr>
            <p:spPr bwMode="auto">
              <a:xfrm>
                <a:off x="4184278" y="3533798"/>
                <a:ext cx="335891" cy="385189"/>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4</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211" name="矩形 7"/>
            <p:cNvSpPr>
              <a:spLocks noChangeArrowheads="1"/>
            </p:cNvSpPr>
            <p:nvPr>
              <p:custDataLst>
                <p:tags r:id="rId6"/>
              </p:custDataLst>
            </p:nvPr>
          </p:nvSpPr>
          <p:spPr bwMode="auto">
            <a:xfrm>
              <a:off x="918032" y="4896705"/>
              <a:ext cx="3180949" cy="1000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0" algn="l" eaLnBrk="1" fontAlgn="auto">
                <a:lnSpc>
                  <a:spcPts val="2300"/>
                </a:lnSpc>
                <a:buClrTx/>
                <a:buSzTx/>
                <a:buFontTx/>
              </a:pPr>
              <a:r>
                <a:rPr lang="zh-CN" altLang="en-US" b="1" dirty="0">
                  <a:solidFill>
                    <a:schemeClr val="tx1"/>
                  </a:solidFill>
                  <a:latin typeface="微软雅黑" panose="020B0503020204020204" pitchFamily="34" charset="-122"/>
                  <a:ea typeface="微软雅黑" panose="020B0503020204020204" pitchFamily="34" charset="-122"/>
                  <a:sym typeface="+mn-ea"/>
                </a:rPr>
                <a:t>采用</a:t>
              </a:r>
              <a:r>
                <a:rPr lang="zh-CN" altLang="en-US" b="1" dirty="0">
                  <a:solidFill>
                    <a:srgbClr val="1369B2"/>
                  </a:solidFill>
                  <a:latin typeface="微软雅黑" panose="020B0503020204020204" pitchFamily="34" charset="-122"/>
                  <a:ea typeface="微软雅黑" panose="020B0503020204020204" pitchFamily="34" charset="-122"/>
                  <a:sym typeface="+mn-ea"/>
                </a:rPr>
                <a:t>演示法、讲授法、练习法、任务驱动法、项目化教学</a:t>
              </a:r>
              <a:endParaRPr lang="zh-CN" altLang="en-US" b="1" i="0" dirty="0">
                <a:solidFill>
                  <a:srgbClr val="1369B2"/>
                </a:solidFill>
                <a:latin typeface="微软雅黑" panose="020B0503020204020204" pitchFamily="34" charset="-122"/>
                <a:ea typeface="微软雅黑" panose="020B0503020204020204" pitchFamily="34" charset="-122"/>
              </a:endParaRPr>
            </a:p>
            <a:p>
              <a:pPr algn="l" fontAlgn="auto">
                <a:lnSpc>
                  <a:spcPts val="2500"/>
                </a:lnSpc>
                <a:buClrTx/>
                <a:buSzTx/>
                <a:buFontTx/>
              </a:pPr>
              <a:endParaRPr lang="zh-CN" altLang="en-US" b="1" dirty="0">
                <a:solidFill>
                  <a:srgbClr val="1369B2"/>
                </a:solidFill>
                <a:latin typeface="微软雅黑" panose="020B0503020204020204" pitchFamily="34" charset="-122"/>
                <a:ea typeface="微软雅黑" panose="020B0503020204020204" pitchFamily="34" charset="-122"/>
                <a:sym typeface="宋体" panose="02010600030101010101" pitchFamily="2" charset="-122"/>
              </a:endParaRPr>
            </a:p>
          </p:txBody>
        </p:sp>
      </p:grpSp>
      <p:cxnSp>
        <p:nvCxnSpPr>
          <p:cNvPr id="33" name="直接连接符 32"/>
          <p:cNvCxnSpPr/>
          <p:nvPr/>
        </p:nvCxnSpPr>
        <p:spPr>
          <a:xfrm>
            <a:off x="1666643" y="1798399"/>
            <a:ext cx="2628265"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文本框 11"/>
          <p:cNvSpPr txBox="1"/>
          <p:nvPr/>
        </p:nvSpPr>
        <p:spPr>
          <a:xfrm>
            <a:off x="2016937" y="1216101"/>
            <a:ext cx="2985407" cy="583565"/>
          </a:xfrm>
          <a:prstGeom prst="rect">
            <a:avLst/>
          </a:prstGeom>
          <a:noFill/>
        </p:spPr>
        <p:txBody>
          <a:bodyPr wrap="square" rtlCol="0">
            <a:spAutoFit/>
          </a:bodyPr>
          <a:lstStyle/>
          <a:p>
            <a:r>
              <a:rPr lang="zh-CN" altLang="en-US" sz="3200" b="1" dirty="0">
                <a:solidFill>
                  <a:srgbClr val="036EB8"/>
                </a:solidFill>
                <a:latin typeface="微软雅黑" panose="020B0503020204020204" pitchFamily="34" charset="-122"/>
                <a:ea typeface="微软雅黑" panose="020B0503020204020204" pitchFamily="34" charset="-122"/>
              </a:rPr>
              <a:t>教学目标</a:t>
            </a:r>
          </a:p>
        </p:txBody>
      </p:sp>
      <p:sp>
        <p:nvSpPr>
          <p:cNvPr id="17" name="十字箭头标注 16"/>
          <p:cNvSpPr/>
          <p:nvPr/>
        </p:nvSpPr>
        <p:spPr>
          <a:xfrm>
            <a:off x="595173" y="83078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18" name="图片 17"/>
          <p:cNvPicPr>
            <a:picLocks noChangeAspect="1"/>
          </p:cNvPicPr>
          <p:nvPr/>
        </p:nvPicPr>
        <p:blipFill>
          <a:blip r:embed="rId37" cstate="print">
            <a:extLst>
              <a:ext uri="{BEBA8EAE-BF5A-486C-A8C5-ECC9F3942E4B}">
                <a14:imgProps xmlns:a14="http://schemas.microsoft.com/office/drawing/2010/main">
                  <a14:imgLayer r:embed="rId38">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825586" y="1055421"/>
            <a:ext cx="702583" cy="70258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childTnLst>
                          </p:cTn>
                        </p:par>
                        <p:par>
                          <p:cTn id="13" fill="hold">
                            <p:stCondLst>
                              <p:cond delay="500"/>
                            </p:stCondLst>
                            <p:childTnLst>
                              <p:par>
                                <p:cTn id="14" presetID="26" presetClass="emph" presetSubtype="0" fill="hold" nodeType="afterEffect">
                                  <p:stCondLst>
                                    <p:cond delay="0"/>
                                  </p:stCondLst>
                                  <p:childTnLst>
                                    <p:animEffect transition="out" filter="fade">
                                      <p:cBhvr>
                                        <p:cTn id="15" dur="500" tmFilter="0, 0; .2, .5; .8, .5; 1, 0"/>
                                        <p:tgtEl>
                                          <p:spTgt spid="13"/>
                                        </p:tgtEl>
                                      </p:cBhvr>
                                    </p:animEffect>
                                    <p:animScale>
                                      <p:cBhvr>
                                        <p:cTn id="16" dur="250" autoRev="1" fill="hold"/>
                                        <p:tgtEl>
                                          <p:spTgt spid="13"/>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500"/>
                            </p:stCondLst>
                            <p:childTnLst>
                              <p:par>
                                <p:cTn id="23" presetID="26" presetClass="emph" presetSubtype="0" fill="hold" nodeType="afterEffect">
                                  <p:stCondLst>
                                    <p:cond delay="0"/>
                                  </p:stCondLst>
                                  <p:childTnLst>
                                    <p:animEffect transition="out" filter="fade">
                                      <p:cBhvr>
                                        <p:cTn id="24" dur="500" tmFilter="0, 0; .2, .5; .8, .5; 1, 0"/>
                                        <p:tgtEl>
                                          <p:spTgt spid="21"/>
                                        </p:tgtEl>
                                      </p:cBhvr>
                                    </p:animEffect>
                                    <p:animScale>
                                      <p:cBhvr>
                                        <p:cTn id="25" dur="250" autoRev="1" fill="hold"/>
                                        <p:tgtEl>
                                          <p:spTgt spid="21"/>
                                        </p:tgtEl>
                                      </p:cBhvr>
                                      <p:by x="105000" y="105000"/>
                                    </p:animScale>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par>
                          <p:cTn id="31" fill="hold">
                            <p:stCondLst>
                              <p:cond delay="500"/>
                            </p:stCondLst>
                            <p:childTnLst>
                              <p:par>
                                <p:cTn id="32" presetID="26" presetClass="emph" presetSubtype="0" fill="hold" nodeType="afterEffect">
                                  <p:stCondLst>
                                    <p:cond delay="0"/>
                                  </p:stCondLst>
                                  <p:childTnLst>
                                    <p:animEffect transition="out" filter="fade">
                                      <p:cBhvr>
                                        <p:cTn id="33" dur="500" tmFilter="0, 0; .2, .5; .8, .5; 1, 0"/>
                                        <p:tgtEl>
                                          <p:spTgt spid="29"/>
                                        </p:tgtEl>
                                      </p:cBhvr>
                                    </p:animEffect>
                                    <p:animScale>
                                      <p:cBhvr>
                                        <p:cTn id="34" dur="250" autoRev="1" fill="hold"/>
                                        <p:tgtEl>
                                          <p:spTgt spid="29"/>
                                        </p:tgtEl>
                                      </p:cBhvr>
                                      <p:by x="105000" y="105000"/>
                                    </p:animScale>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par>
                          <p:cTn id="40" fill="hold">
                            <p:stCondLst>
                              <p:cond delay="500"/>
                            </p:stCondLst>
                            <p:childTnLst>
                              <p:par>
                                <p:cTn id="41" presetID="26" presetClass="emph" presetSubtype="0" fill="hold" nodeType="afterEffect">
                                  <p:stCondLst>
                                    <p:cond delay="0"/>
                                  </p:stCondLst>
                                  <p:childTnLst>
                                    <p:animEffect transition="out" filter="fade">
                                      <p:cBhvr>
                                        <p:cTn id="42" dur="500" tmFilter="0, 0; .2, .5; .8, .5; 1, 0"/>
                                        <p:tgtEl>
                                          <p:spTgt spid="37"/>
                                        </p:tgtEl>
                                      </p:cBhvr>
                                    </p:animEffect>
                                    <p:animScale>
                                      <p:cBhvr>
                                        <p:cTn id="43"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文本框 10"/>
          <p:cNvSpPr txBox="1"/>
          <p:nvPr/>
        </p:nvSpPr>
        <p:spPr>
          <a:xfrm>
            <a:off x="2533644" y="1706443"/>
            <a:ext cx="4838706" cy="369332"/>
          </a:xfrm>
          <a:prstGeom prst="rect">
            <a:avLst/>
          </a:prstGeom>
          <a:noFill/>
        </p:spPr>
        <p:txBody>
          <a:bodyPr wrap="square" rtlCol="0">
            <a:spAutoFit/>
          </a:bodyPr>
          <a:lstStyle/>
          <a:p>
            <a:r>
              <a:rPr lang="zh-CN" altLang="en-US" kern="2700" spc="6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rPr>
              <a:t>创建学生成绩透视表和透视图</a:t>
            </a:r>
            <a:endParaRPr lang="zh-CN" kern="2700" spc="6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16" name="文本框 11"/>
          <p:cNvSpPr txBox="1"/>
          <p:nvPr/>
        </p:nvSpPr>
        <p:spPr>
          <a:xfrm>
            <a:off x="2504617" y="1156411"/>
            <a:ext cx="2985407" cy="46166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任务要求</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18" name="图片 17"/>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sp>
        <p:nvSpPr>
          <p:cNvPr id="19" name="矩形 18"/>
          <p:cNvSpPr/>
          <p:nvPr/>
        </p:nvSpPr>
        <p:spPr>
          <a:xfrm>
            <a:off x="320903" y="2234176"/>
            <a:ext cx="11359263" cy="774443"/>
          </a:xfrm>
          <a:prstGeom prst="rect">
            <a:avLst/>
          </a:prstGeom>
        </p:spPr>
        <p:txBody>
          <a:bodyPr wrap="square">
            <a:spAutoFit/>
          </a:bodyPr>
          <a:lstStyle/>
          <a:p>
            <a:pPr indent="533400" algn="just">
              <a:lnSpc>
                <a:spcPct val="130000"/>
              </a:lnSpc>
            </a:pPr>
            <a:r>
              <a:rPr lang="zh-CN" altLang="en-US" sz="1800" b="0" i="0" u="none" strike="noStrike" baseline="0" dirty="0">
                <a:solidFill>
                  <a:srgbClr val="000000"/>
                </a:solidFill>
                <a:latin typeface="宋体" panose="02010600030101010101" pitchFamily="2" charset="-122"/>
                <a:ea typeface="宋体" panose="02010600030101010101" pitchFamily="2" charset="-122"/>
              </a:rPr>
              <a:t>为了对学生成绩做多层次，多角度的分析，王老师针对学生成绩表创建了数据透视表和数据透视图。数据透视表如图</a:t>
            </a:r>
            <a:r>
              <a:rPr lang="en-US" altLang="zh-CN" sz="1800" b="0" i="0" u="none" strike="noStrike" baseline="0" dirty="0">
                <a:solidFill>
                  <a:srgbClr val="000000"/>
                </a:solidFill>
                <a:latin typeface="宋体" panose="02010600030101010101" pitchFamily="2" charset="-122"/>
                <a:ea typeface="宋体" panose="02010600030101010101" pitchFamily="2" charset="-122"/>
              </a:rPr>
              <a:t>1</a:t>
            </a:r>
            <a:r>
              <a:rPr lang="zh-CN" altLang="en-US" sz="1800" b="0" i="0" u="none" strike="noStrike" baseline="0" dirty="0">
                <a:solidFill>
                  <a:srgbClr val="000000"/>
                </a:solidFill>
                <a:latin typeface="宋体" panose="02010600030101010101" pitchFamily="2" charset="-122"/>
                <a:ea typeface="宋体" panose="02010600030101010101" pitchFamily="2" charset="-122"/>
              </a:rPr>
              <a:t>所示，数据透视图如图</a:t>
            </a:r>
            <a:r>
              <a:rPr lang="en-US" altLang="zh-CN" sz="1800" b="0" i="0" u="none" strike="noStrike" baseline="0" dirty="0">
                <a:solidFill>
                  <a:srgbClr val="000000"/>
                </a:solidFill>
                <a:latin typeface="宋体" panose="02010600030101010101" pitchFamily="2" charset="-122"/>
                <a:ea typeface="宋体" panose="02010600030101010101" pitchFamily="2" charset="-122"/>
              </a:rPr>
              <a:t>2</a:t>
            </a:r>
            <a:r>
              <a:rPr lang="zh-CN" altLang="en-US" sz="1800" b="0" i="0" u="none" strike="noStrike" baseline="0" dirty="0">
                <a:solidFill>
                  <a:srgbClr val="000000"/>
                </a:solidFill>
                <a:latin typeface="宋体" panose="02010600030101010101" pitchFamily="2" charset="-122"/>
                <a:ea typeface="宋体" panose="02010600030101010101" pitchFamily="2" charset="-122"/>
              </a:rPr>
              <a:t>所示。</a:t>
            </a:r>
            <a:endParaRPr kumimoji="1"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文本框 11">
            <a:extLst>
              <a:ext uri="{FF2B5EF4-FFF2-40B4-BE49-F238E27FC236}">
                <a16:creationId xmlns:a16="http://schemas.microsoft.com/office/drawing/2014/main" id="{D01E3691-1F15-521F-3A6F-00FE1B2C8F22}"/>
              </a:ext>
            </a:extLst>
          </p:cNvPr>
          <p:cNvSpPr txBox="1"/>
          <p:nvPr/>
        </p:nvSpPr>
        <p:spPr>
          <a:xfrm>
            <a:off x="1870978" y="5735006"/>
            <a:ext cx="2518407" cy="307777"/>
          </a:xfrm>
          <a:prstGeom prst="rect">
            <a:avLst/>
          </a:prstGeom>
          <a:noFill/>
        </p:spPr>
        <p:txBody>
          <a:bodyPr wrap="square">
            <a:spAutoFit/>
          </a:bodyPr>
          <a:lstStyle/>
          <a:p>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图</a:t>
            </a:r>
            <a:r>
              <a:rPr kumimoji="1" lang="en-US" altLang="zh-CN" sz="1400" dirty="0">
                <a:solidFill>
                  <a:schemeClr val="tx1">
                    <a:lumMod val="65000"/>
                    <a:lumOff val="35000"/>
                  </a:schemeClr>
                </a:solidFill>
                <a:latin typeface="宋体" panose="02010600030101010101" pitchFamily="2" charset="-122"/>
                <a:ea typeface="微软雅黑" panose="020B0503020204020204" pitchFamily="34" charset="-122"/>
              </a:rPr>
              <a:t>1 </a:t>
            </a:r>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学生成绩数据透视表</a:t>
            </a:r>
          </a:p>
        </p:txBody>
      </p:sp>
      <p:sp>
        <p:nvSpPr>
          <p:cNvPr id="14" name="文本框 13">
            <a:extLst>
              <a:ext uri="{FF2B5EF4-FFF2-40B4-BE49-F238E27FC236}">
                <a16:creationId xmlns:a16="http://schemas.microsoft.com/office/drawing/2014/main" id="{8C9B693E-EEEA-1299-A2B9-2A446C49E99F}"/>
              </a:ext>
            </a:extLst>
          </p:cNvPr>
          <p:cNvSpPr txBox="1"/>
          <p:nvPr/>
        </p:nvSpPr>
        <p:spPr>
          <a:xfrm>
            <a:off x="7979005" y="5857251"/>
            <a:ext cx="3491568" cy="307777"/>
          </a:xfrm>
          <a:prstGeom prst="rect">
            <a:avLst/>
          </a:prstGeom>
          <a:noFill/>
        </p:spPr>
        <p:txBody>
          <a:bodyPr wrap="square">
            <a:spAutoFit/>
          </a:bodyPr>
          <a:lstStyle/>
          <a:p>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图</a:t>
            </a:r>
            <a:r>
              <a:rPr kumimoji="1" lang="en-US" altLang="zh-CN" sz="1400" dirty="0">
                <a:solidFill>
                  <a:schemeClr val="tx1">
                    <a:lumMod val="65000"/>
                    <a:lumOff val="35000"/>
                  </a:schemeClr>
                </a:solidFill>
                <a:latin typeface="宋体" panose="02010600030101010101" pitchFamily="2" charset="-122"/>
                <a:ea typeface="微软雅黑" panose="020B0503020204020204" pitchFamily="34" charset="-122"/>
              </a:rPr>
              <a:t>2 </a:t>
            </a:r>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学生成绩数据透视图</a:t>
            </a:r>
          </a:p>
        </p:txBody>
      </p:sp>
      <p:pic>
        <p:nvPicPr>
          <p:cNvPr id="9" name="图片 8">
            <a:extLst>
              <a:ext uri="{FF2B5EF4-FFF2-40B4-BE49-F238E27FC236}">
                <a16:creationId xmlns:a16="http://schemas.microsoft.com/office/drawing/2014/main" id="{29D87DED-666E-AEFF-22BB-BE34985BBFE4}"/>
              </a:ext>
            </a:extLst>
          </p:cNvPr>
          <p:cNvPicPr>
            <a:picLocks noChangeAspect="1"/>
          </p:cNvPicPr>
          <p:nvPr/>
        </p:nvPicPr>
        <p:blipFill>
          <a:blip r:embed="rId4"/>
          <a:stretch>
            <a:fillRect/>
          </a:stretch>
        </p:blipFill>
        <p:spPr>
          <a:xfrm>
            <a:off x="543383" y="4215163"/>
            <a:ext cx="5668474" cy="1002553"/>
          </a:xfrm>
          <a:prstGeom prst="rect">
            <a:avLst/>
          </a:prstGeom>
        </p:spPr>
      </p:pic>
      <p:pic>
        <p:nvPicPr>
          <p:cNvPr id="13" name="图片 12">
            <a:extLst>
              <a:ext uri="{FF2B5EF4-FFF2-40B4-BE49-F238E27FC236}">
                <a16:creationId xmlns:a16="http://schemas.microsoft.com/office/drawing/2014/main" id="{292B53B6-F608-77CB-34B7-A1B64543829E}"/>
              </a:ext>
            </a:extLst>
          </p:cNvPr>
          <p:cNvPicPr>
            <a:picLocks noChangeAspect="1"/>
          </p:cNvPicPr>
          <p:nvPr/>
        </p:nvPicPr>
        <p:blipFill>
          <a:blip r:embed="rId5"/>
          <a:stretch>
            <a:fillRect/>
          </a:stretch>
        </p:blipFill>
        <p:spPr>
          <a:xfrm>
            <a:off x="6434336" y="2964395"/>
            <a:ext cx="5335286" cy="278762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文本框 10"/>
          <p:cNvSpPr txBox="1"/>
          <p:nvPr/>
        </p:nvSpPr>
        <p:spPr>
          <a:xfrm>
            <a:off x="2470785" y="2025650"/>
            <a:ext cx="6938010" cy="398780"/>
          </a:xfrm>
          <a:prstGeom prst="rect">
            <a:avLst/>
          </a:prstGeom>
          <a:noFill/>
        </p:spPr>
        <p:txBody>
          <a:bodyPr wrap="square" rtlCol="0">
            <a:spAutoFit/>
          </a:bodyPr>
          <a:lstStyle/>
          <a:p>
            <a:pPr>
              <a:lnSpc>
                <a:spcPts val="2400"/>
              </a:lnSpc>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任务</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3.6  </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创建学生成绩透视表和透视图</a:t>
            </a:r>
            <a:endParaRPr 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4" name="文本框 11"/>
          <p:cNvSpPr txBox="1"/>
          <p:nvPr/>
        </p:nvSpPr>
        <p:spPr>
          <a:xfrm>
            <a:off x="2504617" y="1156411"/>
            <a:ext cx="2985407" cy="46037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学习目标</a:t>
            </a:r>
          </a:p>
        </p:txBody>
      </p:sp>
      <p:sp>
        <p:nvSpPr>
          <p:cNvPr id="5" name="十字箭头标注 4"/>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6" name="图片 5"/>
          <p:cNvPicPr>
            <a:picLocks noChangeAspect="1"/>
          </p:cNvPicPr>
          <p:nvPr/>
        </p:nvPicPr>
        <p:blipFill>
          <a:blip r:embed="rId8" cstate="print">
            <a:extLst>
              <a:ext uri="{BEBA8EAE-BF5A-486C-A8C5-ECC9F3942E4B}">
                <a14:imgProps xmlns:a14="http://schemas.microsoft.com/office/drawing/2010/main">
                  <a14:imgLayer r:embed="rId9">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cxnSp>
        <p:nvCxnSpPr>
          <p:cNvPr id="26" name="直接箭头连接符 25"/>
          <p:cNvCxnSpPr>
            <a:cxnSpLocks/>
          </p:cNvCxnSpPr>
          <p:nvPr/>
        </p:nvCxnSpPr>
        <p:spPr>
          <a:xfrm flipV="1">
            <a:off x="1904049" y="2477788"/>
            <a:ext cx="0" cy="3349271"/>
          </a:xfrm>
          <a:prstGeom prst="straightConnector1">
            <a:avLst/>
          </a:prstGeom>
          <a:ln w="28575">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0" name="KSO_Shape"/>
          <p:cNvSpPr/>
          <p:nvPr>
            <p:custDataLst>
              <p:tags r:id="rId1"/>
            </p:custDataLst>
          </p:nvPr>
        </p:nvSpPr>
        <p:spPr>
          <a:xfrm rot="5400000">
            <a:off x="2112313" y="2729359"/>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31" name="文本框 18"/>
          <p:cNvSpPr txBox="1"/>
          <p:nvPr>
            <p:custDataLst>
              <p:tags r:id="rId2"/>
            </p:custDataLst>
          </p:nvPr>
        </p:nvSpPr>
        <p:spPr>
          <a:xfrm>
            <a:off x="2269802" y="2898985"/>
            <a:ext cx="361951"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一</a:t>
            </a:r>
          </a:p>
        </p:txBody>
      </p:sp>
      <p:sp>
        <p:nvSpPr>
          <p:cNvPr id="36" name="文本框 25"/>
          <p:cNvSpPr txBox="1"/>
          <p:nvPr>
            <p:custDataLst>
              <p:tags r:id="rId3"/>
            </p:custDataLst>
          </p:nvPr>
        </p:nvSpPr>
        <p:spPr>
          <a:xfrm>
            <a:off x="2853194" y="2889557"/>
            <a:ext cx="5746249" cy="430374"/>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数据透视表</a:t>
            </a:r>
          </a:p>
        </p:txBody>
      </p:sp>
      <p:sp>
        <p:nvSpPr>
          <p:cNvPr id="52" name="KSO_Shape"/>
          <p:cNvSpPr/>
          <p:nvPr>
            <p:custDataLst>
              <p:tags r:id="rId4"/>
            </p:custDataLst>
          </p:nvPr>
        </p:nvSpPr>
        <p:spPr>
          <a:xfrm rot="5400000">
            <a:off x="2112313" y="3416160"/>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53" name="文本框 18"/>
          <p:cNvSpPr txBox="1"/>
          <p:nvPr>
            <p:custDataLst>
              <p:tags r:id="rId5"/>
            </p:custDataLst>
          </p:nvPr>
        </p:nvSpPr>
        <p:spPr>
          <a:xfrm>
            <a:off x="2269802" y="3585786"/>
            <a:ext cx="361951"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二</a:t>
            </a:r>
          </a:p>
        </p:txBody>
      </p:sp>
      <p:sp>
        <p:nvSpPr>
          <p:cNvPr id="54" name="文本框 25"/>
          <p:cNvSpPr txBox="1"/>
          <p:nvPr>
            <p:custDataLst>
              <p:tags r:id="rId6"/>
            </p:custDataLst>
          </p:nvPr>
        </p:nvSpPr>
        <p:spPr>
          <a:xfrm>
            <a:off x="2853194" y="3587153"/>
            <a:ext cx="5746249" cy="430374"/>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数据透视图</a:t>
            </a:r>
            <a:endParaRPr kumimoji="1" 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数据透视表</a:t>
            </a:r>
          </a:p>
        </p:txBody>
      </p:sp>
      <p:sp>
        <p:nvSpPr>
          <p:cNvPr id="4" name="文本框 3">
            <a:extLst>
              <a:ext uri="{FF2B5EF4-FFF2-40B4-BE49-F238E27FC236}">
                <a16:creationId xmlns:a16="http://schemas.microsoft.com/office/drawing/2014/main" id="{5901468A-F243-7C57-237E-51AF7EE77FE0}"/>
              </a:ext>
            </a:extLst>
          </p:cNvPr>
          <p:cNvSpPr txBox="1"/>
          <p:nvPr/>
        </p:nvSpPr>
        <p:spPr>
          <a:xfrm>
            <a:off x="457103" y="1642085"/>
            <a:ext cx="11277793" cy="2958630"/>
          </a:xfrm>
          <a:prstGeom prst="rect">
            <a:avLst/>
          </a:prstGeom>
          <a:noFill/>
        </p:spPr>
        <p:txBody>
          <a:bodyPr wrap="square">
            <a:spAutoFit/>
          </a:bodyPr>
          <a:lstStyle/>
          <a:p>
            <a:pPr marL="284400" indent="457200" algn="just">
              <a:lnSpc>
                <a:spcPct val="150000"/>
              </a:lnSpc>
            </a:pPr>
            <a:r>
              <a:rPr lang="zh-CN" altLang="en-US" dirty="0"/>
              <a:t>数据透视表是一种可以从源数据中快速分类汇总大量数据并提取有效信息的交互式报表，帮助用户更多层次、多角度更深入地分析和组织数据。数据透视表集筛选、排序、分类汇总于一身。</a:t>
            </a:r>
          </a:p>
          <a:p>
            <a:pPr marL="284400" indent="457200" algn="just">
              <a:lnSpc>
                <a:spcPct val="150000"/>
              </a:lnSpc>
            </a:pPr>
            <a:r>
              <a:rPr lang="zh-CN" altLang="en-US" dirty="0"/>
              <a:t>为确保数据可用于数据透视表，数据源的中数据要求满足以下几点规则：</a:t>
            </a:r>
          </a:p>
          <a:p>
            <a:pPr marL="284400" indent="457200" algn="just">
              <a:lnSpc>
                <a:spcPct val="150000"/>
              </a:lnSpc>
            </a:pPr>
            <a:r>
              <a:rPr lang="zh-CN" altLang="en-US" dirty="0"/>
              <a:t>（</a:t>
            </a:r>
            <a:r>
              <a:rPr lang="en-US" altLang="zh-CN" dirty="0"/>
              <a:t>1</a:t>
            </a:r>
            <a:r>
              <a:rPr lang="zh-CN" altLang="en-US" dirty="0"/>
              <a:t>）数据源中没有空行和空列。</a:t>
            </a:r>
            <a:endParaRPr lang="en-US" altLang="zh-CN" dirty="0"/>
          </a:p>
          <a:p>
            <a:pPr marL="284400" indent="457200" algn="just">
              <a:lnSpc>
                <a:spcPct val="150000"/>
              </a:lnSpc>
            </a:pPr>
            <a:r>
              <a:rPr lang="zh-CN" altLang="en-US" dirty="0"/>
              <a:t>（</a:t>
            </a:r>
            <a:r>
              <a:rPr lang="en-US" altLang="zh-CN" dirty="0"/>
              <a:t>2</a:t>
            </a:r>
            <a:r>
              <a:rPr lang="zh-CN" altLang="en-US" dirty="0"/>
              <a:t>）数据源中没有自动小计。</a:t>
            </a:r>
          </a:p>
          <a:p>
            <a:pPr marL="284400" indent="457200" algn="just">
              <a:lnSpc>
                <a:spcPct val="150000"/>
              </a:lnSpc>
            </a:pPr>
            <a:r>
              <a:rPr lang="zh-CN" altLang="en-US" dirty="0"/>
              <a:t>（</a:t>
            </a:r>
            <a:r>
              <a:rPr lang="en-US" altLang="zh-CN" dirty="0"/>
              <a:t>3</a:t>
            </a:r>
            <a:r>
              <a:rPr lang="zh-CN" altLang="en-US" dirty="0"/>
              <a:t>）数据源中第一行包含列标题。</a:t>
            </a:r>
          </a:p>
          <a:p>
            <a:pPr marL="284400" indent="457200" algn="just">
              <a:lnSpc>
                <a:spcPct val="150000"/>
              </a:lnSpc>
            </a:pPr>
            <a:r>
              <a:rPr lang="zh-CN" altLang="en-US" dirty="0"/>
              <a:t>（</a:t>
            </a:r>
            <a:r>
              <a:rPr lang="en-US" altLang="zh-CN" dirty="0"/>
              <a:t>4</a:t>
            </a:r>
            <a:r>
              <a:rPr lang="zh-CN" altLang="en-US" dirty="0"/>
              <a:t>）数据源中每列是同一类型数据，不是文本与数字混合。</a:t>
            </a:r>
            <a:endParaRPr lang="en-US" altLang="zh-CN"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03DB87E7-DD58-9885-8E4A-F96714C99C48}"/>
              </a:ext>
            </a:extLst>
          </p:cNvPr>
          <p:cNvPicPr>
            <a:picLocks noChangeAspect="1"/>
          </p:cNvPicPr>
          <p:nvPr/>
        </p:nvPicPr>
        <p:blipFill>
          <a:blip r:embed="rId2"/>
          <a:srcRect t="7664" b="6757"/>
          <a:stretch/>
        </p:blipFill>
        <p:spPr>
          <a:xfrm>
            <a:off x="6147759" y="4689318"/>
            <a:ext cx="5227608" cy="2168682"/>
          </a:xfrm>
          <a:prstGeom prst="rect">
            <a:avLst/>
          </a:prstGeom>
        </p:spPr>
      </p:pic>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数据透视表</a:t>
            </a:r>
          </a:p>
        </p:txBody>
      </p:sp>
      <p:sp>
        <p:nvSpPr>
          <p:cNvPr id="4" name="文本框 3">
            <a:extLst>
              <a:ext uri="{FF2B5EF4-FFF2-40B4-BE49-F238E27FC236}">
                <a16:creationId xmlns:a16="http://schemas.microsoft.com/office/drawing/2014/main" id="{5901468A-F243-7C57-237E-51AF7EE77FE0}"/>
              </a:ext>
            </a:extLst>
          </p:cNvPr>
          <p:cNvSpPr txBox="1"/>
          <p:nvPr/>
        </p:nvSpPr>
        <p:spPr>
          <a:xfrm>
            <a:off x="497445" y="1383294"/>
            <a:ext cx="11602517" cy="3789627"/>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zh-CN" altLang="en-US" dirty="0"/>
              <a:t>数据透视表的结构</a:t>
            </a:r>
          </a:p>
          <a:p>
            <a:pPr marL="284400" algn="just">
              <a:lnSpc>
                <a:spcPct val="150000"/>
              </a:lnSpc>
            </a:pPr>
            <a:r>
              <a:rPr lang="zh-CN" altLang="en-US" dirty="0"/>
              <a:t>数据透视表由筛选器、行、列和值四个区域中的一个或多个区域组成，如下图所示。</a:t>
            </a:r>
          </a:p>
          <a:p>
            <a:pPr marL="570150" indent="-285750" algn="just">
              <a:lnSpc>
                <a:spcPct val="150000"/>
              </a:lnSpc>
              <a:buFont typeface="Wingdings" panose="05000000000000000000" pitchFamily="2" charset="2"/>
              <a:buChar char="l"/>
            </a:pPr>
            <a:r>
              <a:rPr lang="zh-CN" altLang="en-US" dirty="0"/>
              <a:t> 筛选器：即筛选区域，用来筛选整个透视表，显示筛选器中选定字段的数据。</a:t>
            </a:r>
          </a:p>
          <a:p>
            <a:pPr marL="570150" indent="-285750" algn="just">
              <a:lnSpc>
                <a:spcPct val="150000"/>
              </a:lnSpc>
              <a:buFont typeface="Wingdings" panose="05000000000000000000" pitchFamily="2" charset="2"/>
              <a:buChar char="l"/>
            </a:pPr>
            <a:r>
              <a:rPr lang="zh-CN" altLang="en-US" dirty="0"/>
              <a:t>行：用于存放行区域中字段的数据 ，行字段中的每个取值在透视表中显示一行。</a:t>
            </a:r>
          </a:p>
          <a:p>
            <a:pPr marL="570150" indent="-285750" algn="just">
              <a:lnSpc>
                <a:spcPct val="150000"/>
              </a:lnSpc>
              <a:buFont typeface="Wingdings" panose="05000000000000000000" pitchFamily="2" charset="2"/>
              <a:buChar char="l"/>
            </a:pPr>
            <a:r>
              <a:rPr lang="zh-CN" altLang="en-US" dirty="0"/>
              <a:t>列：用于存放列区域中字段的数据 。列字段的不同取值在透视表中显示为一列（注：如果把取值过多的字段放入列区域中，会导致透视表变宽，不便于浏览 </a:t>
            </a:r>
            <a:r>
              <a:rPr lang="en-US" altLang="zh-CN" dirty="0"/>
              <a:t>)</a:t>
            </a:r>
            <a:r>
              <a:rPr lang="zh-CN" altLang="en-US" dirty="0"/>
              <a:t>。</a:t>
            </a:r>
          </a:p>
          <a:p>
            <a:pPr marL="570150" indent="-285750" algn="just">
              <a:lnSpc>
                <a:spcPct val="150000"/>
              </a:lnSpc>
              <a:buFont typeface="Wingdings" panose="05000000000000000000" pitchFamily="2" charset="2"/>
              <a:buChar char="l"/>
            </a:pPr>
            <a:r>
              <a:rPr lang="zh-CN" altLang="en-US" dirty="0"/>
              <a:t>值：用于存放值区域中字段的值， 其值是数据透视表经过汇总后的值。可以将同一个数值字段多次拖至值区域中，以显示同一字段的不同汇总方式也可将不同的字段置于值区域中，达到同时分析多个值的效果，一般不建议这样设置，这样会使数据显得十分拥挤。</a:t>
            </a:r>
            <a:endParaRPr lang="en-US" altLang="zh-CN" dirty="0"/>
          </a:p>
        </p:txBody>
      </p:sp>
    </p:spTree>
    <p:extLst>
      <p:ext uri="{BB962C8B-B14F-4D97-AF65-F5344CB8AC3E}">
        <p14:creationId xmlns:p14="http://schemas.microsoft.com/office/powerpoint/2010/main" val="2639315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数据透视表</a:t>
            </a:r>
          </a:p>
        </p:txBody>
      </p:sp>
      <p:sp>
        <p:nvSpPr>
          <p:cNvPr id="3" name="文本框 2"/>
          <p:cNvSpPr txBox="1"/>
          <p:nvPr/>
        </p:nvSpPr>
        <p:spPr>
          <a:xfrm>
            <a:off x="497444" y="1429301"/>
            <a:ext cx="6240601" cy="5133585"/>
          </a:xfrm>
          <a:prstGeom prst="rect">
            <a:avLst/>
          </a:prstGeom>
          <a:noFill/>
        </p:spPr>
        <p:txBody>
          <a:bodyPr wrap="square" rtlCol="0" anchor="t">
            <a:spAutoFit/>
          </a:bodyPr>
          <a:lstStyle/>
          <a:p>
            <a:pPr marL="285750" indent="-285750" algn="just">
              <a:lnSpc>
                <a:spcPct val="150000"/>
              </a:lnSpc>
              <a:spcBef>
                <a:spcPts val="1000"/>
              </a:spcBef>
              <a:buClrTx/>
              <a:buSzTx/>
              <a:buFont typeface="Wingdings" panose="05000000000000000000" pitchFamily="2" charset="2"/>
              <a:buChar char="Ø"/>
            </a:pPr>
            <a:r>
              <a:rPr lang="zh-CN" altLang="en-US" dirty="0"/>
              <a:t>任务：根据学生成绩表，以“姓名”为筛选字段，以“班级”为行字段，以“大学英语”、“大学数据”、“</a:t>
            </a:r>
            <a:r>
              <a:rPr lang="en-US" altLang="zh-CN" dirty="0"/>
              <a:t>C</a:t>
            </a:r>
            <a:r>
              <a:rPr lang="zh-CN" altLang="en-US" dirty="0"/>
              <a:t>语言”为求和项，创建数据透视表。</a:t>
            </a:r>
            <a:endParaRPr lang="en-US" altLang="zh-CN" dirty="0"/>
          </a:p>
          <a:p>
            <a:pPr marL="285750" indent="-285750" algn="just">
              <a:lnSpc>
                <a:spcPct val="150000"/>
              </a:lnSpc>
              <a:spcBef>
                <a:spcPts val="1000"/>
              </a:spcBef>
              <a:buClrTx/>
              <a:buSzTx/>
              <a:buFont typeface="Wingdings" panose="05000000000000000000" pitchFamily="2" charset="2"/>
              <a:buChar char="Ø"/>
            </a:pPr>
            <a:r>
              <a:rPr lang="zh-CN" altLang="en-US" dirty="0"/>
              <a:t>具体步骤如下：</a:t>
            </a:r>
            <a:endParaRPr altLang="zh-CN" dirty="0"/>
          </a:p>
          <a:p>
            <a:pPr marL="742950" lvl="1" indent="-285750" algn="just">
              <a:lnSpc>
                <a:spcPct val="150000"/>
              </a:lnSpc>
              <a:spcBef>
                <a:spcPts val="1000"/>
              </a:spcBef>
              <a:buFont typeface="Wingdings" panose="05000000000000000000" charset="0"/>
              <a:buChar char="l"/>
            </a:pPr>
            <a:r>
              <a:rPr lang="zh-CN" altLang="en-US" dirty="0"/>
              <a:t>打开指定素材文件夹下的 </a:t>
            </a:r>
            <a:r>
              <a:rPr lang="en-US" altLang="zh-CN" dirty="0"/>
              <a:t>3.6 </a:t>
            </a:r>
            <a:r>
              <a:rPr lang="zh-CN" altLang="en-US" dirty="0"/>
              <a:t>素材 </a:t>
            </a:r>
            <a:r>
              <a:rPr lang="en-US" altLang="zh-CN" dirty="0"/>
              <a:t>.xlsx ”</a:t>
            </a:r>
            <a:r>
              <a:rPr lang="zh-CN" altLang="en-US" dirty="0"/>
              <a:t>文件</a:t>
            </a:r>
            <a:r>
              <a:rPr altLang="zh-CN" dirty="0"/>
              <a:t>。</a:t>
            </a:r>
          </a:p>
          <a:p>
            <a:pPr marL="742950" lvl="1" indent="-285750" algn="just">
              <a:lnSpc>
                <a:spcPct val="150000"/>
              </a:lnSpc>
              <a:spcBef>
                <a:spcPts val="1000"/>
              </a:spcBef>
              <a:buFont typeface="Wingdings" panose="05000000000000000000" charset="0"/>
              <a:buChar char="l"/>
            </a:pPr>
            <a:r>
              <a:rPr lang="zh-CN" altLang="en-US" dirty="0"/>
              <a:t>选中数据源中任一单元格</a:t>
            </a:r>
            <a:r>
              <a:rPr altLang="zh-CN" dirty="0"/>
              <a:t>。</a:t>
            </a:r>
          </a:p>
          <a:p>
            <a:pPr marL="742950" lvl="1" indent="-285750" algn="just">
              <a:lnSpc>
                <a:spcPct val="150000"/>
              </a:lnSpc>
              <a:spcBef>
                <a:spcPts val="1000"/>
              </a:spcBef>
              <a:buFont typeface="Wingdings" panose="05000000000000000000" charset="0"/>
              <a:buChar char="l"/>
            </a:pPr>
            <a:r>
              <a:rPr lang="zh-CN" altLang="en-US" dirty="0"/>
              <a:t>单击</a:t>
            </a:r>
            <a:r>
              <a:rPr lang="en-US" altLang="zh-CN" dirty="0"/>
              <a:t>【</a:t>
            </a:r>
            <a:r>
              <a:rPr lang="zh-CN" altLang="en-US" dirty="0"/>
              <a:t>数据</a:t>
            </a:r>
            <a:r>
              <a:rPr lang="en-US" altLang="zh-CN" dirty="0"/>
              <a:t>】</a:t>
            </a:r>
            <a:r>
              <a:rPr lang="zh-CN" altLang="en-US" dirty="0"/>
              <a:t>选项卡下</a:t>
            </a:r>
            <a:r>
              <a:rPr lang="en-US" altLang="zh-CN" dirty="0"/>
              <a:t>【</a:t>
            </a:r>
            <a:r>
              <a:rPr lang="zh-CN" altLang="en-US" dirty="0"/>
              <a:t>数据透视表</a:t>
            </a:r>
            <a:r>
              <a:rPr lang="en-US" altLang="zh-CN" dirty="0"/>
              <a:t>】</a:t>
            </a:r>
            <a:r>
              <a:rPr lang="zh-CN" altLang="en-US" dirty="0"/>
              <a:t>按钮，弹出</a:t>
            </a:r>
            <a:r>
              <a:rPr lang="en-US" altLang="zh-CN" dirty="0"/>
              <a:t>【</a:t>
            </a:r>
            <a:r>
              <a:rPr lang="zh-CN" altLang="en-US" dirty="0"/>
              <a:t>创建数据透视表</a:t>
            </a:r>
            <a:r>
              <a:rPr lang="en-US" altLang="zh-CN" dirty="0"/>
              <a:t>】</a:t>
            </a:r>
            <a:r>
              <a:rPr lang="zh-CN" altLang="en-US" dirty="0"/>
              <a:t>对话框如图</a:t>
            </a:r>
            <a:r>
              <a:rPr lang="en-US" altLang="zh-CN" dirty="0"/>
              <a:t>1</a:t>
            </a:r>
            <a:r>
              <a:rPr lang="zh-CN" altLang="en-US" dirty="0"/>
              <a:t>所示，在</a:t>
            </a:r>
            <a:r>
              <a:rPr lang="en-US" altLang="zh-CN" dirty="0"/>
              <a:t>【</a:t>
            </a:r>
            <a:r>
              <a:rPr lang="zh-CN" altLang="en-US" dirty="0"/>
              <a:t>请选择单元格区域</a:t>
            </a:r>
            <a:r>
              <a:rPr lang="en-US" altLang="zh-CN" dirty="0"/>
              <a:t>】</a:t>
            </a:r>
            <a:r>
              <a:rPr lang="zh-CN" altLang="en-US" dirty="0"/>
              <a:t>下选择源数据区域，在</a:t>
            </a:r>
            <a:r>
              <a:rPr lang="en-US" altLang="zh-CN" dirty="0"/>
              <a:t>【</a:t>
            </a:r>
            <a:r>
              <a:rPr lang="zh-CN" altLang="en-US" dirty="0"/>
              <a:t>请选择放置数据透视表位置</a:t>
            </a:r>
            <a:r>
              <a:rPr lang="en-US" altLang="zh-CN" dirty="0"/>
              <a:t>】</a:t>
            </a:r>
            <a:r>
              <a:rPr lang="zh-CN" altLang="en-US" dirty="0"/>
              <a:t>下默认选择</a:t>
            </a:r>
            <a:r>
              <a:rPr lang="en-US" altLang="zh-CN" dirty="0"/>
              <a:t>【</a:t>
            </a:r>
            <a:r>
              <a:rPr lang="zh-CN" altLang="en-US" dirty="0"/>
              <a:t>新工作表</a:t>
            </a:r>
            <a:r>
              <a:rPr lang="en-US" altLang="zh-CN" dirty="0"/>
              <a:t>】</a:t>
            </a:r>
            <a:r>
              <a:rPr lang="zh-CN" altLang="en-US" dirty="0"/>
              <a:t>单选按钮，单击</a:t>
            </a:r>
            <a:r>
              <a:rPr lang="en-US" altLang="zh-CN" dirty="0"/>
              <a:t>【</a:t>
            </a:r>
            <a:r>
              <a:rPr lang="zh-CN" altLang="en-US" dirty="0"/>
              <a:t>确定</a:t>
            </a:r>
            <a:r>
              <a:rPr lang="en-US" altLang="zh-CN" dirty="0"/>
              <a:t>】</a:t>
            </a:r>
            <a:r>
              <a:rPr lang="zh-CN" altLang="en-US" dirty="0"/>
              <a:t>按钮。</a:t>
            </a:r>
            <a:endParaRPr lang="en-US" altLang="zh-CN" dirty="0"/>
          </a:p>
        </p:txBody>
      </p:sp>
      <p:cxnSp>
        <p:nvCxnSpPr>
          <p:cNvPr id="9" name="直接连接符 8"/>
          <p:cNvCxnSpPr/>
          <p:nvPr/>
        </p:nvCxnSpPr>
        <p:spPr>
          <a:xfrm>
            <a:off x="7114891" y="1558774"/>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9225337" y="6065824"/>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1</a:t>
            </a:r>
          </a:p>
        </p:txBody>
      </p:sp>
      <p:pic>
        <p:nvPicPr>
          <p:cNvPr id="4" name="图片 3">
            <a:extLst>
              <a:ext uri="{FF2B5EF4-FFF2-40B4-BE49-F238E27FC236}">
                <a16:creationId xmlns:a16="http://schemas.microsoft.com/office/drawing/2014/main" id="{85B29F4C-A2C4-5120-535E-ED67D47E075B}"/>
              </a:ext>
            </a:extLst>
          </p:cNvPr>
          <p:cNvPicPr>
            <a:picLocks noChangeAspect="1"/>
          </p:cNvPicPr>
          <p:nvPr/>
        </p:nvPicPr>
        <p:blipFill>
          <a:blip r:embed="rId2"/>
          <a:stretch>
            <a:fillRect/>
          </a:stretch>
        </p:blipFill>
        <p:spPr>
          <a:xfrm>
            <a:off x="7720468" y="1137976"/>
            <a:ext cx="3009737" cy="4927848"/>
          </a:xfrm>
          <a:prstGeom prst="rect">
            <a:avLst/>
          </a:prstGeom>
        </p:spPr>
      </p:pic>
    </p:spTree>
    <p:extLst>
      <p:ext uri="{BB962C8B-B14F-4D97-AF65-F5344CB8AC3E}">
        <p14:creationId xmlns:p14="http://schemas.microsoft.com/office/powerpoint/2010/main" val="3050349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数据透视表</a:t>
            </a:r>
          </a:p>
        </p:txBody>
      </p:sp>
      <p:sp>
        <p:nvSpPr>
          <p:cNvPr id="3" name="文本框 2"/>
          <p:cNvSpPr txBox="1"/>
          <p:nvPr/>
        </p:nvSpPr>
        <p:spPr>
          <a:xfrm>
            <a:off x="497445" y="1774357"/>
            <a:ext cx="4977452" cy="2958630"/>
          </a:xfrm>
          <a:prstGeom prst="rect">
            <a:avLst/>
          </a:prstGeom>
          <a:noFill/>
        </p:spPr>
        <p:txBody>
          <a:bodyPr wrap="square" rtlCol="0" anchor="t">
            <a:spAutoFit/>
          </a:bodyPr>
          <a:lstStyle/>
          <a:p>
            <a:pPr marL="285750" indent="-285750" algn="just">
              <a:lnSpc>
                <a:spcPct val="150000"/>
              </a:lnSpc>
              <a:spcBef>
                <a:spcPts val="1000"/>
              </a:spcBef>
              <a:buClrTx/>
              <a:buSzTx/>
              <a:buFont typeface="Wingdings" panose="05000000000000000000" charset="0"/>
              <a:buChar char="l"/>
            </a:pPr>
            <a:r>
              <a:rPr lang="zh-CN" altLang="en-US" dirty="0"/>
              <a:t>在弹出的</a:t>
            </a:r>
            <a:r>
              <a:rPr lang="en-US" altLang="zh-CN" dirty="0"/>
              <a:t>【</a:t>
            </a:r>
            <a:r>
              <a:rPr lang="zh-CN" altLang="en-US" dirty="0"/>
              <a:t>数据透视表</a:t>
            </a:r>
            <a:r>
              <a:rPr lang="en-US" altLang="zh-CN" dirty="0"/>
              <a:t>】</a:t>
            </a:r>
            <a:r>
              <a:rPr lang="zh-CN" altLang="en-US" dirty="0"/>
              <a:t>任务窗格中，将</a:t>
            </a:r>
            <a:r>
              <a:rPr lang="en-US" altLang="zh-CN" dirty="0"/>
              <a:t>【</a:t>
            </a:r>
            <a:r>
              <a:rPr lang="zh-CN" altLang="en-US" dirty="0"/>
              <a:t>字段列表</a:t>
            </a:r>
            <a:r>
              <a:rPr lang="en-US" altLang="zh-CN" dirty="0"/>
              <a:t>】</a:t>
            </a:r>
            <a:r>
              <a:rPr lang="zh-CN" altLang="en-US" dirty="0"/>
              <a:t>下的“姓名”字段拖至</a:t>
            </a:r>
            <a:r>
              <a:rPr lang="en-US" altLang="zh-CN" dirty="0"/>
              <a:t>【</a:t>
            </a:r>
            <a:r>
              <a:rPr lang="zh-CN" altLang="en-US" dirty="0"/>
              <a:t>筛选器</a:t>
            </a:r>
            <a:r>
              <a:rPr lang="en-US" altLang="zh-CN" dirty="0"/>
              <a:t>】</a:t>
            </a:r>
            <a:r>
              <a:rPr lang="zh-CN" altLang="en-US" dirty="0"/>
              <a:t>区域中，“班级”字段拖至</a:t>
            </a:r>
            <a:r>
              <a:rPr lang="en-US" altLang="zh-CN" dirty="0"/>
              <a:t>【</a:t>
            </a:r>
            <a:r>
              <a:rPr lang="zh-CN" altLang="en-US" dirty="0"/>
              <a:t>行</a:t>
            </a:r>
            <a:r>
              <a:rPr lang="en-US" altLang="zh-CN" dirty="0"/>
              <a:t>】</a:t>
            </a:r>
            <a:r>
              <a:rPr lang="zh-CN" altLang="en-US" dirty="0"/>
              <a:t>区域中，“大学英语”、“大学数学”、“ </a:t>
            </a:r>
            <a:r>
              <a:rPr lang="en-US" altLang="zh-CN" dirty="0"/>
              <a:t>C</a:t>
            </a:r>
            <a:r>
              <a:rPr lang="zh-CN" altLang="en-US" dirty="0"/>
              <a:t>语言”、“统计学”、“体育”字段拖至</a:t>
            </a:r>
            <a:r>
              <a:rPr lang="en-US" altLang="zh-CN" dirty="0"/>
              <a:t>【</a:t>
            </a:r>
            <a:r>
              <a:rPr lang="zh-CN" altLang="en-US" dirty="0"/>
              <a:t>值</a:t>
            </a:r>
            <a:r>
              <a:rPr lang="en-US" altLang="zh-CN" dirty="0"/>
              <a:t>】</a:t>
            </a:r>
            <a:r>
              <a:rPr lang="zh-CN" altLang="en-US" dirty="0"/>
              <a:t>区域中，如图</a:t>
            </a:r>
            <a:r>
              <a:rPr lang="en-US" altLang="zh-CN" dirty="0"/>
              <a:t>2</a:t>
            </a:r>
            <a:r>
              <a:rPr lang="zh-CN" altLang="en-US" dirty="0"/>
              <a:t>所示，字段拖动完即在新工作表</a:t>
            </a:r>
            <a:r>
              <a:rPr lang="en-US" altLang="zh-CN" dirty="0"/>
              <a:t>【sheet2】</a:t>
            </a:r>
            <a:r>
              <a:rPr lang="zh-CN" altLang="en-US" dirty="0"/>
              <a:t>中创建了数据透视表。</a:t>
            </a:r>
          </a:p>
        </p:txBody>
      </p:sp>
      <p:cxnSp>
        <p:nvCxnSpPr>
          <p:cNvPr id="9" name="直接连接符 8"/>
          <p:cNvCxnSpPr/>
          <p:nvPr/>
        </p:nvCxnSpPr>
        <p:spPr>
          <a:xfrm>
            <a:off x="5613895" y="1622035"/>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8826358" y="5552741"/>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2</a:t>
            </a:r>
          </a:p>
        </p:txBody>
      </p:sp>
      <p:pic>
        <p:nvPicPr>
          <p:cNvPr id="5" name="图片 4">
            <a:extLst>
              <a:ext uri="{FF2B5EF4-FFF2-40B4-BE49-F238E27FC236}">
                <a16:creationId xmlns:a16="http://schemas.microsoft.com/office/drawing/2014/main" id="{52B55532-6337-5E51-D07C-D15B9D946DDB}"/>
              </a:ext>
            </a:extLst>
          </p:cNvPr>
          <p:cNvPicPr>
            <a:picLocks noChangeAspect="1"/>
          </p:cNvPicPr>
          <p:nvPr/>
        </p:nvPicPr>
        <p:blipFill>
          <a:blip r:embed="rId2"/>
          <a:stretch>
            <a:fillRect/>
          </a:stretch>
        </p:blipFill>
        <p:spPr>
          <a:xfrm>
            <a:off x="5752894" y="2002072"/>
            <a:ext cx="6456507" cy="3550669"/>
          </a:xfrm>
          <a:prstGeom prst="rect">
            <a:avLst/>
          </a:prstGeom>
        </p:spPr>
      </p:pic>
    </p:spTree>
    <p:extLst>
      <p:ext uri="{BB962C8B-B14F-4D97-AF65-F5344CB8AC3E}">
        <p14:creationId xmlns:p14="http://schemas.microsoft.com/office/powerpoint/2010/main" val="818405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数据透视表</a:t>
            </a:r>
          </a:p>
        </p:txBody>
      </p:sp>
      <p:sp>
        <p:nvSpPr>
          <p:cNvPr id="3" name="文本框 2"/>
          <p:cNvSpPr txBox="1"/>
          <p:nvPr/>
        </p:nvSpPr>
        <p:spPr>
          <a:xfrm>
            <a:off x="497445" y="1774357"/>
            <a:ext cx="4977452" cy="2958630"/>
          </a:xfrm>
          <a:prstGeom prst="rect">
            <a:avLst/>
          </a:prstGeom>
          <a:noFill/>
        </p:spPr>
        <p:txBody>
          <a:bodyPr wrap="square" rtlCol="0" anchor="t">
            <a:spAutoFit/>
          </a:bodyPr>
          <a:lstStyle/>
          <a:p>
            <a:pPr marL="285750" indent="-285750" algn="just">
              <a:lnSpc>
                <a:spcPct val="150000"/>
              </a:lnSpc>
              <a:spcBef>
                <a:spcPts val="1000"/>
              </a:spcBef>
              <a:buClrTx/>
              <a:buSzTx/>
              <a:buFont typeface="Wingdings" panose="05000000000000000000" charset="0"/>
              <a:buChar char="l"/>
            </a:pPr>
            <a:r>
              <a:rPr lang="zh-CN" altLang="en-US" dirty="0"/>
              <a:t>数据透视表的汇总方式包括：求和、平均值、最大值、最小值和计数等。如想调整汇总方式，在</a:t>
            </a:r>
            <a:r>
              <a:rPr lang="en-US" altLang="zh-CN" dirty="0"/>
              <a:t>【</a:t>
            </a:r>
            <a:r>
              <a:rPr lang="zh-CN" altLang="en-US" dirty="0"/>
              <a:t>数据透视表</a:t>
            </a:r>
            <a:r>
              <a:rPr lang="en-US" altLang="zh-CN" dirty="0"/>
              <a:t>】</a:t>
            </a:r>
            <a:r>
              <a:rPr lang="zh-CN" altLang="en-US" dirty="0"/>
              <a:t>任务窗格中，单击</a:t>
            </a:r>
            <a:r>
              <a:rPr lang="en-US" altLang="zh-CN" dirty="0"/>
              <a:t>【</a:t>
            </a:r>
            <a:r>
              <a:rPr lang="zh-CN" altLang="en-US" dirty="0"/>
              <a:t>值</a:t>
            </a:r>
            <a:r>
              <a:rPr lang="en-US" altLang="zh-CN" dirty="0"/>
              <a:t>】</a:t>
            </a:r>
            <a:r>
              <a:rPr lang="zh-CN" altLang="en-US" dirty="0"/>
              <a:t>区域中的字段，弹出的菜单中，选择</a:t>
            </a:r>
            <a:r>
              <a:rPr lang="en-US" altLang="zh-CN" dirty="0"/>
              <a:t>【</a:t>
            </a:r>
            <a:r>
              <a:rPr lang="zh-CN" altLang="en-US" dirty="0"/>
              <a:t>值字段设置</a:t>
            </a:r>
            <a:r>
              <a:rPr lang="en-US" altLang="zh-CN" dirty="0"/>
              <a:t>】</a:t>
            </a:r>
            <a:r>
              <a:rPr lang="zh-CN" altLang="en-US" dirty="0"/>
              <a:t>选项，弹出</a:t>
            </a:r>
            <a:r>
              <a:rPr lang="en-US" altLang="zh-CN" dirty="0"/>
              <a:t>【</a:t>
            </a:r>
            <a:r>
              <a:rPr lang="zh-CN" altLang="en-US" dirty="0"/>
              <a:t>值字段设置</a:t>
            </a:r>
            <a:r>
              <a:rPr lang="en-US" altLang="zh-CN" dirty="0"/>
              <a:t>】</a:t>
            </a:r>
            <a:r>
              <a:rPr lang="zh-CN" altLang="en-US" dirty="0"/>
              <a:t>对话框，选择需要的汇总方式后，单击</a:t>
            </a:r>
            <a:r>
              <a:rPr lang="en-US" altLang="zh-CN" dirty="0"/>
              <a:t>【</a:t>
            </a:r>
            <a:r>
              <a:rPr lang="zh-CN" altLang="en-US" dirty="0"/>
              <a:t>确定</a:t>
            </a:r>
            <a:r>
              <a:rPr lang="en-US" altLang="zh-CN" dirty="0"/>
              <a:t>】</a:t>
            </a:r>
            <a:r>
              <a:rPr lang="zh-CN" altLang="en-US" dirty="0"/>
              <a:t>按钮，如图</a:t>
            </a:r>
            <a:r>
              <a:rPr lang="en-US" altLang="zh-CN" dirty="0"/>
              <a:t>3</a:t>
            </a:r>
            <a:r>
              <a:rPr lang="zh-CN" altLang="en-US" dirty="0"/>
              <a:t>所示。</a:t>
            </a:r>
          </a:p>
        </p:txBody>
      </p:sp>
      <p:cxnSp>
        <p:nvCxnSpPr>
          <p:cNvPr id="9" name="直接连接符 8"/>
          <p:cNvCxnSpPr/>
          <p:nvPr/>
        </p:nvCxnSpPr>
        <p:spPr>
          <a:xfrm>
            <a:off x="6045216" y="1679545"/>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8826358" y="5552741"/>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3</a:t>
            </a:r>
          </a:p>
        </p:txBody>
      </p:sp>
      <p:pic>
        <p:nvPicPr>
          <p:cNvPr id="4" name="图片 3">
            <a:extLst>
              <a:ext uri="{FF2B5EF4-FFF2-40B4-BE49-F238E27FC236}">
                <a16:creationId xmlns:a16="http://schemas.microsoft.com/office/drawing/2014/main" id="{1BF2538E-70F7-4710-3E84-76DC417678DA}"/>
              </a:ext>
            </a:extLst>
          </p:cNvPr>
          <p:cNvPicPr>
            <a:picLocks noChangeAspect="1"/>
          </p:cNvPicPr>
          <p:nvPr/>
        </p:nvPicPr>
        <p:blipFill>
          <a:blip r:embed="rId2"/>
          <a:stretch>
            <a:fillRect/>
          </a:stretch>
        </p:blipFill>
        <p:spPr>
          <a:xfrm>
            <a:off x="7056694" y="1618376"/>
            <a:ext cx="4105888" cy="3934365"/>
          </a:xfrm>
          <a:prstGeom prst="rect">
            <a:avLst/>
          </a:prstGeom>
        </p:spPr>
      </p:pic>
    </p:spTree>
    <p:extLst>
      <p:ext uri="{BB962C8B-B14F-4D97-AF65-F5344CB8AC3E}">
        <p14:creationId xmlns:p14="http://schemas.microsoft.com/office/powerpoint/2010/main" val="133123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（二）</a:t>
            </a:r>
            <a:r>
              <a:rPr kumimoji="1" lang="zh-CN" altLang="en-US" dirty="0">
                <a:solidFill>
                  <a:schemeClr val="accent5">
                    <a:lumMod val="75000"/>
                  </a:schemeClr>
                </a:solidFill>
                <a:sym typeface="+mn-ea"/>
              </a:rPr>
              <a:t>数据透视图</a:t>
            </a:r>
          </a:p>
        </p:txBody>
      </p:sp>
      <p:sp>
        <p:nvSpPr>
          <p:cNvPr id="3" name="文本框 2"/>
          <p:cNvSpPr txBox="1"/>
          <p:nvPr/>
        </p:nvSpPr>
        <p:spPr>
          <a:xfrm>
            <a:off x="325412" y="1429301"/>
            <a:ext cx="7679901" cy="5133585"/>
          </a:xfrm>
          <a:prstGeom prst="rect">
            <a:avLst/>
          </a:prstGeom>
          <a:noFill/>
        </p:spPr>
        <p:txBody>
          <a:bodyPr wrap="square" rtlCol="0" anchor="t">
            <a:spAutoFit/>
          </a:bodyPr>
          <a:lstStyle/>
          <a:p>
            <a:pPr indent="720000" algn="just">
              <a:lnSpc>
                <a:spcPct val="150000"/>
              </a:lnSpc>
              <a:spcBef>
                <a:spcPts val="1000"/>
              </a:spcBef>
              <a:buFont typeface="Wingdings" panose="05000000000000000000" pitchFamily="2" charset="2"/>
              <a:buChar char="Ø"/>
            </a:pPr>
            <a:r>
              <a:rPr lang="zh-CN" altLang="en-US" dirty="0"/>
              <a:t>数据透视图为关联数据透视表中的数据提供图形表示形式。数据透视图与数据透视表是互相影响的，调整数据透视表中的字段和数据，数据透视图也将随着改变。创建透视图有</a:t>
            </a:r>
            <a:r>
              <a:rPr lang="en-US" altLang="zh-CN" dirty="0"/>
              <a:t>2</a:t>
            </a:r>
            <a:r>
              <a:rPr lang="zh-CN" altLang="en-US" dirty="0"/>
              <a:t>种方法。</a:t>
            </a:r>
            <a:endParaRPr lang="en-US" altLang="zh-CN" dirty="0"/>
          </a:p>
          <a:p>
            <a:pPr marL="285750" indent="-285750" algn="just">
              <a:lnSpc>
                <a:spcPct val="150000"/>
              </a:lnSpc>
              <a:spcBef>
                <a:spcPts val="1000"/>
              </a:spcBef>
              <a:buFont typeface="Wingdings" panose="05000000000000000000" pitchFamily="2" charset="2"/>
              <a:buChar char="Ø"/>
            </a:pPr>
            <a:r>
              <a:rPr lang="zh-CN" altLang="en-US" dirty="0"/>
              <a:t>方法</a:t>
            </a:r>
            <a:r>
              <a:rPr lang="en-US" altLang="zh-CN" dirty="0"/>
              <a:t>1</a:t>
            </a:r>
            <a:r>
              <a:rPr lang="zh-CN" altLang="en-US" dirty="0"/>
              <a:t>：通过源数据创建数据透视图。</a:t>
            </a:r>
            <a:endParaRPr lang="en-US" altLang="zh-CN" dirty="0"/>
          </a:p>
          <a:p>
            <a:pPr algn="just">
              <a:lnSpc>
                <a:spcPct val="150000"/>
              </a:lnSpc>
              <a:spcBef>
                <a:spcPts val="1000"/>
              </a:spcBef>
            </a:pPr>
            <a:r>
              <a:rPr lang="en-US" altLang="zh-CN" dirty="0"/>
              <a:t>       </a:t>
            </a:r>
            <a:r>
              <a:rPr lang="zh-CN" altLang="en-US" dirty="0"/>
              <a:t>具体步骤如下：</a:t>
            </a:r>
            <a:endParaRPr lang="en-US" altLang="zh-CN" dirty="0"/>
          </a:p>
          <a:p>
            <a:pPr marL="742950" lvl="1" indent="-285750" algn="just">
              <a:lnSpc>
                <a:spcPct val="150000"/>
              </a:lnSpc>
              <a:spcBef>
                <a:spcPts val="1000"/>
              </a:spcBef>
              <a:buFont typeface="Wingdings" panose="05000000000000000000" pitchFamily="2" charset="2"/>
              <a:buChar char="l"/>
            </a:pPr>
            <a:r>
              <a:rPr lang="zh-CN" altLang="en-US" dirty="0"/>
              <a:t>选中源数据中的任一单元格，单击</a:t>
            </a:r>
            <a:r>
              <a:rPr lang="en-US" altLang="zh-CN" dirty="0"/>
              <a:t>【</a:t>
            </a:r>
            <a:r>
              <a:rPr lang="zh-CN" altLang="en-US" dirty="0"/>
              <a:t>插入</a:t>
            </a:r>
            <a:r>
              <a:rPr lang="en-US" altLang="zh-CN" dirty="0"/>
              <a:t>】 【</a:t>
            </a:r>
            <a:r>
              <a:rPr lang="zh-CN" altLang="en-US" dirty="0"/>
              <a:t>数据透视图</a:t>
            </a:r>
            <a:r>
              <a:rPr lang="en-US" altLang="zh-CN" dirty="0"/>
              <a:t>】</a:t>
            </a:r>
            <a:r>
              <a:rPr lang="zh-CN" altLang="en-US" dirty="0"/>
              <a:t>按钮，弹出</a:t>
            </a:r>
            <a:r>
              <a:rPr lang="en-US" altLang="zh-CN" dirty="0"/>
              <a:t>【</a:t>
            </a:r>
            <a:r>
              <a:rPr lang="zh-CN" altLang="en-US" dirty="0"/>
              <a:t>创建数据透视图</a:t>
            </a:r>
            <a:r>
              <a:rPr lang="en-US" altLang="zh-CN" dirty="0"/>
              <a:t>】</a:t>
            </a:r>
            <a:r>
              <a:rPr lang="zh-CN" altLang="en-US" dirty="0"/>
              <a:t>对话框，如图</a:t>
            </a:r>
            <a:r>
              <a:rPr lang="en-US" altLang="zh-CN" dirty="0"/>
              <a:t>1</a:t>
            </a:r>
            <a:r>
              <a:rPr lang="zh-CN" altLang="en-US" dirty="0"/>
              <a:t>所示，设置好源数据区域和放置位置，单击</a:t>
            </a:r>
            <a:r>
              <a:rPr lang="en-US" altLang="zh-CN" dirty="0"/>
              <a:t>【</a:t>
            </a:r>
            <a:r>
              <a:rPr lang="zh-CN" altLang="en-US" dirty="0"/>
              <a:t>确定</a:t>
            </a:r>
            <a:r>
              <a:rPr lang="en-US" altLang="zh-CN" dirty="0"/>
              <a:t>】</a:t>
            </a:r>
            <a:r>
              <a:rPr lang="zh-CN" altLang="en-US" dirty="0"/>
              <a:t>按钮，设置好源数据区域和放置位置，单击</a:t>
            </a:r>
            <a:r>
              <a:rPr lang="en-US" altLang="zh-CN" dirty="0"/>
              <a:t>【</a:t>
            </a:r>
            <a:r>
              <a:rPr lang="zh-CN" altLang="en-US" dirty="0"/>
              <a:t>确定</a:t>
            </a:r>
            <a:r>
              <a:rPr lang="en-US" altLang="zh-CN" dirty="0"/>
              <a:t>】</a:t>
            </a:r>
            <a:r>
              <a:rPr lang="zh-CN" altLang="en-US" dirty="0"/>
              <a:t>按钮，弹出</a:t>
            </a:r>
            <a:r>
              <a:rPr lang="en-US" altLang="zh-CN" dirty="0"/>
              <a:t>【</a:t>
            </a:r>
            <a:r>
              <a:rPr lang="zh-CN" altLang="en-US" dirty="0"/>
              <a:t>数据透视图</a:t>
            </a:r>
            <a:r>
              <a:rPr lang="en-US" altLang="zh-CN" dirty="0"/>
              <a:t>】</a:t>
            </a:r>
            <a:r>
              <a:rPr lang="zh-CN" altLang="en-US" dirty="0"/>
              <a:t>任务窗格。</a:t>
            </a:r>
            <a:endParaRPr lang="en-US" altLang="zh-CN" dirty="0"/>
          </a:p>
          <a:p>
            <a:pPr marL="742950" lvl="1" indent="-285750" algn="just">
              <a:lnSpc>
                <a:spcPct val="150000"/>
              </a:lnSpc>
              <a:spcBef>
                <a:spcPts val="1000"/>
              </a:spcBef>
              <a:buFont typeface="Wingdings" panose="05000000000000000000" pitchFamily="2" charset="2"/>
              <a:buChar char="l"/>
            </a:pPr>
            <a:r>
              <a:rPr lang="en-US" altLang="zh-CN" dirty="0"/>
              <a:t>【</a:t>
            </a:r>
            <a:r>
              <a:rPr lang="zh-CN" altLang="en-US" dirty="0"/>
              <a:t>数据透视图</a:t>
            </a:r>
            <a:r>
              <a:rPr lang="en-US" altLang="zh-CN" dirty="0"/>
              <a:t>】</a:t>
            </a:r>
            <a:r>
              <a:rPr lang="zh-CN" altLang="en-US" dirty="0"/>
              <a:t>任务窗格与</a:t>
            </a:r>
            <a:r>
              <a:rPr lang="en-US" altLang="zh-CN" dirty="0"/>
              <a:t>【</a:t>
            </a:r>
            <a:r>
              <a:rPr lang="zh-CN" altLang="en-US" dirty="0"/>
              <a:t>数据透视表</a:t>
            </a:r>
            <a:r>
              <a:rPr lang="en-US" altLang="zh-CN" dirty="0"/>
              <a:t>】</a:t>
            </a:r>
            <a:r>
              <a:rPr lang="zh-CN" altLang="en-US" dirty="0"/>
              <a:t>任务窗格相似，拖动字段到相应区域中即可。</a:t>
            </a:r>
          </a:p>
        </p:txBody>
      </p:sp>
      <p:cxnSp>
        <p:nvCxnSpPr>
          <p:cNvPr id="9" name="直接连接符 8"/>
          <p:cNvCxnSpPr/>
          <p:nvPr/>
        </p:nvCxnSpPr>
        <p:spPr>
          <a:xfrm>
            <a:off x="8272282" y="1958431"/>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9733518" y="5881504"/>
            <a:ext cx="545736"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1</a:t>
            </a:r>
          </a:p>
        </p:txBody>
      </p:sp>
      <p:pic>
        <p:nvPicPr>
          <p:cNvPr id="10" name="图片 9">
            <a:extLst>
              <a:ext uri="{FF2B5EF4-FFF2-40B4-BE49-F238E27FC236}">
                <a16:creationId xmlns:a16="http://schemas.microsoft.com/office/drawing/2014/main" id="{9E4F0BB4-E395-0221-E411-5155A7D8EAA1}"/>
              </a:ext>
            </a:extLst>
          </p:cNvPr>
          <p:cNvPicPr>
            <a:picLocks noChangeAspect="1"/>
          </p:cNvPicPr>
          <p:nvPr/>
        </p:nvPicPr>
        <p:blipFill>
          <a:blip r:embed="rId2"/>
          <a:stretch>
            <a:fillRect/>
          </a:stretch>
        </p:blipFill>
        <p:spPr>
          <a:xfrm>
            <a:off x="8735682" y="1429302"/>
            <a:ext cx="2755855" cy="4500538"/>
          </a:xfrm>
          <a:prstGeom prst="rect">
            <a:avLst/>
          </a:prstGeom>
        </p:spPr>
      </p:pic>
    </p:spTree>
    <p:extLst>
      <p:ext uri="{BB962C8B-B14F-4D97-AF65-F5344CB8AC3E}">
        <p14:creationId xmlns:p14="http://schemas.microsoft.com/office/powerpoint/2010/main" val="1159640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（二）</a:t>
            </a:r>
            <a:r>
              <a:rPr kumimoji="1" lang="zh-CN" altLang="en-US" dirty="0">
                <a:solidFill>
                  <a:schemeClr val="accent5">
                    <a:lumMod val="75000"/>
                  </a:schemeClr>
                </a:solidFill>
                <a:sym typeface="+mn-ea"/>
              </a:rPr>
              <a:t>数据透视图</a:t>
            </a:r>
          </a:p>
        </p:txBody>
      </p:sp>
      <p:sp>
        <p:nvSpPr>
          <p:cNvPr id="3" name="文本框 2"/>
          <p:cNvSpPr txBox="1"/>
          <p:nvPr/>
        </p:nvSpPr>
        <p:spPr>
          <a:xfrm>
            <a:off x="308160" y="1429301"/>
            <a:ext cx="5449030" cy="5385385"/>
          </a:xfrm>
          <a:prstGeom prst="rect">
            <a:avLst/>
          </a:prstGeom>
          <a:noFill/>
        </p:spPr>
        <p:txBody>
          <a:bodyPr wrap="square" rtlCol="0" anchor="t">
            <a:spAutoFit/>
          </a:bodyPr>
          <a:lstStyle/>
          <a:p>
            <a:pPr marL="285750" indent="-285750" algn="just">
              <a:lnSpc>
                <a:spcPct val="150000"/>
              </a:lnSpc>
              <a:spcBef>
                <a:spcPts val="1000"/>
              </a:spcBef>
              <a:buFont typeface="Wingdings" panose="05000000000000000000" pitchFamily="2" charset="2"/>
              <a:buChar char="Ø"/>
            </a:pPr>
            <a:r>
              <a:rPr lang="zh-CN" altLang="en-US" dirty="0"/>
              <a:t>方法</a:t>
            </a:r>
            <a:r>
              <a:rPr lang="en-US" altLang="zh-CN" dirty="0"/>
              <a:t>2</a:t>
            </a:r>
            <a:r>
              <a:rPr lang="zh-CN" altLang="en-US" dirty="0"/>
              <a:t>：通过数据透视表创建数据透视图。</a:t>
            </a:r>
            <a:endParaRPr lang="en-US" altLang="zh-CN" dirty="0"/>
          </a:p>
          <a:p>
            <a:pPr marL="285750" indent="-285750" algn="just">
              <a:lnSpc>
                <a:spcPct val="150000"/>
              </a:lnSpc>
              <a:spcBef>
                <a:spcPts val="1000"/>
              </a:spcBef>
              <a:buFont typeface="Wingdings" panose="05000000000000000000" pitchFamily="2" charset="2"/>
              <a:buChar char="Ø"/>
            </a:pPr>
            <a:r>
              <a:rPr lang="zh-CN" altLang="en-US" dirty="0"/>
              <a:t>任务：依据创建的学生成绩数据透视表，创建数据透视图。</a:t>
            </a:r>
            <a:endParaRPr lang="en-US" altLang="zh-CN" dirty="0"/>
          </a:p>
          <a:p>
            <a:pPr algn="just">
              <a:lnSpc>
                <a:spcPct val="150000"/>
              </a:lnSpc>
              <a:spcBef>
                <a:spcPts val="1000"/>
              </a:spcBef>
            </a:pPr>
            <a:r>
              <a:rPr lang="zh-CN" altLang="en-US" dirty="0"/>
              <a:t>       具体步骤如下：</a:t>
            </a:r>
            <a:endParaRPr lang="en-US" altLang="zh-CN" dirty="0"/>
          </a:p>
          <a:p>
            <a:pPr marL="742950" lvl="1" indent="-285750" algn="just">
              <a:lnSpc>
                <a:spcPct val="150000"/>
              </a:lnSpc>
              <a:spcBef>
                <a:spcPts val="1000"/>
              </a:spcBef>
              <a:buFont typeface="Wingdings" panose="05000000000000000000" pitchFamily="2" charset="2"/>
              <a:buChar char="l"/>
            </a:pPr>
            <a:r>
              <a:rPr lang="zh-CN" altLang="en-US" dirty="0"/>
              <a:t>选中数据透视表中任一单元格。</a:t>
            </a:r>
          </a:p>
          <a:p>
            <a:pPr marL="742950" lvl="1" indent="-285750" algn="just">
              <a:lnSpc>
                <a:spcPct val="150000"/>
              </a:lnSpc>
              <a:spcBef>
                <a:spcPts val="1000"/>
              </a:spcBef>
              <a:buFont typeface="Wingdings" panose="05000000000000000000" charset="0"/>
              <a:buChar char="l"/>
            </a:pPr>
            <a:r>
              <a:rPr lang="zh-CN" altLang="en-US" dirty="0"/>
              <a:t>单击</a:t>
            </a:r>
            <a:r>
              <a:rPr lang="en-US" altLang="zh-CN" dirty="0"/>
              <a:t>【</a:t>
            </a:r>
            <a:r>
              <a:rPr lang="zh-CN" altLang="en-US" dirty="0"/>
              <a:t>插入</a:t>
            </a:r>
            <a:r>
              <a:rPr lang="en-US" altLang="zh-CN" dirty="0"/>
              <a:t>】</a:t>
            </a:r>
            <a:r>
              <a:rPr lang="zh-CN" altLang="en-US" dirty="0"/>
              <a:t>选项卡下</a:t>
            </a:r>
            <a:r>
              <a:rPr lang="en-US" altLang="zh-CN" dirty="0"/>
              <a:t>【</a:t>
            </a:r>
            <a:r>
              <a:rPr lang="zh-CN" altLang="en-US" dirty="0"/>
              <a:t>数据透视图</a:t>
            </a:r>
            <a:r>
              <a:rPr lang="en-US" altLang="zh-CN" dirty="0"/>
              <a:t>】</a:t>
            </a:r>
            <a:r>
              <a:rPr lang="zh-CN" altLang="en-US" dirty="0"/>
              <a:t>按钮</a:t>
            </a:r>
            <a:r>
              <a:rPr altLang="zh-CN" dirty="0"/>
              <a:t>。</a:t>
            </a:r>
            <a:endParaRPr lang="en-US" altLang="zh-CN" dirty="0"/>
          </a:p>
          <a:p>
            <a:pPr marL="742950" lvl="1" indent="-285750" algn="just">
              <a:lnSpc>
                <a:spcPct val="150000"/>
              </a:lnSpc>
              <a:spcBef>
                <a:spcPts val="1000"/>
              </a:spcBef>
              <a:buFont typeface="Wingdings" panose="05000000000000000000" charset="0"/>
              <a:buChar char="l"/>
            </a:pPr>
            <a:r>
              <a:rPr lang="zh-CN" altLang="en-US" dirty="0"/>
              <a:t>在弹出的</a:t>
            </a:r>
            <a:r>
              <a:rPr lang="en-US" altLang="zh-CN" dirty="0"/>
              <a:t>【</a:t>
            </a:r>
            <a:r>
              <a:rPr lang="zh-CN" altLang="en-US" dirty="0"/>
              <a:t>图表</a:t>
            </a:r>
            <a:r>
              <a:rPr lang="en-US" altLang="zh-CN" dirty="0"/>
              <a:t>】</a:t>
            </a:r>
            <a:r>
              <a:rPr lang="zh-CN" altLang="en-US" dirty="0"/>
              <a:t>对话框中，选择“柱形图”分类下的“簇状”子分类下的第一个柱形图缩略图，即完成数据透视图创建，结果如图</a:t>
            </a:r>
            <a:r>
              <a:rPr lang="en-US" altLang="zh-CN" dirty="0"/>
              <a:t>2</a:t>
            </a:r>
            <a:r>
              <a:rPr lang="zh-CN" altLang="en-US" dirty="0"/>
              <a:t>所示。</a:t>
            </a:r>
            <a:endParaRPr lang="en-US" altLang="zh-CN" dirty="0"/>
          </a:p>
          <a:p>
            <a:pPr marL="742950" lvl="1" indent="-285750" algn="just">
              <a:lnSpc>
                <a:spcPct val="150000"/>
              </a:lnSpc>
              <a:spcBef>
                <a:spcPts val="1000"/>
              </a:spcBef>
              <a:buFont typeface="Wingdings" panose="05000000000000000000" charset="0"/>
              <a:buChar char="l"/>
            </a:pPr>
            <a:r>
              <a:rPr lang="zh-CN" altLang="en-US" dirty="0"/>
              <a:t>数据透视图的修改操作与普通图表的修改操作类似，这里不再赘述。</a:t>
            </a:r>
          </a:p>
        </p:txBody>
      </p:sp>
      <p:cxnSp>
        <p:nvCxnSpPr>
          <p:cNvPr id="9" name="直接连接符 8"/>
          <p:cNvCxnSpPr/>
          <p:nvPr/>
        </p:nvCxnSpPr>
        <p:spPr>
          <a:xfrm>
            <a:off x="5822379" y="1616284"/>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8612084" y="5174209"/>
            <a:ext cx="545736"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2</a:t>
            </a:r>
          </a:p>
        </p:txBody>
      </p:sp>
      <p:pic>
        <p:nvPicPr>
          <p:cNvPr id="4" name="图片 3">
            <a:extLst>
              <a:ext uri="{FF2B5EF4-FFF2-40B4-BE49-F238E27FC236}">
                <a16:creationId xmlns:a16="http://schemas.microsoft.com/office/drawing/2014/main" id="{CC86271C-2D62-996C-5528-8D32F671C3B1}"/>
              </a:ext>
            </a:extLst>
          </p:cNvPr>
          <p:cNvPicPr>
            <a:picLocks noChangeAspect="1"/>
          </p:cNvPicPr>
          <p:nvPr/>
        </p:nvPicPr>
        <p:blipFill>
          <a:blip r:embed="rId2"/>
          <a:stretch>
            <a:fillRect/>
          </a:stretch>
        </p:blipFill>
        <p:spPr>
          <a:xfrm>
            <a:off x="5887569" y="1870617"/>
            <a:ext cx="6322798" cy="3303592"/>
          </a:xfrm>
          <a:prstGeom prst="rect">
            <a:avLst/>
          </a:prstGeom>
        </p:spPr>
      </p:pic>
    </p:spTree>
    <p:extLst>
      <p:ext uri="{BB962C8B-B14F-4D97-AF65-F5344CB8AC3E}">
        <p14:creationId xmlns:p14="http://schemas.microsoft.com/office/powerpoint/2010/main" val="3205422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对象7"/>
          <p:cNvSpPr/>
          <p:nvPr>
            <p:custDataLst>
              <p:tags r:id="rId2"/>
            </p:custDataLst>
          </p:nvPr>
        </p:nvSpPr>
        <p:spPr>
          <a:xfrm>
            <a:off x="1252728" y="2708656"/>
            <a:ext cx="1929384" cy="1929384"/>
          </a:xfrm>
          <a:custGeom>
            <a:avLst/>
            <a:gdLst/>
            <a:ahLst/>
            <a:cxnLst/>
            <a:rect l="l" t="t" r="r" b="b"/>
            <a:pathLst>
              <a:path w="1929384" h="1929384">
                <a:moveTo>
                  <a:pt x="923544" y="0"/>
                </a:moveTo>
                <a:cubicBezTo>
                  <a:pt x="941832" y="0"/>
                  <a:pt x="950976" y="0"/>
                  <a:pt x="969264" y="0"/>
                </a:cubicBezTo>
                <a:cubicBezTo>
                  <a:pt x="978408" y="0"/>
                  <a:pt x="987552" y="0"/>
                  <a:pt x="1005840" y="0"/>
                </a:cubicBezTo>
                <a:lnTo>
                  <a:pt x="1005840" y="9144"/>
                </a:lnTo>
                <a:cubicBezTo>
                  <a:pt x="987552" y="9144"/>
                  <a:pt x="978408" y="9144"/>
                  <a:pt x="969264" y="9144"/>
                </a:cubicBezTo>
                <a:cubicBezTo>
                  <a:pt x="950976" y="9144"/>
                  <a:pt x="941832" y="9144"/>
                  <a:pt x="923544" y="9144"/>
                </a:cubicBezTo>
                <a:lnTo>
                  <a:pt x="923544" y="0"/>
                </a:lnTo>
                <a:moveTo>
                  <a:pt x="777240" y="18288"/>
                </a:moveTo>
                <a:cubicBezTo>
                  <a:pt x="804672" y="9144"/>
                  <a:pt x="822960" y="9144"/>
                  <a:pt x="850392" y="9144"/>
                </a:cubicBezTo>
                <a:lnTo>
                  <a:pt x="850392" y="18288"/>
                </a:lnTo>
                <a:cubicBezTo>
                  <a:pt x="832104" y="18288"/>
                  <a:pt x="804672" y="27432"/>
                  <a:pt x="777240" y="27432"/>
                </a:cubicBezTo>
                <a:lnTo>
                  <a:pt x="777240" y="18288"/>
                </a:lnTo>
                <a:moveTo>
                  <a:pt x="1078992" y="9144"/>
                </a:moveTo>
                <a:cubicBezTo>
                  <a:pt x="1106424" y="9144"/>
                  <a:pt x="1124712" y="9144"/>
                  <a:pt x="1152144" y="18288"/>
                </a:cubicBezTo>
                <a:lnTo>
                  <a:pt x="1152144" y="27432"/>
                </a:lnTo>
                <a:cubicBezTo>
                  <a:pt x="1124712" y="27432"/>
                  <a:pt x="1106424" y="18288"/>
                  <a:pt x="1078992" y="18288"/>
                </a:cubicBezTo>
                <a:lnTo>
                  <a:pt x="1078992" y="9144"/>
                </a:lnTo>
                <a:moveTo>
                  <a:pt x="630936" y="54864"/>
                </a:moveTo>
                <a:cubicBezTo>
                  <a:pt x="658368" y="54864"/>
                  <a:pt x="676656" y="45720"/>
                  <a:pt x="704088" y="36576"/>
                </a:cubicBezTo>
                <a:lnTo>
                  <a:pt x="704088" y="45720"/>
                </a:lnTo>
                <a:cubicBezTo>
                  <a:pt x="685800" y="54864"/>
                  <a:pt x="658368" y="64008"/>
                  <a:pt x="630936" y="73152"/>
                </a:cubicBezTo>
                <a:lnTo>
                  <a:pt x="630936" y="54864"/>
                </a:lnTo>
                <a:moveTo>
                  <a:pt x="1225296" y="36576"/>
                </a:moveTo>
                <a:cubicBezTo>
                  <a:pt x="1252728" y="45720"/>
                  <a:pt x="1271016" y="54864"/>
                  <a:pt x="1298448" y="54864"/>
                </a:cubicBezTo>
                <a:lnTo>
                  <a:pt x="1298448" y="73152"/>
                </a:lnTo>
                <a:cubicBezTo>
                  <a:pt x="1271016" y="64008"/>
                  <a:pt x="1243584" y="54864"/>
                  <a:pt x="1225296" y="45720"/>
                </a:cubicBezTo>
                <a:lnTo>
                  <a:pt x="1225296" y="36576"/>
                </a:lnTo>
                <a:moveTo>
                  <a:pt x="1371600" y="91440"/>
                </a:moveTo>
                <a:cubicBezTo>
                  <a:pt x="1389888" y="100584"/>
                  <a:pt x="1417320" y="109728"/>
                  <a:pt x="1435608" y="118872"/>
                </a:cubicBezTo>
                <a:lnTo>
                  <a:pt x="1426464" y="137160"/>
                </a:lnTo>
                <a:cubicBezTo>
                  <a:pt x="1408176" y="118872"/>
                  <a:pt x="1389888" y="109728"/>
                  <a:pt x="1362456" y="100584"/>
                </a:cubicBezTo>
                <a:lnTo>
                  <a:pt x="1371600" y="91440"/>
                </a:lnTo>
                <a:moveTo>
                  <a:pt x="493776" y="118872"/>
                </a:moveTo>
                <a:cubicBezTo>
                  <a:pt x="512064" y="109728"/>
                  <a:pt x="539496" y="100584"/>
                  <a:pt x="557784" y="91440"/>
                </a:cubicBezTo>
                <a:lnTo>
                  <a:pt x="566928" y="100584"/>
                </a:lnTo>
                <a:cubicBezTo>
                  <a:pt x="539496" y="109728"/>
                  <a:pt x="521208" y="118872"/>
                  <a:pt x="502920" y="137160"/>
                </a:cubicBezTo>
                <a:lnTo>
                  <a:pt x="493776" y="118872"/>
                </a:lnTo>
                <a:moveTo>
                  <a:pt x="1499616" y="164592"/>
                </a:moveTo>
                <a:cubicBezTo>
                  <a:pt x="1517904" y="173736"/>
                  <a:pt x="1545336" y="192024"/>
                  <a:pt x="1563624" y="210312"/>
                </a:cubicBezTo>
                <a:lnTo>
                  <a:pt x="1554480" y="219456"/>
                </a:lnTo>
                <a:cubicBezTo>
                  <a:pt x="1536192" y="201168"/>
                  <a:pt x="1517904" y="182880"/>
                  <a:pt x="1490472" y="173736"/>
                </a:cubicBezTo>
                <a:lnTo>
                  <a:pt x="1499616" y="164592"/>
                </a:lnTo>
                <a:moveTo>
                  <a:pt x="365760" y="210312"/>
                </a:moveTo>
                <a:cubicBezTo>
                  <a:pt x="384048" y="192024"/>
                  <a:pt x="411480" y="173736"/>
                  <a:pt x="429768" y="164592"/>
                </a:cubicBezTo>
                <a:lnTo>
                  <a:pt x="438912" y="173736"/>
                </a:lnTo>
                <a:cubicBezTo>
                  <a:pt x="411480" y="182880"/>
                  <a:pt x="393192" y="201168"/>
                  <a:pt x="374904" y="219456"/>
                </a:cubicBezTo>
                <a:lnTo>
                  <a:pt x="365760" y="210312"/>
                </a:lnTo>
                <a:moveTo>
                  <a:pt x="1618488" y="256032"/>
                </a:moveTo>
                <a:cubicBezTo>
                  <a:pt x="1636776" y="274320"/>
                  <a:pt x="1655064" y="292608"/>
                  <a:pt x="1673352" y="310896"/>
                </a:cubicBezTo>
                <a:lnTo>
                  <a:pt x="1664208" y="320040"/>
                </a:lnTo>
                <a:cubicBezTo>
                  <a:pt x="1645920" y="301752"/>
                  <a:pt x="1627632" y="283464"/>
                  <a:pt x="1609344" y="265176"/>
                </a:cubicBezTo>
                <a:lnTo>
                  <a:pt x="1618488" y="256032"/>
                </a:lnTo>
                <a:moveTo>
                  <a:pt x="256032" y="310896"/>
                </a:moveTo>
                <a:cubicBezTo>
                  <a:pt x="274320" y="292608"/>
                  <a:pt x="292608" y="274320"/>
                  <a:pt x="310896" y="256032"/>
                </a:cubicBezTo>
                <a:lnTo>
                  <a:pt x="320040" y="265176"/>
                </a:lnTo>
                <a:cubicBezTo>
                  <a:pt x="301752" y="283464"/>
                  <a:pt x="283464" y="301752"/>
                  <a:pt x="265176" y="320040"/>
                </a:cubicBezTo>
                <a:lnTo>
                  <a:pt x="256032" y="310896"/>
                </a:lnTo>
                <a:moveTo>
                  <a:pt x="1719072" y="365760"/>
                </a:moveTo>
                <a:cubicBezTo>
                  <a:pt x="1737360" y="384048"/>
                  <a:pt x="1755648" y="411480"/>
                  <a:pt x="1764792" y="429768"/>
                </a:cubicBezTo>
                <a:lnTo>
                  <a:pt x="1755648" y="438912"/>
                </a:lnTo>
                <a:cubicBezTo>
                  <a:pt x="1746504" y="411480"/>
                  <a:pt x="1728216" y="393192"/>
                  <a:pt x="1709928" y="374904"/>
                </a:cubicBezTo>
                <a:lnTo>
                  <a:pt x="1719072" y="365760"/>
                </a:lnTo>
                <a:moveTo>
                  <a:pt x="164592" y="429768"/>
                </a:moveTo>
                <a:cubicBezTo>
                  <a:pt x="173736" y="411480"/>
                  <a:pt x="192024" y="384048"/>
                  <a:pt x="210312" y="365760"/>
                </a:cubicBezTo>
                <a:lnTo>
                  <a:pt x="219456" y="374904"/>
                </a:lnTo>
                <a:cubicBezTo>
                  <a:pt x="201168" y="393192"/>
                  <a:pt x="182880" y="411480"/>
                  <a:pt x="173736" y="438912"/>
                </a:cubicBezTo>
                <a:lnTo>
                  <a:pt x="164592" y="429768"/>
                </a:lnTo>
                <a:moveTo>
                  <a:pt x="1810512" y="493776"/>
                </a:moveTo>
                <a:cubicBezTo>
                  <a:pt x="1819656" y="512064"/>
                  <a:pt x="1828800" y="539496"/>
                  <a:pt x="1837944" y="557784"/>
                </a:cubicBezTo>
                <a:lnTo>
                  <a:pt x="1828800" y="566928"/>
                </a:lnTo>
                <a:cubicBezTo>
                  <a:pt x="1819656" y="539496"/>
                  <a:pt x="1810512" y="521208"/>
                  <a:pt x="1792224" y="502920"/>
                </a:cubicBezTo>
                <a:lnTo>
                  <a:pt x="1810512" y="493776"/>
                </a:lnTo>
                <a:moveTo>
                  <a:pt x="91440" y="557784"/>
                </a:moveTo>
                <a:cubicBezTo>
                  <a:pt x="100584" y="539496"/>
                  <a:pt x="109728" y="512064"/>
                  <a:pt x="118872" y="493776"/>
                </a:cubicBezTo>
                <a:lnTo>
                  <a:pt x="137160" y="502920"/>
                </a:lnTo>
                <a:cubicBezTo>
                  <a:pt x="118872" y="521208"/>
                  <a:pt x="109728" y="539496"/>
                  <a:pt x="100584" y="566928"/>
                </a:cubicBezTo>
                <a:lnTo>
                  <a:pt x="91440" y="557784"/>
                </a:lnTo>
                <a:moveTo>
                  <a:pt x="1874520" y="630936"/>
                </a:moveTo>
                <a:cubicBezTo>
                  <a:pt x="1883664" y="658368"/>
                  <a:pt x="1883664" y="676656"/>
                  <a:pt x="1892808" y="704088"/>
                </a:cubicBezTo>
                <a:lnTo>
                  <a:pt x="1883664" y="704088"/>
                </a:lnTo>
                <a:cubicBezTo>
                  <a:pt x="1874520" y="685800"/>
                  <a:pt x="1865376" y="658368"/>
                  <a:pt x="1856232" y="630936"/>
                </a:cubicBezTo>
                <a:lnTo>
                  <a:pt x="1874520" y="630936"/>
                </a:lnTo>
                <a:moveTo>
                  <a:pt x="36576" y="704088"/>
                </a:moveTo>
                <a:cubicBezTo>
                  <a:pt x="45720" y="676656"/>
                  <a:pt x="54864" y="658368"/>
                  <a:pt x="64008" y="630936"/>
                </a:cubicBezTo>
                <a:lnTo>
                  <a:pt x="73152" y="630936"/>
                </a:lnTo>
                <a:cubicBezTo>
                  <a:pt x="64008" y="658368"/>
                  <a:pt x="54864" y="685800"/>
                  <a:pt x="45720" y="704088"/>
                </a:cubicBezTo>
                <a:lnTo>
                  <a:pt x="36576" y="704088"/>
                </a:lnTo>
                <a:moveTo>
                  <a:pt x="1911096" y="777240"/>
                </a:moveTo>
                <a:cubicBezTo>
                  <a:pt x="1920240" y="804672"/>
                  <a:pt x="1920240" y="822960"/>
                  <a:pt x="1920240" y="850392"/>
                </a:cubicBezTo>
                <a:lnTo>
                  <a:pt x="1911096" y="850392"/>
                </a:lnTo>
                <a:cubicBezTo>
                  <a:pt x="1911096" y="832104"/>
                  <a:pt x="1901952" y="804672"/>
                  <a:pt x="1901952" y="777240"/>
                </a:cubicBezTo>
                <a:lnTo>
                  <a:pt x="1911096" y="777240"/>
                </a:lnTo>
                <a:moveTo>
                  <a:pt x="9144" y="850392"/>
                </a:moveTo>
                <a:cubicBezTo>
                  <a:pt x="9144" y="822960"/>
                  <a:pt x="9144" y="804672"/>
                  <a:pt x="18288" y="777240"/>
                </a:cubicBezTo>
                <a:lnTo>
                  <a:pt x="27432" y="777240"/>
                </a:lnTo>
                <a:cubicBezTo>
                  <a:pt x="27432" y="804672"/>
                  <a:pt x="18288" y="832104"/>
                  <a:pt x="18288" y="850392"/>
                </a:cubicBezTo>
                <a:lnTo>
                  <a:pt x="9144" y="850392"/>
                </a:lnTo>
                <a:moveTo>
                  <a:pt x="1929384" y="923544"/>
                </a:moveTo>
                <a:cubicBezTo>
                  <a:pt x="1929384" y="941832"/>
                  <a:pt x="1929384" y="950976"/>
                  <a:pt x="1929384" y="960120"/>
                </a:cubicBezTo>
                <a:cubicBezTo>
                  <a:pt x="1929384" y="978408"/>
                  <a:pt x="1929384" y="987552"/>
                  <a:pt x="1929384" y="1005840"/>
                </a:cubicBezTo>
                <a:lnTo>
                  <a:pt x="1920240" y="1005840"/>
                </a:lnTo>
                <a:cubicBezTo>
                  <a:pt x="1920240" y="987552"/>
                  <a:pt x="1920240" y="978408"/>
                  <a:pt x="1920240" y="960120"/>
                </a:cubicBezTo>
                <a:cubicBezTo>
                  <a:pt x="1920240" y="950976"/>
                  <a:pt x="1920240" y="941832"/>
                  <a:pt x="1920240" y="923544"/>
                </a:cubicBezTo>
                <a:lnTo>
                  <a:pt x="1929384" y="923544"/>
                </a:lnTo>
                <a:moveTo>
                  <a:pt x="0" y="960120"/>
                </a:moveTo>
                <a:cubicBezTo>
                  <a:pt x="0" y="950976"/>
                  <a:pt x="0" y="941832"/>
                  <a:pt x="0" y="923544"/>
                </a:cubicBezTo>
                <a:lnTo>
                  <a:pt x="9144" y="923544"/>
                </a:lnTo>
                <a:cubicBezTo>
                  <a:pt x="9144" y="941832"/>
                  <a:pt x="9144" y="950976"/>
                  <a:pt x="9144" y="960120"/>
                </a:cubicBezTo>
                <a:cubicBezTo>
                  <a:pt x="9144" y="978408"/>
                  <a:pt x="9144" y="987552"/>
                  <a:pt x="9144" y="1005840"/>
                </a:cubicBezTo>
                <a:lnTo>
                  <a:pt x="0" y="1005840"/>
                </a:lnTo>
                <a:cubicBezTo>
                  <a:pt x="0" y="987552"/>
                  <a:pt x="0" y="978408"/>
                  <a:pt x="0" y="960120"/>
                </a:cubicBezTo>
                <a:moveTo>
                  <a:pt x="1920240" y="1078992"/>
                </a:moveTo>
                <a:cubicBezTo>
                  <a:pt x="1920240" y="1106424"/>
                  <a:pt x="1920240" y="1124712"/>
                  <a:pt x="1911096" y="1152144"/>
                </a:cubicBezTo>
                <a:lnTo>
                  <a:pt x="1901952" y="1152144"/>
                </a:lnTo>
                <a:cubicBezTo>
                  <a:pt x="1901952" y="1124712"/>
                  <a:pt x="1911096" y="1097280"/>
                  <a:pt x="1911096" y="1078992"/>
                </a:cubicBezTo>
                <a:lnTo>
                  <a:pt x="1920240" y="1078992"/>
                </a:lnTo>
                <a:moveTo>
                  <a:pt x="18288" y="1152144"/>
                </a:moveTo>
                <a:cubicBezTo>
                  <a:pt x="9144" y="1124712"/>
                  <a:pt x="9144" y="1106424"/>
                  <a:pt x="9144" y="1078992"/>
                </a:cubicBezTo>
                <a:lnTo>
                  <a:pt x="18288" y="1078992"/>
                </a:lnTo>
                <a:cubicBezTo>
                  <a:pt x="18288" y="1097280"/>
                  <a:pt x="27432" y="1124712"/>
                  <a:pt x="27432" y="1152144"/>
                </a:cubicBezTo>
                <a:lnTo>
                  <a:pt x="18288" y="1152144"/>
                </a:lnTo>
                <a:moveTo>
                  <a:pt x="1892808" y="1225296"/>
                </a:moveTo>
                <a:cubicBezTo>
                  <a:pt x="1883664" y="1252728"/>
                  <a:pt x="1883664" y="1271016"/>
                  <a:pt x="1874520" y="1298448"/>
                </a:cubicBezTo>
                <a:lnTo>
                  <a:pt x="1856232" y="1298448"/>
                </a:lnTo>
                <a:cubicBezTo>
                  <a:pt x="1865376" y="1271016"/>
                  <a:pt x="1874520" y="1243584"/>
                  <a:pt x="1883664" y="1225296"/>
                </a:cubicBezTo>
                <a:lnTo>
                  <a:pt x="1892808" y="1225296"/>
                </a:lnTo>
                <a:moveTo>
                  <a:pt x="64008" y="1298448"/>
                </a:moveTo>
                <a:cubicBezTo>
                  <a:pt x="54864" y="1271016"/>
                  <a:pt x="45720" y="1252728"/>
                  <a:pt x="36576" y="1225296"/>
                </a:cubicBezTo>
                <a:lnTo>
                  <a:pt x="45720" y="1225296"/>
                </a:lnTo>
                <a:cubicBezTo>
                  <a:pt x="54864" y="1243584"/>
                  <a:pt x="64008" y="1271016"/>
                  <a:pt x="73152" y="1298448"/>
                </a:cubicBezTo>
                <a:lnTo>
                  <a:pt x="64008" y="1298448"/>
                </a:lnTo>
                <a:moveTo>
                  <a:pt x="1837944" y="1371600"/>
                </a:moveTo>
                <a:cubicBezTo>
                  <a:pt x="1828800" y="1389888"/>
                  <a:pt x="1819656" y="1417320"/>
                  <a:pt x="1810512" y="1435608"/>
                </a:cubicBezTo>
                <a:lnTo>
                  <a:pt x="1792224" y="1426464"/>
                </a:lnTo>
                <a:cubicBezTo>
                  <a:pt x="1810512" y="1408176"/>
                  <a:pt x="1819656" y="1389888"/>
                  <a:pt x="1828800" y="1362456"/>
                </a:cubicBezTo>
                <a:lnTo>
                  <a:pt x="1837944" y="1371600"/>
                </a:lnTo>
                <a:moveTo>
                  <a:pt x="118872" y="1435608"/>
                </a:moveTo>
                <a:cubicBezTo>
                  <a:pt x="109728" y="1417320"/>
                  <a:pt x="100584" y="1389888"/>
                  <a:pt x="91440" y="1371600"/>
                </a:cubicBezTo>
                <a:lnTo>
                  <a:pt x="100584" y="1362456"/>
                </a:lnTo>
                <a:cubicBezTo>
                  <a:pt x="109728" y="1389888"/>
                  <a:pt x="118872" y="1408176"/>
                  <a:pt x="137160" y="1426464"/>
                </a:cubicBezTo>
                <a:lnTo>
                  <a:pt x="118872" y="1435608"/>
                </a:lnTo>
                <a:moveTo>
                  <a:pt x="1764792" y="1499616"/>
                </a:moveTo>
                <a:cubicBezTo>
                  <a:pt x="1755648" y="1517904"/>
                  <a:pt x="1737360" y="1545336"/>
                  <a:pt x="1719072" y="1563624"/>
                </a:cubicBezTo>
                <a:lnTo>
                  <a:pt x="1709928" y="1554480"/>
                </a:lnTo>
                <a:cubicBezTo>
                  <a:pt x="1728216" y="1536192"/>
                  <a:pt x="1746504" y="1517904"/>
                  <a:pt x="1755648" y="1490472"/>
                </a:cubicBezTo>
                <a:lnTo>
                  <a:pt x="1764792" y="1499616"/>
                </a:lnTo>
                <a:moveTo>
                  <a:pt x="210312" y="1563624"/>
                </a:moveTo>
                <a:cubicBezTo>
                  <a:pt x="192024" y="1545336"/>
                  <a:pt x="173736" y="1517904"/>
                  <a:pt x="164592" y="1499616"/>
                </a:cubicBezTo>
                <a:lnTo>
                  <a:pt x="173736" y="1490472"/>
                </a:lnTo>
                <a:cubicBezTo>
                  <a:pt x="182880" y="1517904"/>
                  <a:pt x="201168" y="1536192"/>
                  <a:pt x="219456" y="1554480"/>
                </a:cubicBezTo>
                <a:lnTo>
                  <a:pt x="210312" y="1563624"/>
                </a:lnTo>
                <a:moveTo>
                  <a:pt x="1673352" y="1618488"/>
                </a:moveTo>
                <a:cubicBezTo>
                  <a:pt x="1655064" y="1636776"/>
                  <a:pt x="1636776" y="1655064"/>
                  <a:pt x="1618488" y="1673352"/>
                </a:cubicBezTo>
                <a:lnTo>
                  <a:pt x="1609344" y="1664208"/>
                </a:lnTo>
                <a:cubicBezTo>
                  <a:pt x="1627632" y="1645920"/>
                  <a:pt x="1645920" y="1627632"/>
                  <a:pt x="1664208" y="1609344"/>
                </a:cubicBezTo>
                <a:lnTo>
                  <a:pt x="1673352" y="1618488"/>
                </a:lnTo>
                <a:moveTo>
                  <a:pt x="310896" y="1673352"/>
                </a:moveTo>
                <a:cubicBezTo>
                  <a:pt x="292608" y="1655064"/>
                  <a:pt x="274320" y="1636776"/>
                  <a:pt x="256032" y="1618488"/>
                </a:cubicBezTo>
                <a:lnTo>
                  <a:pt x="265176" y="1609344"/>
                </a:lnTo>
                <a:cubicBezTo>
                  <a:pt x="283464" y="1627632"/>
                  <a:pt x="301752" y="1645920"/>
                  <a:pt x="320040" y="1664208"/>
                </a:cubicBezTo>
                <a:lnTo>
                  <a:pt x="310896" y="1673352"/>
                </a:lnTo>
                <a:moveTo>
                  <a:pt x="1563624" y="1719072"/>
                </a:moveTo>
                <a:cubicBezTo>
                  <a:pt x="1545336" y="1737360"/>
                  <a:pt x="1517904" y="1755648"/>
                  <a:pt x="1499616" y="1764792"/>
                </a:cubicBezTo>
                <a:lnTo>
                  <a:pt x="1490472" y="1755648"/>
                </a:lnTo>
                <a:cubicBezTo>
                  <a:pt x="1517904" y="1746504"/>
                  <a:pt x="1536192" y="1728216"/>
                  <a:pt x="1554480" y="1709928"/>
                </a:cubicBezTo>
                <a:lnTo>
                  <a:pt x="1563624" y="1719072"/>
                </a:lnTo>
                <a:moveTo>
                  <a:pt x="429768" y="1764792"/>
                </a:moveTo>
                <a:cubicBezTo>
                  <a:pt x="411480" y="1755648"/>
                  <a:pt x="384048" y="1737360"/>
                  <a:pt x="365760" y="1719072"/>
                </a:cubicBezTo>
                <a:lnTo>
                  <a:pt x="374904" y="1709928"/>
                </a:lnTo>
                <a:cubicBezTo>
                  <a:pt x="393192" y="1728216"/>
                  <a:pt x="411480" y="1746504"/>
                  <a:pt x="438912" y="1755648"/>
                </a:cubicBezTo>
                <a:lnTo>
                  <a:pt x="429768" y="1764792"/>
                </a:lnTo>
                <a:moveTo>
                  <a:pt x="557784" y="1837944"/>
                </a:moveTo>
                <a:cubicBezTo>
                  <a:pt x="539496" y="1828800"/>
                  <a:pt x="512064" y="1819656"/>
                  <a:pt x="493776" y="1810512"/>
                </a:cubicBezTo>
                <a:lnTo>
                  <a:pt x="502920" y="1792224"/>
                </a:lnTo>
                <a:cubicBezTo>
                  <a:pt x="521208" y="1810512"/>
                  <a:pt x="539496" y="1819656"/>
                  <a:pt x="566928" y="1828800"/>
                </a:cubicBezTo>
                <a:lnTo>
                  <a:pt x="557784" y="1837944"/>
                </a:lnTo>
                <a:moveTo>
                  <a:pt x="1435608" y="1810512"/>
                </a:moveTo>
                <a:cubicBezTo>
                  <a:pt x="1417320" y="1819656"/>
                  <a:pt x="1389888" y="1828800"/>
                  <a:pt x="1371600" y="1837944"/>
                </a:cubicBezTo>
                <a:lnTo>
                  <a:pt x="1362456" y="1828800"/>
                </a:lnTo>
                <a:cubicBezTo>
                  <a:pt x="1389888" y="1819656"/>
                  <a:pt x="1408176" y="1810512"/>
                  <a:pt x="1426464" y="1792224"/>
                </a:cubicBezTo>
                <a:lnTo>
                  <a:pt x="1435608" y="1810512"/>
                </a:lnTo>
                <a:moveTo>
                  <a:pt x="704088" y="1892808"/>
                </a:moveTo>
                <a:cubicBezTo>
                  <a:pt x="676656" y="1883664"/>
                  <a:pt x="658368" y="1874520"/>
                  <a:pt x="630936" y="1865376"/>
                </a:cubicBezTo>
                <a:lnTo>
                  <a:pt x="630936" y="1856232"/>
                </a:lnTo>
                <a:cubicBezTo>
                  <a:pt x="658368" y="1865376"/>
                  <a:pt x="685800" y="1874520"/>
                  <a:pt x="704088" y="1883664"/>
                </a:cubicBezTo>
                <a:lnTo>
                  <a:pt x="704088" y="1892808"/>
                </a:lnTo>
                <a:moveTo>
                  <a:pt x="1298448" y="1865376"/>
                </a:moveTo>
                <a:cubicBezTo>
                  <a:pt x="1271016" y="1874520"/>
                  <a:pt x="1252728" y="1883664"/>
                  <a:pt x="1225296" y="1892808"/>
                </a:cubicBezTo>
                <a:lnTo>
                  <a:pt x="1225296" y="1883664"/>
                </a:lnTo>
                <a:cubicBezTo>
                  <a:pt x="1243584" y="1874520"/>
                  <a:pt x="1271016" y="1865376"/>
                  <a:pt x="1298448" y="1856232"/>
                </a:cubicBezTo>
                <a:lnTo>
                  <a:pt x="1298448" y="1865376"/>
                </a:lnTo>
                <a:moveTo>
                  <a:pt x="850392" y="1920240"/>
                </a:moveTo>
                <a:cubicBezTo>
                  <a:pt x="822960" y="1920240"/>
                  <a:pt x="804672" y="1911096"/>
                  <a:pt x="777240" y="1911096"/>
                </a:cubicBezTo>
                <a:lnTo>
                  <a:pt x="777240" y="1901952"/>
                </a:lnTo>
                <a:cubicBezTo>
                  <a:pt x="804672" y="1901952"/>
                  <a:pt x="832104" y="1911096"/>
                  <a:pt x="850392" y="1911096"/>
                </a:cubicBezTo>
                <a:lnTo>
                  <a:pt x="850392" y="1920240"/>
                </a:lnTo>
                <a:moveTo>
                  <a:pt x="1152144" y="1911096"/>
                </a:moveTo>
                <a:cubicBezTo>
                  <a:pt x="1124712" y="1911096"/>
                  <a:pt x="1106424" y="1920240"/>
                  <a:pt x="1078992" y="1920240"/>
                </a:cubicBezTo>
                <a:lnTo>
                  <a:pt x="1078992" y="1911096"/>
                </a:lnTo>
                <a:cubicBezTo>
                  <a:pt x="1106424" y="1911096"/>
                  <a:pt x="1124712" y="1901952"/>
                  <a:pt x="1152144" y="1901952"/>
                </a:cubicBezTo>
                <a:lnTo>
                  <a:pt x="1152144" y="1911096"/>
                </a:lnTo>
                <a:moveTo>
                  <a:pt x="969264" y="1929384"/>
                </a:moveTo>
                <a:cubicBezTo>
                  <a:pt x="950976" y="1929384"/>
                  <a:pt x="941832" y="1929384"/>
                  <a:pt x="923544" y="1929384"/>
                </a:cubicBezTo>
                <a:lnTo>
                  <a:pt x="923544" y="1911096"/>
                </a:lnTo>
                <a:cubicBezTo>
                  <a:pt x="941832" y="1920240"/>
                  <a:pt x="950976" y="1920240"/>
                  <a:pt x="969264" y="1920240"/>
                </a:cubicBezTo>
                <a:cubicBezTo>
                  <a:pt x="978408" y="1920240"/>
                  <a:pt x="987552" y="1920240"/>
                  <a:pt x="1005840" y="1911096"/>
                </a:cubicBezTo>
                <a:lnTo>
                  <a:pt x="1005840" y="1929384"/>
                </a:lnTo>
                <a:cubicBezTo>
                  <a:pt x="987552" y="1929384"/>
                  <a:pt x="978408" y="1929384"/>
                  <a:pt x="969264" y="1929384"/>
                </a:cubicBezTo>
              </a:path>
            </a:pathLst>
          </a:custGeom>
          <a:gradFill>
            <a:gsLst>
              <a:gs pos="0">
                <a:schemeClr val="accent2">
                  <a:alpha val="100000"/>
                </a:schemeClr>
              </a:gs>
              <a:gs pos="100000">
                <a:schemeClr val="accent1">
                  <a:alpha val="10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wrap="square" lIns="0" tIns="0" rIns="0" bIns="0" anchor="ctr" anchorCtr="0">
            <a:noAutofit/>
          </a:bodyPr>
          <a:lstStyle/>
          <a:p>
            <a:pPr algn="ctr"/>
            <a:r>
              <a:rPr lang="zh-CN" altLang="zh-CN" sz="3200" b="1" dirty="0">
                <a:solidFill>
                  <a:schemeClr val="tx1">
                    <a:lumMod val="100000"/>
                  </a:schemeClr>
                </a:solidFill>
                <a:latin typeface="+mn-ea"/>
                <a:cs typeface="+mn-ea"/>
              </a:rPr>
              <a:t>课堂小结</a:t>
            </a:r>
          </a:p>
        </p:txBody>
      </p:sp>
      <p:sp>
        <p:nvSpPr>
          <p:cNvPr id="13" name="对象2"/>
          <p:cNvSpPr/>
          <p:nvPr>
            <p:custDataLst>
              <p:tags r:id="rId3"/>
            </p:custDataLst>
          </p:nvPr>
        </p:nvSpPr>
        <p:spPr>
          <a:xfrm>
            <a:off x="3593592" y="3467253"/>
            <a:ext cx="8193024" cy="1536192"/>
          </a:xfrm>
          <a:custGeom>
            <a:avLst/>
            <a:gdLst/>
            <a:ahLst/>
            <a:cxnLst/>
            <a:rect l="l" t="t" r="r" b="b"/>
            <a:pathLst>
              <a:path w="8193024" h="1536192">
                <a:moveTo>
                  <a:pt x="0" y="658368"/>
                </a:moveTo>
                <a:lnTo>
                  <a:pt x="0" y="786384"/>
                </a:lnTo>
                <a:cubicBezTo>
                  <a:pt x="0" y="1197864"/>
                  <a:pt x="338328" y="1536192"/>
                  <a:pt x="758952" y="1536192"/>
                </a:cubicBezTo>
                <a:lnTo>
                  <a:pt x="8193024" y="1536192"/>
                </a:lnTo>
                <a:lnTo>
                  <a:pt x="8193024" y="0"/>
                </a:lnTo>
                <a:lnTo>
                  <a:pt x="585216" y="0"/>
                </a:lnTo>
                <a:cubicBezTo>
                  <a:pt x="448056" y="265176"/>
                  <a:pt x="246888" y="484632"/>
                  <a:pt x="0" y="658368"/>
                </a:cubicBez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nSpc>
                <a:spcPct val="150000"/>
              </a:lnSpc>
            </a:pPr>
            <a:r>
              <a:rPr lang="zh-CN" altLang="en-US" sz="2400" b="1" dirty="0">
                <a:solidFill>
                  <a:schemeClr val="tx1">
                    <a:lumMod val="85000"/>
                    <a:lumOff val="15000"/>
                  </a:schemeClr>
                </a:solidFill>
                <a:latin typeface="+mn-ea"/>
                <a:cs typeface="+mn-ea"/>
                <a:sym typeface="+mn-ea"/>
              </a:rPr>
              <a:t>掌握数据</a:t>
            </a:r>
            <a:r>
              <a:rPr lang="zh-CN" altLang="en-US" sz="2400" b="1" dirty="0">
                <a:solidFill>
                  <a:schemeClr val="tx1">
                    <a:lumMod val="85000"/>
                    <a:lumOff val="15000"/>
                  </a:schemeClr>
                </a:solidFill>
                <a:latin typeface="+mn-ea"/>
                <a:cs typeface="+mn-ea"/>
              </a:rPr>
              <a:t>透视图的创建</a:t>
            </a:r>
            <a:r>
              <a:rPr lang="zh-CN" altLang="en-US" sz="2400" b="1" dirty="0">
                <a:solidFill>
                  <a:schemeClr val="tx1">
                    <a:lumMod val="85000"/>
                    <a:lumOff val="15000"/>
                  </a:schemeClr>
                </a:solidFill>
                <a:latin typeface="+mn-ea"/>
                <a:cs typeface="+mn-ea"/>
                <a:sym typeface="+mn-ea"/>
              </a:rPr>
              <a:t>方法</a:t>
            </a:r>
          </a:p>
        </p:txBody>
      </p:sp>
      <p:sp>
        <p:nvSpPr>
          <p:cNvPr id="3" name="对象4"/>
          <p:cNvSpPr/>
          <p:nvPr>
            <p:custDataLst>
              <p:tags r:id="rId4"/>
            </p:custDataLst>
          </p:nvPr>
        </p:nvSpPr>
        <p:spPr>
          <a:xfrm>
            <a:off x="3593592" y="1762051"/>
            <a:ext cx="8193024" cy="1527048"/>
          </a:xfrm>
          <a:custGeom>
            <a:avLst/>
            <a:gdLst/>
            <a:ahLst/>
            <a:cxnLst/>
            <a:rect l="l" t="t" r="r" b="b"/>
            <a:pathLst>
              <a:path w="8193024" h="1527048">
                <a:moveTo>
                  <a:pt x="758952" y="0"/>
                </a:moveTo>
                <a:cubicBezTo>
                  <a:pt x="338328" y="0"/>
                  <a:pt x="0" y="329184"/>
                  <a:pt x="0" y="740664"/>
                </a:cubicBezTo>
                <a:lnTo>
                  <a:pt x="0" y="868680"/>
                </a:lnTo>
                <a:cubicBezTo>
                  <a:pt x="246888" y="1042416"/>
                  <a:pt x="448056" y="1261872"/>
                  <a:pt x="585216" y="1527048"/>
                </a:cubicBezTo>
                <a:lnTo>
                  <a:pt x="8193024" y="1527048"/>
                </a:lnTo>
                <a:lnTo>
                  <a:pt x="8193024" y="0"/>
                </a:lnTo>
                <a:lnTo>
                  <a:pt x="758952" y="0"/>
                </a:ln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gn="l">
              <a:lnSpc>
                <a:spcPct val="150000"/>
              </a:lnSpc>
              <a:buClrTx/>
              <a:buSzTx/>
              <a:buFontTx/>
            </a:pPr>
            <a:r>
              <a:rPr lang="zh-CN" altLang="en-US" sz="2400" b="1" dirty="0">
                <a:solidFill>
                  <a:schemeClr val="tx1">
                    <a:lumMod val="85000"/>
                    <a:lumOff val="15000"/>
                  </a:schemeClr>
                </a:solidFill>
                <a:latin typeface="+mn-ea"/>
                <a:cs typeface="+mn-ea"/>
                <a:sym typeface="+mn-ea"/>
              </a:rPr>
              <a:t>掌握</a:t>
            </a:r>
            <a:r>
              <a:rPr lang="zh-CN" altLang="en-US" sz="2400" b="1" dirty="0">
                <a:solidFill>
                  <a:schemeClr val="tx1">
                    <a:lumMod val="85000"/>
                    <a:lumOff val="15000"/>
                  </a:schemeClr>
                </a:solidFill>
                <a:latin typeface="+mn-ea"/>
                <a:cs typeface="+mn-ea"/>
              </a:rPr>
              <a:t>数据透视表的创建</a:t>
            </a:r>
            <a:r>
              <a:rPr lang="zh-CN" altLang="en-US" sz="2400" b="1" dirty="0">
                <a:solidFill>
                  <a:schemeClr val="tx1">
                    <a:lumMod val="85000"/>
                    <a:lumOff val="15000"/>
                  </a:schemeClr>
                </a:solidFill>
                <a:latin typeface="+mn-ea"/>
                <a:cs typeface="+mn-ea"/>
                <a:sym typeface="+mn-ea"/>
              </a:rPr>
              <a:t>方法</a:t>
            </a:r>
          </a:p>
        </p:txBody>
      </p:sp>
      <p:sp>
        <p:nvSpPr>
          <p:cNvPr id="19" name="对象5"/>
          <p:cNvSpPr/>
          <p:nvPr>
            <p:custDataLst>
              <p:tags r:id="rId5"/>
            </p:custDataLst>
          </p:nvPr>
        </p:nvSpPr>
        <p:spPr>
          <a:xfrm>
            <a:off x="621792" y="2077720"/>
            <a:ext cx="3200400" cy="3200400"/>
          </a:xfrm>
          <a:custGeom>
            <a:avLst/>
            <a:gdLst/>
            <a:ahLst/>
            <a:cxnLst/>
            <a:rect l="l" t="t" r="r" b="b"/>
            <a:pathLst>
              <a:path w="3200400" h="3200400">
                <a:moveTo>
                  <a:pt x="1600200" y="3200400"/>
                </a:moveTo>
                <a:cubicBezTo>
                  <a:pt x="2487168" y="3200400"/>
                  <a:pt x="3200400" y="2478024"/>
                  <a:pt x="3200400" y="1600200"/>
                </a:cubicBezTo>
                <a:cubicBezTo>
                  <a:pt x="3200400" y="713232"/>
                  <a:pt x="2487168" y="0"/>
                  <a:pt x="1600200" y="0"/>
                </a:cubicBezTo>
                <a:cubicBezTo>
                  <a:pt x="713232" y="0"/>
                  <a:pt x="0" y="713232"/>
                  <a:pt x="0" y="1600200"/>
                </a:cubicBezTo>
                <a:cubicBezTo>
                  <a:pt x="0" y="2478024"/>
                  <a:pt x="713232" y="3200400"/>
                  <a:pt x="1600200" y="3200400"/>
                </a:cubicBezTo>
                <a:moveTo>
                  <a:pt x="1600200" y="2770632"/>
                </a:moveTo>
                <a:cubicBezTo>
                  <a:pt x="2249424" y="2770632"/>
                  <a:pt x="2770632" y="2249424"/>
                  <a:pt x="2770632" y="1600200"/>
                </a:cubicBezTo>
                <a:cubicBezTo>
                  <a:pt x="2770632" y="950976"/>
                  <a:pt x="2249424" y="429768"/>
                  <a:pt x="1600200" y="429768"/>
                </a:cubicBezTo>
                <a:cubicBezTo>
                  <a:pt x="950976" y="429768"/>
                  <a:pt x="429768" y="950976"/>
                  <a:pt x="429768" y="1600200"/>
                </a:cubicBezTo>
                <a:cubicBezTo>
                  <a:pt x="429768" y="2249424"/>
                  <a:pt x="950976" y="2770632"/>
                  <a:pt x="1600200" y="2770632"/>
                </a:cubicBezTo>
              </a:path>
            </a:pathLst>
          </a:custGeom>
          <a:gradFill>
            <a:gsLst>
              <a:gs pos="0">
                <a:schemeClr val="accent2">
                  <a:alpha val="20000"/>
                </a:schemeClr>
              </a:gs>
              <a:gs pos="100000">
                <a:schemeClr val="accent1">
                  <a:alpha val="2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a:lstStyle/>
          <a:p>
            <a:endParaRPr lang="zh-CN" altLang="en-US"/>
          </a:p>
        </p:txBody>
      </p:sp>
      <p:sp>
        <p:nvSpPr>
          <p:cNvPr id="20" name="对象6"/>
          <p:cNvSpPr/>
          <p:nvPr>
            <p:custDataLst>
              <p:tags r:id="rId6"/>
            </p:custDataLst>
          </p:nvPr>
        </p:nvSpPr>
        <p:spPr>
          <a:xfrm>
            <a:off x="758952" y="2224024"/>
            <a:ext cx="2916936" cy="2916936"/>
          </a:xfrm>
          <a:custGeom>
            <a:avLst/>
            <a:gdLst/>
            <a:ahLst/>
            <a:cxnLst/>
            <a:rect l="l" t="t" r="r" b="b"/>
            <a:pathLst>
              <a:path w="2916936" h="2916936">
                <a:moveTo>
                  <a:pt x="1453896" y="2916936"/>
                </a:moveTo>
                <a:cubicBezTo>
                  <a:pt x="2258568" y="2916936"/>
                  <a:pt x="2916936" y="2258568"/>
                  <a:pt x="2916936" y="1453896"/>
                </a:cubicBezTo>
                <a:cubicBezTo>
                  <a:pt x="2916936" y="649224"/>
                  <a:pt x="2258568" y="0"/>
                  <a:pt x="1453896" y="0"/>
                </a:cubicBezTo>
                <a:cubicBezTo>
                  <a:pt x="649224" y="0"/>
                  <a:pt x="0" y="649224"/>
                  <a:pt x="0" y="1453896"/>
                </a:cubicBezTo>
                <a:cubicBezTo>
                  <a:pt x="0" y="2258568"/>
                  <a:pt x="649224" y="2916936"/>
                  <a:pt x="1453896" y="2916936"/>
                </a:cubicBezTo>
                <a:moveTo>
                  <a:pt x="1453896" y="2523744"/>
                </a:moveTo>
                <a:cubicBezTo>
                  <a:pt x="2048256" y="2523744"/>
                  <a:pt x="2523744" y="2048256"/>
                  <a:pt x="2523744" y="1453896"/>
                </a:cubicBezTo>
                <a:cubicBezTo>
                  <a:pt x="2523744" y="868680"/>
                  <a:pt x="2048256" y="393192"/>
                  <a:pt x="1453896" y="393192"/>
                </a:cubicBezTo>
                <a:cubicBezTo>
                  <a:pt x="868680" y="393192"/>
                  <a:pt x="393192" y="868680"/>
                  <a:pt x="393192" y="1453896"/>
                </a:cubicBezTo>
                <a:cubicBezTo>
                  <a:pt x="393192" y="2048256"/>
                  <a:pt x="868680" y="2523744"/>
                  <a:pt x="1453896" y="2523744"/>
                </a:cubicBezTo>
              </a:path>
            </a:pathLst>
          </a:custGeom>
          <a:gradFill>
            <a:gsLst>
              <a:gs pos="0">
                <a:schemeClr val="accent2">
                  <a:alpha val="100000"/>
                </a:schemeClr>
              </a:gs>
              <a:gs pos="100000">
                <a:schemeClr val="accent1">
                  <a:alpha val="10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a:lstStyle/>
          <a:p>
            <a:endParaRPr lang="zh-CN" altLang="en-US"/>
          </a:p>
        </p:txBody>
      </p:sp>
      <p:sp>
        <p:nvSpPr>
          <p:cNvPr id="5" name="椭圆 4"/>
          <p:cNvSpPr/>
          <p:nvPr>
            <p:custDataLst>
              <p:tags r:id="rId7"/>
            </p:custDataLst>
          </p:nvPr>
        </p:nvSpPr>
        <p:spPr>
          <a:xfrm>
            <a:off x="4316832" y="2269975"/>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01</a:t>
            </a:r>
            <a:endParaRPr lang="zh-CN" altLang="en-US" sz="2000" b="1">
              <a:solidFill>
                <a:schemeClr val="lt1">
                  <a:lumMod val="100000"/>
                </a:schemeClr>
              </a:solidFill>
              <a:latin typeface="+mn-ea"/>
              <a:cs typeface="+mn-ea"/>
              <a:sym typeface="+mn-ea"/>
            </a:endParaRPr>
          </a:p>
        </p:txBody>
      </p:sp>
      <p:sp>
        <p:nvSpPr>
          <p:cNvPr id="7" name="椭圆 6"/>
          <p:cNvSpPr/>
          <p:nvPr>
            <p:custDataLst>
              <p:tags r:id="rId8"/>
            </p:custDataLst>
          </p:nvPr>
        </p:nvSpPr>
        <p:spPr>
          <a:xfrm>
            <a:off x="4316832" y="3979749"/>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dirty="0">
                <a:solidFill>
                  <a:schemeClr val="lt1">
                    <a:lumMod val="100000"/>
                  </a:schemeClr>
                </a:solidFill>
                <a:latin typeface="+mn-ea"/>
                <a:cs typeface="+mn-ea"/>
                <a:sym typeface="+mn-ea"/>
              </a:rPr>
              <a:t>02</a:t>
            </a:r>
            <a:endParaRPr lang="zh-CN" altLang="en-US" sz="2000" b="1" dirty="0">
              <a:solidFill>
                <a:schemeClr val="lt1">
                  <a:lumMod val="100000"/>
                </a:schemeClr>
              </a:solidFill>
              <a:latin typeface="+mn-ea"/>
              <a:cs typeface="+mn-ea"/>
              <a:sym typeface="+mn-ea"/>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2"/>
          <p:cNvSpPr/>
          <p:nvPr/>
        </p:nvSpPr>
        <p:spPr>
          <a:xfrm rot="9560863">
            <a:off x="8707344" y="2490078"/>
            <a:ext cx="544881"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 name="直角三角形 3"/>
          <p:cNvSpPr/>
          <p:nvPr/>
        </p:nvSpPr>
        <p:spPr>
          <a:xfrm rot="19063166">
            <a:off x="7857464" y="3380676"/>
            <a:ext cx="681250"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 name="矩形 4"/>
          <p:cNvSpPr/>
          <p:nvPr/>
        </p:nvSpPr>
        <p:spPr>
          <a:xfrm>
            <a:off x="0" y="2896064"/>
            <a:ext cx="12192000" cy="1319080"/>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custDataLst>
              <p:tags r:id="rId1"/>
            </p:custDataLst>
          </p:nvPr>
        </p:nvSpPr>
        <p:spPr>
          <a:xfrm>
            <a:off x="3021014" y="2430464"/>
            <a:ext cx="6008687" cy="2219325"/>
          </a:xfrm>
          <a:custGeom>
            <a:avLst/>
            <a:gdLst>
              <a:gd name="connsiteX0" fmla="*/ 0 w 6008914"/>
              <a:gd name="connsiteY0" fmla="*/ 452846 h 2220686"/>
              <a:gd name="connsiteX1" fmla="*/ 252548 w 6008914"/>
              <a:gd name="connsiteY1" fmla="*/ 1793966 h 2220686"/>
              <a:gd name="connsiteX2" fmla="*/ 5320937 w 6008914"/>
              <a:gd name="connsiteY2" fmla="*/ 2220686 h 2220686"/>
              <a:gd name="connsiteX3" fmla="*/ 6008914 w 6008914"/>
              <a:gd name="connsiteY3" fmla="*/ 0 h 2220686"/>
              <a:gd name="connsiteX4" fmla="*/ 0 w 6008914"/>
              <a:gd name="connsiteY4" fmla="*/ 452846 h 2220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8914" h="2220686">
                <a:moveTo>
                  <a:pt x="0" y="452846"/>
                </a:moveTo>
                <a:lnTo>
                  <a:pt x="252548" y="1793966"/>
                </a:lnTo>
                <a:lnTo>
                  <a:pt x="5320937" y="2220686"/>
                </a:lnTo>
                <a:lnTo>
                  <a:pt x="6008914" y="0"/>
                </a:lnTo>
                <a:lnTo>
                  <a:pt x="0" y="452846"/>
                </a:lnTo>
                <a:close/>
              </a:path>
            </a:pathLst>
          </a:custGeom>
          <a:solidFill>
            <a:srgbClr val="34BF49"/>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任意多边形 7"/>
          <p:cNvSpPr/>
          <p:nvPr>
            <p:custDataLst>
              <p:tags r:id="rId2"/>
            </p:custDataLst>
          </p:nvPr>
        </p:nvSpPr>
        <p:spPr>
          <a:xfrm>
            <a:off x="9086850" y="2482850"/>
            <a:ext cx="400050" cy="158750"/>
          </a:xfrm>
          <a:custGeom>
            <a:avLst/>
            <a:gdLst>
              <a:gd name="connsiteX0" fmla="*/ 0 w 400050"/>
              <a:gd name="connsiteY0" fmla="*/ 152400 h 158750"/>
              <a:gd name="connsiteX1" fmla="*/ 374650 w 400050"/>
              <a:gd name="connsiteY1" fmla="*/ 0 h 158750"/>
              <a:gd name="connsiteX2" fmla="*/ 400050 w 400050"/>
              <a:gd name="connsiteY2" fmla="*/ 158750 h 158750"/>
              <a:gd name="connsiteX3" fmla="*/ 0 w 400050"/>
              <a:gd name="connsiteY3" fmla="*/ 152400 h 158750"/>
            </a:gdLst>
            <a:ahLst/>
            <a:cxnLst>
              <a:cxn ang="0">
                <a:pos x="connsiteX0" y="connsiteY0"/>
              </a:cxn>
              <a:cxn ang="0">
                <a:pos x="connsiteX1" y="connsiteY1"/>
              </a:cxn>
              <a:cxn ang="0">
                <a:pos x="connsiteX2" y="connsiteY2"/>
              </a:cxn>
              <a:cxn ang="0">
                <a:pos x="connsiteX3" y="connsiteY3"/>
              </a:cxn>
            </a:cxnLst>
            <a:rect l="l" t="t" r="r" b="b"/>
            <a:pathLst>
              <a:path w="400050" h="158750">
                <a:moveTo>
                  <a:pt x="0" y="152400"/>
                </a:moveTo>
                <a:lnTo>
                  <a:pt x="374650" y="0"/>
                </a:lnTo>
                <a:lnTo>
                  <a:pt x="400050" y="158750"/>
                </a:lnTo>
                <a:lnTo>
                  <a:pt x="0" y="1524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9" name="任意多边形 8"/>
          <p:cNvSpPr/>
          <p:nvPr>
            <p:custDataLst>
              <p:tags r:id="rId3"/>
            </p:custDataLst>
          </p:nvPr>
        </p:nvSpPr>
        <p:spPr>
          <a:xfrm>
            <a:off x="8959850" y="1936750"/>
            <a:ext cx="368300" cy="342900"/>
          </a:xfrm>
          <a:custGeom>
            <a:avLst/>
            <a:gdLst>
              <a:gd name="connsiteX0" fmla="*/ 0 w 368300"/>
              <a:gd name="connsiteY0" fmla="*/ 342900 h 342900"/>
              <a:gd name="connsiteX1" fmla="*/ 254000 w 368300"/>
              <a:gd name="connsiteY1" fmla="*/ 0 h 342900"/>
              <a:gd name="connsiteX2" fmla="*/ 368300 w 368300"/>
              <a:gd name="connsiteY2" fmla="*/ 139700 h 342900"/>
              <a:gd name="connsiteX3" fmla="*/ 0 w 368300"/>
              <a:gd name="connsiteY3" fmla="*/ 342900 h 342900"/>
            </a:gdLst>
            <a:ahLst/>
            <a:cxnLst>
              <a:cxn ang="0">
                <a:pos x="connsiteX0" y="connsiteY0"/>
              </a:cxn>
              <a:cxn ang="0">
                <a:pos x="connsiteX1" y="connsiteY1"/>
              </a:cxn>
              <a:cxn ang="0">
                <a:pos x="connsiteX2" y="connsiteY2"/>
              </a:cxn>
              <a:cxn ang="0">
                <a:pos x="connsiteX3" y="connsiteY3"/>
              </a:cxn>
            </a:cxnLst>
            <a:rect l="l" t="t" r="r" b="b"/>
            <a:pathLst>
              <a:path w="368300" h="342900">
                <a:moveTo>
                  <a:pt x="0" y="342900"/>
                </a:moveTo>
                <a:lnTo>
                  <a:pt x="254000" y="0"/>
                </a:lnTo>
                <a:lnTo>
                  <a:pt x="368300" y="139700"/>
                </a:lnTo>
                <a:lnTo>
                  <a:pt x="0" y="3429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文本框 5"/>
          <p:cNvSpPr txBox="1">
            <a:spLocks noChangeArrowheads="1"/>
          </p:cNvSpPr>
          <p:nvPr>
            <p:custDataLst>
              <p:tags r:id="rId4"/>
            </p:custDataLst>
          </p:nvPr>
        </p:nvSpPr>
        <p:spPr bwMode="auto">
          <a:xfrm rot="21345375">
            <a:off x="2905126" y="2419350"/>
            <a:ext cx="6124575"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8000" dirty="0">
                <a:solidFill>
                  <a:srgbClr val="FFFFFF"/>
                </a:solidFill>
                <a:latin typeface="Bodoni MT Black" panose="02070A03080606020203" pitchFamily="18" charset="0"/>
                <a:ea typeface="幼圆" panose="02010509060101010101" pitchFamily="49" charset="-122"/>
              </a:rPr>
              <a:t>THANKS</a:t>
            </a:r>
            <a:endParaRPr lang="zh-CN" altLang="en-US" sz="8000" dirty="0">
              <a:solidFill>
                <a:srgbClr val="FFFFFF"/>
              </a:solidFill>
              <a:latin typeface="Bodoni MT Black" panose="02070A03080606020203" pitchFamily="18" charset="0"/>
              <a:ea typeface="幼圆" panose="02010509060101010101" pitchFamily="49" charset="-122"/>
            </a:endParaRPr>
          </a:p>
        </p:txBody>
      </p:sp>
      <p:grpSp>
        <p:nvGrpSpPr>
          <p:cNvPr id="15" name="组合 14"/>
          <p:cNvGrpSpPr/>
          <p:nvPr/>
        </p:nvGrpSpPr>
        <p:grpSpPr>
          <a:xfrm>
            <a:off x="3686629" y="1041940"/>
            <a:ext cx="4194628" cy="1209221"/>
            <a:chOff x="3686629" y="1298779"/>
            <a:chExt cx="4194628" cy="1209221"/>
          </a:xfrm>
        </p:grpSpPr>
        <p:sp>
          <p:nvSpPr>
            <p:cNvPr id="17"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p>
          </p:txBody>
        </p:sp>
        <p:sp>
          <p:nvSpPr>
            <p:cNvPr id="18" name="十字箭头标注 17"/>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0" name="图片 19"/>
          <p:cNvPicPr>
            <a:picLocks noChangeAspect="1"/>
          </p:cNvPicPr>
          <p:nvPr/>
        </p:nvPicPr>
        <p:blipFill>
          <a:blip r:embed="rId6" cstate="print">
            <a:extLst>
              <a:ext uri="{BEBA8EAE-BF5A-486C-A8C5-ECC9F3942E4B}">
                <a14:imgProps xmlns:a14="http://schemas.microsoft.com/office/drawing/2010/main">
                  <a14:imgLayer r:embed="rId7">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14" name="文本框 13"/>
          <p:cNvSpPr txBox="1"/>
          <p:nvPr/>
        </p:nvSpPr>
        <p:spPr>
          <a:xfrm>
            <a:off x="4730115" y="1793875"/>
            <a:ext cx="5683885" cy="398780"/>
          </a:xfrm>
          <a:prstGeom prst="rect">
            <a:avLst/>
          </a:prstGeom>
          <a:noFill/>
        </p:spPr>
        <p:txBody>
          <a:bodyPr wrap="square" rtlCol="0">
            <a:spAutoFit/>
          </a:bodyPr>
          <a:lstStyle/>
          <a:p>
            <a:r>
              <a:rPr lang="zh-CN" altLang="en-US" sz="2000" kern="2700" spc="300" dirty="0">
                <a:latin typeface="微软雅黑" panose="020B0503020204020204" pitchFamily="34" charset="-122"/>
                <a:ea typeface="微软雅黑" panose="020B0503020204020204" pitchFamily="34" charset="-122"/>
              </a:rPr>
              <a:t>信息技术基础</a:t>
            </a:r>
            <a:r>
              <a:rPr lang="en-US" altLang="zh-CN" kern="2700" spc="600" dirty="0">
                <a:latin typeface="微软雅黑" panose="020B0503020204020204" pitchFamily="34" charset="-122"/>
                <a:ea typeface="微软雅黑" panose="020B0503020204020204" pitchFamily="34" charset="-122"/>
              </a:rPr>
              <a:t>(</a:t>
            </a:r>
            <a:r>
              <a:rPr lang="en-US" altLang="zh-CN" kern="2700" dirty="0">
                <a:latin typeface="Times New Roman" panose="02020603050405020304" pitchFamily="18" charset="0"/>
                <a:ea typeface="微软雅黑" panose="020B0503020204020204" pitchFamily="34" charset="-122"/>
                <a:cs typeface="Times New Roman" panose="02020603050405020304" pitchFamily="18" charset="0"/>
              </a:rPr>
              <a:t>Windows11+WPS Office</a:t>
            </a:r>
            <a:r>
              <a:rPr lang="zh-CN" altLang="en-US" kern="2700" spc="600" dirty="0">
                <a:latin typeface="微软雅黑" panose="020B0503020204020204" pitchFamily="34" charset="-122"/>
                <a:ea typeface="微软雅黑" panose="020B0503020204020204" pitchFamily="34" charset="-122"/>
              </a:rPr>
              <a:t>）</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PP_MARK_KEY" val="1b9db658-8625-4e39-b37f-ed1da5931690"/>
  <p:tag name="COMMONDATA" val="eyJoZGlkIjoiY2FjYzUxMDdiZWE2MjNiZDFiOGEyZGYzNmM1ZjEyNzkifQ=="/>
  <p:tag name="RESOURCE_RECORD_KEY" val="{&quot;70&quot;:[3318445,3316008,3321973,3321977,3314378]}"/>
</p:tagLst>
</file>

<file path=ppt/tags/tag2.xml><?xml version="1.0" encoding="utf-8"?>
<p:tagLst xmlns:a="http://schemas.openxmlformats.org/drawingml/2006/main" xmlns:r="http://schemas.openxmlformats.org/officeDocument/2006/relationships" xmlns:p="http://schemas.openxmlformats.org/presentationml/2006/main">
  <p:tag name="MH" val="20151108193144"/>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8193144"/>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6.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7.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8.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9.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0.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1.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2.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3.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4.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5.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6.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7.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8.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9.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0.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1.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2.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3.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4.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5.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6.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7.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8.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9.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0.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1.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2.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3.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4.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5.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6.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7.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8.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39.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0.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1.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2.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3.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4.xml><?xml version="1.0" encoding="utf-8"?>
<p:tagLst xmlns:a="http://schemas.openxmlformats.org/drawingml/2006/main" xmlns:r="http://schemas.openxmlformats.org/officeDocument/2006/relationships" xmlns:p="http://schemas.openxmlformats.org/presentationml/2006/main">
  <p:tag name="KSO_WM_SLIDE_ID" val="diagram20231642_2"/>
  <p:tag name="KSO_WM_TEMPLATE_SUBCATEGORY" val="0"/>
  <p:tag name="KSO_WM_TEMPLATE_MASTER_TYPE" val="0"/>
  <p:tag name="KSO_WM_TEMPLATE_COLOR_TYPE" val="0"/>
  <p:tag name="KSO_WM_SLIDE_ITEM_CNT" val="3"/>
  <p:tag name="KSO_WM_SLIDE_INDEX" val="2"/>
  <p:tag name="KSO_WM_TAG_VERSION" val="3.0"/>
  <p:tag name="KSO_WM_BEAUTIFY_FLAG" val="#wm#"/>
  <p:tag name="KSO_WM_TEMPLATE_CATEGORY" val="diagram"/>
  <p:tag name="KSO_WM_TEMPLATE_INDEX" val="20231642"/>
  <p:tag name="KSO_WM_SLIDE_TYPE" val="text"/>
  <p:tag name="KSO_WM_SLIDE_SUBTYPE" val="diag"/>
  <p:tag name="KSO_WM_SLIDE_SIZE" val="861.12*371.52"/>
  <p:tag name="KSO_WM_SLIDE_POSITION" val="48.96*126.48"/>
  <p:tag name="KSO_WM_SLIDE_LAYOUT" val="a_n"/>
  <p:tag name="KSO_WM_SLIDE_LAYOUT_CNT" val="1_1"/>
  <p:tag name="KSO_WM_SPECIAL_SOURCE" val="bdnull"/>
  <p:tag name="KSO_WM_DIAGRAM_GROUP_CODE" val="n1-1"/>
  <p:tag name="KSO_WM_SLIDE_DIAGTYPE" val="n"/>
</p:tagLst>
</file>

<file path=ppt/tags/tag45.xml><?xml version="1.0" encoding="utf-8"?>
<p:tagLst xmlns:a="http://schemas.openxmlformats.org/drawingml/2006/main" xmlns:r="http://schemas.openxmlformats.org/officeDocument/2006/relationships" xmlns:p="http://schemas.openxmlformats.org/presentationml/2006/main">
  <p:tag name="KSO_WM_UNIT_COMPATIBLE" val="0"/>
  <p:tag name="KSO_WM_UNIT_DIAGRAM_ISREFERUNIT" val="0"/>
  <p:tag name="KSO_WM_TEMPLATE_CATEGORY" val="diagram"/>
  <p:tag name="KSO_WM_UNIT_LAYERLEVEL" val="1_1_1"/>
  <p:tag name="KSO_WM_BEAUTIFY_FLAG" val="#wm#"/>
  <p:tag name="KSO_WM_DIAGRAM_VERSION" val="3"/>
  <p:tag name="KSO_WM_DIAGRAM_COLOR_TEXT_CAN_REMOVE" val="n"/>
  <p:tag name="KSO_WM_DIAGRAM_MAX_ITEMCNT" val="6"/>
  <p:tag name="KSO_WM_DIAGRAM_VIRTUALLY_FRAME" val="{&quot;height&quot;:375.1000061035156,&quot;left&quot;:48.59501220703123,&quot;top&quot;:110.68999694824215,&quot;width&quot;:861.8499755859375}"/>
  <p:tag name="KSO_WM_UNIT_HIGHLIGHT" val="0"/>
  <p:tag name="KSO_WM_UNIT_DIAGRAM_ISNUMVISUAL" val="0"/>
  <p:tag name="KSO_WM_UNIT_ID" val="diagram20231642_2*n_h_a*1_1_1"/>
  <p:tag name="KSO_WM_TEMPLATE_INDEX" val="20231642"/>
  <p:tag name="KSO_WM_TAG_VERSION" val="3.0"/>
  <p:tag name="KSO_WM_UNIT_ISCONTENTSTITLE" val="0"/>
  <p:tag name="KSO_WM_UNIT_ISNUMDGMTITLE" val="0"/>
  <p:tag name="KSO_WM_UNIT_NOCLEAR" val="0"/>
  <p:tag name="KSO_WM_UNIT_VALUE" val="42"/>
  <p:tag name="KSO_WM_DIAGRAM_GROUP_CODE" val="n1-1"/>
  <p:tag name="KSO_WM_UNIT_TYPE" val="n_h_a"/>
  <p:tag name="KSO_WM_UNIT_INDEX" val="1_1_1"/>
  <p:tag name="KSO_WM_DIAGRAM_COLOR_TRICK" val="1"/>
  <p:tag name="KSO_WM_DIAGRAM_MIN_ITEMCNT" val="2"/>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PRESET_TEXT" val="添加标题"/>
  <p:tag name="KSO_WM_UNIT_FILL_TYPE" val="3"/>
  <p:tag name="KSO_WM_UNIT_TEXT_FILL_FORE_SCHEMECOLOR_INDEX" val="1"/>
  <p:tag name="KSO_WM_UNIT_TEXT_FILL_TYPE" val="1"/>
  <p:tag name="KSO_WM_UNIT_USESOURCEFORMAT_APPLY" val="1"/>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642_2*n_h_h_f*1_2_3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DIAGRAM_GROUP_CODE" val="n1-1"/>
  <p:tag name="KSO_WM_UNIT_TYPE" val="n_h_h_f"/>
  <p:tag name="KSO_WM_UNIT_INDEX" val="1_2_3_1"/>
  <p:tag name="KSO_WM_UNIT_VALUE" val="112"/>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642_2*n_h_h_f*1_2_1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UNIT_VALUE" val="112"/>
  <p:tag name="KSO_WM_DIAGRAM_GROUP_CODE" val="n1-1"/>
  <p:tag name="KSO_WM_UNIT_TYPE" val="n_h_h_f"/>
  <p:tag name="KSO_WM_UNIT_INDEX" val="1_2_1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642_2*n_h_i*1_1_1"/>
  <p:tag name="KSO_WM_TEMPLATE_CATEGORY" val="diagram"/>
  <p:tag name="KSO_WM_TEMPLATE_INDEX" val="20231642"/>
  <p:tag name="KSO_WM_UNIT_LAYERLEVEL" val="1_1_1"/>
  <p:tag name="KSO_WM_TAG_VERSION" val="3.0"/>
  <p:tag name="KSO_WM_BEAUTIFY_FLAG" val="#wm#"/>
  <p:tag name="KSO_WM_DIAGRAM_GROUP_CODE" val="n1-1"/>
  <p:tag name="KSO_WM_UNIT_TYPE" val="n_h_i"/>
  <p:tag name="KSO_WM_UNIT_INDEX" val="1_1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800000011920929},{&quot;brightness&quot;:0,&quot;colorType&quot;:1,&quot;foreColorIndex&quot;:5,&quot;pos&quot;:1,&quot;transparency&quot;:0.800000011920929}],&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642_2*n_h_i*1_1_2"/>
  <p:tag name="KSO_WM_TEMPLATE_CATEGORY" val="diagram"/>
  <p:tag name="KSO_WM_TEMPLATE_INDEX" val="20231642"/>
  <p:tag name="KSO_WM_UNIT_LAYERLEVEL" val="1_1_1"/>
  <p:tag name="KSO_WM_TAG_VERSION" val="3.0"/>
  <p:tag name="KSO_WM_BEAUTIFY_FLAG" val="#wm#"/>
  <p:tag name="KSO_WM_DIAGRAM_GROUP_CODE" val="n1-1"/>
  <p:tag name="KSO_WM_UNIT_TYPE" val="n_h_i"/>
  <p:tag name="KSO_WM_UNIT_INDEX" val="1_1_2"/>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1_1"/>
  <p:tag name="KSO_WM_UNIT_ID" val="diagram20231642_2*n_h_h_i*1_2_1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TEXT_FILL_FORE_SCHEMECOLOR_INDEX" val="1"/>
  <p:tag name="KSO_WM_UNIT_TEXT_FILL_TYPE" val="1"/>
  <p:tag name="KSO_WM_UNIT_SHADOW_SCHEMECOLOR_INDEX" val="5"/>
  <p:tag name="KSO_WM_UNIT_USESOURCEFORMAT_APPLY" val="1"/>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3_1"/>
  <p:tag name="KSO_WM_UNIT_ID" val="diagram20231642_2*n_h_h_i*1_2_3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3"/>
  <p:tag name="KSO_WM_UNIT_FILL_TYPE" val="3"/>
  <p:tag name="KSO_WM_UNIT_TEXT_FILL_FORE_SCHEMECOLOR_INDEX" val="1"/>
  <p:tag name="KSO_WM_UNIT_TEXT_FILL_TYPE" val="1"/>
  <p:tag name="KSO_WM_UNIT_SHADOW_SCHEMECOLOR_INDEX" val="5"/>
  <p:tag name="KSO_WM_UNIT_USESOURCEFORMAT_APPLY" val="1"/>
</p:tagLst>
</file>

<file path=ppt/tags/tag52.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Freeform 2"/>
</p:tagLst>
</file>

<file path=ppt/tags/tag53.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Freeform 3"/>
</p:tagLst>
</file>

<file path=ppt/tags/tag54.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Freeform 4"/>
</p:tagLst>
</file>

<file path=ppt/tags/tag55.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文本框 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2000" dirty="0" smtClean="0">
            <a:solidFill>
              <a:schemeClr val="tx1">
                <a:lumMod val="85000"/>
                <a:lumOff val="15000"/>
              </a:schemeClr>
            </a:soli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351</TotalTime>
  <Words>1192</Words>
  <Application>Microsoft Office PowerPoint</Application>
  <PresentationFormat>宽屏</PresentationFormat>
  <Paragraphs>93</Paragraphs>
  <Slides>14</Slides>
  <Notes>1</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1</vt:i4>
      </vt:variant>
      <vt:variant>
        <vt:lpstr>幻灯片标题</vt:lpstr>
      </vt:variant>
      <vt:variant>
        <vt:i4>14</vt:i4>
      </vt:variant>
    </vt:vector>
  </HeadingPairs>
  <TitlesOfParts>
    <vt:vector size="27" baseType="lpstr">
      <vt:lpstr>等线</vt:lpstr>
      <vt:lpstr>等线 Light</vt:lpstr>
      <vt:lpstr>华文琥珀</vt:lpstr>
      <vt:lpstr>华文行楷</vt:lpstr>
      <vt:lpstr>宋体</vt:lpstr>
      <vt:lpstr>微软雅黑</vt:lpstr>
      <vt:lpstr>Arial</vt:lpstr>
      <vt:lpstr>Bodoni MT Black</vt:lpstr>
      <vt:lpstr>Calibri</vt:lpstr>
      <vt:lpstr>Times New Roman</vt:lpstr>
      <vt:lpstr>Wingdings</vt:lpstr>
      <vt:lpstr>Office 主题​​</vt:lpstr>
      <vt:lpstr>Microsoft Excel 97-2003 Worksheet</vt:lpstr>
      <vt:lpstr>PowerPoint 演示文稿</vt:lpstr>
      <vt:lpstr>PowerPoint 演示文稿</vt:lpstr>
      <vt:lpstr>PowerPoint 演示文稿</vt:lpstr>
      <vt:lpstr>PowerPoint 演示文稿</vt:lpstr>
      <vt:lpstr>PowerPoint 演示文稿</vt:lpstr>
      <vt:lpstr>（一）数据透视表</vt:lpstr>
      <vt:lpstr>（一）数据透视表</vt:lpstr>
      <vt:lpstr>（一）数据透视表</vt:lpstr>
      <vt:lpstr>（一）数据透视表</vt:lpstr>
      <vt:lpstr>（一）数据透视表</vt:lpstr>
      <vt:lpstr>（二）数据透视图</vt:lpstr>
      <vt:lpstr>（二）数据透视图</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志奇 韩</cp:lastModifiedBy>
  <cp:revision>360</cp:revision>
  <dcterms:created xsi:type="dcterms:W3CDTF">2015-11-09T02:22:00Z</dcterms:created>
  <dcterms:modified xsi:type="dcterms:W3CDTF">2024-09-30T07:17:51Z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C31CBB8FCECF4DB5AC4C988F0B8BEAFC</vt:lpwstr>
  </property>
  <property fmtid="{D5CDD505-2E9C-101B-9397-08002B2CF9AE}" pid="3" name="KSOProductBuildVer">
    <vt:lpwstr>2052-12.1.0.17857</vt:lpwstr>
  </property>
</Properties>
</file>