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840" r:id="rId7"/>
    <p:sldId id="406" r:id="rId8"/>
    <p:sldId id="407" r:id="rId9"/>
    <p:sldId id="851" r:id="rId10"/>
    <p:sldId id="841" r:id="rId11"/>
    <p:sldId id="842" r:id="rId12"/>
    <p:sldId id="852" r:id="rId13"/>
    <p:sldId id="853" r:id="rId14"/>
    <p:sldId id="854" r:id="rId15"/>
    <p:sldId id="843" r:id="rId16"/>
    <p:sldId id="845" r:id="rId17"/>
    <p:sldId id="747" r:id="rId18"/>
    <p:sldId id="745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51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36" userDrawn="1">
          <p15:clr>
            <a:srgbClr val="A4A3A4"/>
          </p15:clr>
        </p15:guide>
        <p15:guide id="4" pos="7380" userDrawn="1">
          <p15:clr>
            <a:srgbClr val="A4A3A4"/>
          </p15:clr>
        </p15:guide>
        <p15:guide id="5" orient="horz" pos="3910" userDrawn="1">
          <p15:clr>
            <a:srgbClr val="A4A3A4"/>
          </p15:clr>
        </p15:guide>
        <p15:guide id="6" orient="horz" pos="2525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51"/>
        <p:guide pos="220"/>
        <p:guide pos="2736"/>
        <p:guide pos="7380"/>
        <p:guide orient="horz" pos="3910"/>
        <p:guide orient="horz" pos="2525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gs" Target="tags/tag71.xml"/><Relationship Id="rId23" Type="http://schemas.openxmlformats.org/officeDocument/2006/relationships/commentAuthors" Target="commentAuthors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0" Type="http://schemas.openxmlformats.org/officeDocument/2006/relationships/notesSlide" Target="../notesSlides/notesSlide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tags" Target="../tags/tag16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3.xml"/><Relationship Id="rId34" Type="http://schemas.openxmlformats.org/officeDocument/2006/relationships/tags" Target="../tags/tag42.xml"/><Relationship Id="rId33" Type="http://schemas.openxmlformats.org/officeDocument/2006/relationships/tags" Target="../tags/tag41.xml"/><Relationship Id="rId32" Type="http://schemas.openxmlformats.org/officeDocument/2006/relationships/tags" Target="../tags/tag40.xml"/><Relationship Id="rId31" Type="http://schemas.openxmlformats.org/officeDocument/2006/relationships/tags" Target="../tags/tag39.xml"/><Relationship Id="rId30" Type="http://schemas.openxmlformats.org/officeDocument/2006/relationships/tags" Target="../tags/tag38.xml"/><Relationship Id="rId3" Type="http://schemas.openxmlformats.org/officeDocument/2006/relationships/tags" Target="../tags/tag13.xml"/><Relationship Id="rId29" Type="http://schemas.openxmlformats.org/officeDocument/2006/relationships/tags" Target="../tags/tag37.xml"/><Relationship Id="rId28" Type="http://schemas.openxmlformats.org/officeDocument/2006/relationships/tags" Target="../tags/tag36.xml"/><Relationship Id="rId27" Type="http://schemas.openxmlformats.org/officeDocument/2006/relationships/tags" Target="../tags/tag35.xml"/><Relationship Id="rId26" Type="http://schemas.openxmlformats.org/officeDocument/2006/relationships/tags" Target="../tags/tag34.xml"/><Relationship Id="rId25" Type="http://schemas.openxmlformats.org/officeDocument/2006/relationships/tags" Target="../tags/tag33.xml"/><Relationship Id="rId24" Type="http://schemas.openxmlformats.org/officeDocument/2006/relationships/tags" Target="../tags/tag32.xml"/><Relationship Id="rId23" Type="http://schemas.openxmlformats.org/officeDocument/2006/relationships/tags" Target="../tags/tag31.xml"/><Relationship Id="rId22" Type="http://schemas.openxmlformats.org/officeDocument/2006/relationships/tags" Target="../tags/tag30.xml"/><Relationship Id="rId21" Type="http://schemas.openxmlformats.org/officeDocument/2006/relationships/tags" Target="../tags/tag29.xml"/><Relationship Id="rId20" Type="http://schemas.openxmlformats.org/officeDocument/2006/relationships/tags" Target="../tags/tag28.xml"/><Relationship Id="rId2" Type="http://schemas.openxmlformats.org/officeDocument/2006/relationships/tags" Target="../tags/tag12.xml"/><Relationship Id="rId19" Type="http://schemas.openxmlformats.org/officeDocument/2006/relationships/tags" Target="../tags/tag27.xml"/><Relationship Id="rId18" Type="http://schemas.openxmlformats.org/officeDocument/2006/relationships/tags" Target="../tags/tag26.xml"/><Relationship Id="rId17" Type="http://schemas.openxmlformats.org/officeDocument/2006/relationships/tags" Target="../tags/tag25.xml"/><Relationship Id="rId16" Type="http://schemas.openxmlformats.org/officeDocument/2006/relationships/tags" Target="../tags/tag24.xml"/><Relationship Id="rId15" Type="http://schemas.openxmlformats.org/officeDocument/2006/relationships/tags" Target="../tags/tag23.xml"/><Relationship Id="rId14" Type="http://schemas.openxmlformats.org/officeDocument/2006/relationships/tags" Target="../tags/tag22.xml"/><Relationship Id="rId13" Type="http://schemas.openxmlformats.org/officeDocument/2006/relationships/tags" Target="../tags/tag21.xml"/><Relationship Id="rId12" Type="http://schemas.openxmlformats.org/officeDocument/2006/relationships/tags" Target="../tags/tag20.xml"/><Relationship Id="rId11" Type="http://schemas.openxmlformats.org/officeDocument/2006/relationships/tags" Target="../tags/tag19.xml"/><Relationship Id="rId10" Type="http://schemas.openxmlformats.org/officeDocument/2006/relationships/tags" Target="../tags/tag18.xml"/><Relationship Id="rId1" Type="http://schemas.openxmlformats.org/officeDocument/2006/relationships/tags" Target="../tags/tag1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50.xml"/><Relationship Id="rId8" Type="http://schemas.openxmlformats.org/officeDocument/2006/relationships/tags" Target="../tags/tag49.xml"/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microsoft.com/office/2007/relationships/hdphoto" Target="../media/image4.wdp"/><Relationship Id="rId19" Type="http://schemas.openxmlformats.org/officeDocument/2006/relationships/notesSlide" Target="../notesSlides/notesSlide2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58.xml"/><Relationship Id="rId16" Type="http://schemas.openxmlformats.org/officeDocument/2006/relationships/tags" Target="../tags/tag57.xml"/><Relationship Id="rId15" Type="http://schemas.openxmlformats.org/officeDocument/2006/relationships/tags" Target="../tags/tag56.xml"/><Relationship Id="rId14" Type="http://schemas.openxmlformats.org/officeDocument/2006/relationships/tags" Target="../tags/tag55.xml"/><Relationship Id="rId13" Type="http://schemas.openxmlformats.org/officeDocument/2006/relationships/tags" Target="../tags/tag54.xml"/><Relationship Id="rId12" Type="http://schemas.openxmlformats.org/officeDocument/2006/relationships/tags" Target="../tags/tag53.xml"/><Relationship Id="rId11" Type="http://schemas.openxmlformats.org/officeDocument/2006/relationships/tags" Target="../tags/tag52.xml"/><Relationship Id="rId10" Type="http://schemas.openxmlformats.org/officeDocument/2006/relationships/tags" Target="../tags/tag51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66.xml"/><Relationship Id="rId7" Type="http://schemas.openxmlformats.org/officeDocument/2006/relationships/tags" Target="../tags/tag65.xml"/><Relationship Id="rId6" Type="http://schemas.openxmlformats.org/officeDocument/2006/relationships/tags" Target="../tags/tag64.xml"/><Relationship Id="rId5" Type="http://schemas.openxmlformats.org/officeDocument/2006/relationships/tags" Target="../tags/tag63.xml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>
            <p:custDataLst>
              <p:tags r:id="rId1"/>
            </p:custDataLst>
          </p:nvPr>
        </p:nvSpPr>
        <p:spPr>
          <a:xfrm>
            <a:off x="4315977" y="218464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>
            <p:custDataLst>
              <p:tags r:id="rId2"/>
            </p:custDataLst>
          </p:nvPr>
        </p:nvSpPr>
        <p:spPr>
          <a:xfrm rot="5400000" flipV="1">
            <a:off x="10360184" y="238904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>
            <p:custDataLst>
              <p:tags r:id="rId3"/>
            </p:custDataLst>
          </p:nvPr>
        </p:nvSpPr>
        <p:spPr>
          <a:xfrm>
            <a:off x="4511733" y="3802963"/>
            <a:ext cx="4878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.2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美化《感动中国》演示文稿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>
            <p:custDataLst>
              <p:tags r:id="rId4"/>
            </p:custDataLst>
          </p:nvPr>
        </p:nvSpPr>
        <p:spPr>
          <a:xfrm>
            <a:off x="4511733" y="2401888"/>
            <a:ext cx="4878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.1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制作《感动中国》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演示文稿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>
            <p:custDataLst>
              <p:tags r:id="rId5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6"/>
            </p:custDataLst>
          </p:nvPr>
        </p:nvSpPr>
        <p:spPr>
          <a:xfrm>
            <a:off x="4001411" y="393822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5431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7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演示文稿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>
            <p:custDataLst>
              <p:tags r:id="rId8"/>
            </p:custDataLst>
          </p:nvPr>
        </p:nvSpPr>
        <p:spPr>
          <a:xfrm>
            <a:off x="4511733" y="5315533"/>
            <a:ext cx="6097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设置《感动中国》演示文稿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动画效果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1587132"/>
            <a:ext cx="4515484" cy="2186305"/>
            <a:chOff x="199833" y="696287"/>
            <a:chExt cx="3196243" cy="2185092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748646" y="696287"/>
              <a:ext cx="2647430" cy="2185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1.熟悉 WPS 演示工作界面，理解 WPS 演示视图方式。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2.掌握 WPS 演示中幻灯片的常用操作。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3.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 WPS 演示幻灯片中插入对象。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465149"/>
            <a:ext cx="4143234" cy="1173395"/>
            <a:chOff x="4552469" y="2039310"/>
            <a:chExt cx="4143856" cy="117061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039310"/>
              <a:ext cx="3519698" cy="97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1.能熟练操作演示文稿、幻灯片。</a:t>
              </a:r>
              <a:endParaRPr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2.会在 WPS 演示文稿幻灯片中插入各种对象。</a:t>
              </a:r>
              <a:endParaRPr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4"/>
            <a:chOff x="4709157" y="4214797"/>
            <a:chExt cx="3987168" cy="114026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4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1.培养学生拥有逻辑能力，能够有条理地组织信息，有效地传达信息。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266190" y="1790065"/>
            <a:ext cx="989520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《感动中国》是中央电视台打造的一个精神品牌栏目，由中央电视台新闻中心社会专题部活动直播组承办，每年 2 月前后推出，已经连续举办多年，通过多种投票方式选取年度具有震撼人心、令人感动的人物和团队。下面利用 WPS 演示文稿展示中国人的年度精神史诗。效果如图</a:t>
            </a: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4-1</a:t>
            </a: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所示。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5070" y="4041775"/>
            <a:ext cx="4450715" cy="21793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</a:t>
            </a:r>
            <a:r>
              <a:rPr 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4</a:t>
            </a: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.1 制作《感动中国》演示文稿</a:t>
            </a:r>
            <a:endParaRPr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904049" y="2477788"/>
            <a:ext cx="0" cy="364109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112313" y="258592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269802" y="275554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853194" y="274612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新建并保存演示文稿</a:t>
            </a:r>
            <a:endParaRPr kumimoji="1"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112313" y="327272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269802" y="344234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853194" y="344371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制作封面和目录页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112313" y="39783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269802" y="414800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853194" y="41493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制作内容页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104693" y="472513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262182" y="489476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845574" y="489612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制作封底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KSO_Shape"/>
          <p:cNvSpPr/>
          <p:nvPr>
            <p:custDataLst>
              <p:tags r:id="rId15"/>
            </p:custDataLst>
          </p:nvPr>
        </p:nvSpPr>
        <p:spPr>
          <a:xfrm rot="5400000">
            <a:off x="2107868" y="545665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文本框 18"/>
          <p:cNvSpPr txBox="1"/>
          <p:nvPr>
            <p:custDataLst>
              <p:tags r:id="rId16"/>
            </p:custDataLst>
          </p:nvPr>
        </p:nvSpPr>
        <p:spPr>
          <a:xfrm>
            <a:off x="2265357" y="562628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25"/>
          <p:cNvSpPr txBox="1"/>
          <p:nvPr>
            <p:custDataLst>
              <p:tags r:id="rId17"/>
            </p:custDataLst>
          </p:nvPr>
        </p:nvSpPr>
        <p:spPr>
          <a:xfrm>
            <a:off x="2848749" y="562764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保存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1.新建并保存</a:t>
            </a:r>
            <a:r>
              <a:rPr kumimoji="1" lang="zh-CN" altLang="en-US" dirty="0">
                <a:solidFill>
                  <a:schemeClr val="tx1"/>
                </a:solidFill>
              </a:rPr>
              <a:t>演示文稿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1：双击桌面上的 WPS 快捷图标，启动 WPS Office，在【WPS Office】中单击【新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建】按钮，在弹出的【新建】窗口中单击【演示】，如图 4-2 所示，打开【新建演示文稿】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页，如图 4-3 所示，在该页中单击【空白演示文稿】即可。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或者在 WPS 演示文稿界面中，单击【文件】菜单，在弹出的菜单中选择【新建】命令，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在打开的【新建演示文稿】页中，选择【空白演示文稿】创建一个空白演示文稿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4565" y="735330"/>
            <a:ext cx="3996055" cy="27692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565" y="3796665"/>
            <a:ext cx="3988435" cy="241236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1.新建并保存</a:t>
            </a:r>
            <a:r>
              <a:rPr kumimoji="1" lang="zh-CN" altLang="en-US" dirty="0">
                <a:solidFill>
                  <a:schemeClr val="tx1"/>
                </a:solidFill>
              </a:rPr>
              <a:t>演示文稿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2：单击快速访问工具栏中的【保存】按钮，或者【文件】菜单下的【保存】选项，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或者【文件】菜单下的【另存为】选项，弹出【另存为】对话框，将演示文稿保存到桌面上，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命名为“感动中国”，如图 4-4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2870" y="1846580"/>
            <a:ext cx="5658485" cy="31648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2.制作封面和</a:t>
            </a:r>
            <a:r>
              <a:rPr kumimoji="1" lang="zh-CN" altLang="en-US" dirty="0">
                <a:solidFill>
                  <a:schemeClr val="tx1"/>
                </a:solidFill>
              </a:rPr>
              <a:t>目录页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1：单击默认幻灯片的标题占位符（即显示“空白演示”字样的占位符），输入“感动中国”文本，在副标题占位符中输入“中国人的年度精神史诗”，如图 4-5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sz="2000" dirty="0" smtClean="0">
                <a:solidFill>
                  <a:schemeClr val="tx1"/>
                </a:solidFill>
                <a:effectLst/>
              </a:rPr>
              <a:t>步骤 2：在“大纲/幻灯片”窗格中，单击第 1 张幻灯片缩略图，按【Enter】键新建幻灯片，或者【开始】选项卡中的【新建幻灯片】按钮，新建幻灯片的版式默认为“标题和内容”。在标题和内容占位符内输入“目录”及对应内容，如图 4-6 所示。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62775" y="1029335"/>
            <a:ext cx="4451985" cy="250253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2775" y="3606165"/>
            <a:ext cx="4438015" cy="2494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</a:rPr>
              <a:t>制作内容页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1：按相同的方法继续新建幻灯片，输入如图 4-7 所示的文本。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继续新建幻灯片，在标题占位符中输入“《感动中国》历年播出信息”，右键单击“内容”占位符边缘，在弹出的快捷菜单中选择【删除】，将内容占位符删除，打开素材文件夹中的“《感动中国》文字稿.doc”文件，将历年播出信息表格复制，粘贴到当前幻灯片中，简单调整一下表格的大小，效果如图 4-8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8335" y="744220"/>
            <a:ext cx="4504690" cy="25323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8335" y="3662680"/>
            <a:ext cx="4544695" cy="2698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</a:rPr>
              <a:t>制作内容页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3</a:t>
            </a:r>
            <a:r>
              <a:rPr sz="2000" dirty="0" smtClean="0">
                <a:solidFill>
                  <a:schemeClr val="tx1"/>
                </a:solidFill>
                <a:effectLst/>
              </a:rPr>
              <a:t>：继续新建幻灯片，输入文本，如图 4-9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4</a:t>
            </a:r>
            <a:r>
              <a:rPr sz="2000" dirty="0" smtClean="0">
                <a:solidFill>
                  <a:schemeClr val="tx1"/>
                </a:solidFill>
                <a:effectLst/>
              </a:rPr>
              <a:t>：继续新建幻灯片，然后单击【开始】选项卡下的【版式】下拉按钮，在弹出的下拉列表中选择“两栏内容”版式，在对应占位符中输入文本和插入图片（图片在素材文件夹中“乐谱.png”），效果如图 4-10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4105" y="976630"/>
            <a:ext cx="4217035" cy="237045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4105" y="3539490"/>
            <a:ext cx="4217670" cy="2370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</a:rPr>
              <a:t>制作内容页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5</a:t>
            </a:r>
            <a:r>
              <a:rPr sz="2000" dirty="0" smtClean="0">
                <a:solidFill>
                  <a:schemeClr val="tx1"/>
                </a:solidFill>
                <a:effectLst/>
              </a:rPr>
              <a:t>：继续新建 2 张幻灯片，将版式修改为“标题和内容”版式，在对应占位符中输入文本，效果分别如图 4-11 和图 4-12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2440" y="976630"/>
            <a:ext cx="5104130" cy="286893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2440" y="3845560"/>
            <a:ext cx="4467860" cy="2511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</a:rPr>
              <a:t>制作内容页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6</a:t>
            </a:r>
            <a:r>
              <a:rPr sz="2000" dirty="0" smtClean="0">
                <a:solidFill>
                  <a:schemeClr val="tx1"/>
                </a:solidFill>
                <a:effectLst/>
              </a:rPr>
              <a:t>：继续新建 2 张幻灯片，版式设置为“两栏内容”，在对应占位符中输入内容和插入图片，效果如图 4-13、图 4-14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7：选中最后建的 2 张幻灯片，右键单击，在弹出的快捷菜单中选择【复制幻灯片】选项，在复制出的幻灯片上进行修改，循环复制、修改，将剩下 6 位《感动中国》2023 年度人物的信息和图片完成。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20230" y="976630"/>
            <a:ext cx="4671060" cy="2625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230" y="3601720"/>
            <a:ext cx="4638040" cy="26073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4.</a:t>
            </a:r>
            <a:r>
              <a:rPr kumimoji="1" lang="zh-CN" altLang="en-US" dirty="0">
                <a:solidFill>
                  <a:schemeClr val="tx1"/>
                </a:solidFill>
              </a:rPr>
              <a:t>制作封底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46835" y="1832610"/>
            <a:ext cx="9498330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新建幻灯片，版式设置为“标题幻灯片”，在标题占位符中输入“谢谢观看”。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5</a:t>
            </a:r>
            <a:r>
              <a:rPr kumimoji="1" lang="zh-CN" altLang="en-US" dirty="0">
                <a:solidFill>
                  <a:schemeClr val="tx1"/>
                </a:solidFill>
              </a:rPr>
              <a:t>.</a:t>
            </a:r>
            <a:r>
              <a:rPr kumimoji="1" lang="zh-CN" altLang="en-US" dirty="0">
                <a:solidFill>
                  <a:schemeClr val="tx1"/>
                </a:solidFill>
              </a:rPr>
              <a:t>保存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87780" y="1850390"/>
            <a:ext cx="936561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最后，单击快速访问工具栏中的【保存】按钮，将完成的演示文稿保存。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523742" y="4080383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掌握制作幻灯片的基本方法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3"/>
            </p:custDataLst>
          </p:nvPr>
        </p:nvSpPr>
        <p:spPr>
          <a:xfrm>
            <a:off x="3364992" y="1600581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掌握幻灯片的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基本使用方法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4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5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6"/>
            </p:custDataLst>
          </p:nvPr>
        </p:nvSpPr>
        <p:spPr>
          <a:xfrm>
            <a:off x="4088232" y="2108505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7"/>
            </p:custDataLst>
          </p:nvPr>
        </p:nvSpPr>
        <p:spPr>
          <a:xfrm>
            <a:off x="4246982" y="4592879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8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4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5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6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7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8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1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2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9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73.9849877929686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6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9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70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71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OTc1OTUyMDQwZTMwYzUyODFlNjcxZmEwYTYxYjA4MT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1783</Words>
  <Application>WPS 演示</Application>
  <PresentationFormat>宽屏</PresentationFormat>
  <Paragraphs>150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Calibri</vt:lpstr>
      <vt:lpstr>Bodoni MT Black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1.新建并保存演示文稿</vt:lpstr>
      <vt:lpstr>1.新建并保存演示文稿</vt:lpstr>
      <vt:lpstr>2.制作封面和目录页</vt:lpstr>
      <vt:lpstr>3.制作内容页</vt:lpstr>
      <vt:lpstr>3.制作内容页</vt:lpstr>
      <vt:lpstr>3.制作内容页</vt:lpstr>
      <vt:lpstr>3.制作内容页</vt:lpstr>
      <vt:lpstr>4.制作封底</vt:lpstr>
      <vt:lpstr>5.保存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WPS_1471311649</cp:lastModifiedBy>
  <cp:revision>351</cp:revision>
  <dcterms:created xsi:type="dcterms:W3CDTF">2015-11-09T02:22:00Z</dcterms:created>
  <dcterms:modified xsi:type="dcterms:W3CDTF">2024-10-11T04:38:18Z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33A4211BE0924B4196D03D742D7E2B38_12</vt:lpwstr>
  </property>
  <property fmtid="{D5CDD505-2E9C-101B-9397-08002B2CF9AE}" pid="3" name="KSOProductBuildVer">
    <vt:lpwstr>2052-12.1.0.18276</vt:lpwstr>
  </property>
</Properties>
</file>