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796" r:id="rId4"/>
    <p:sldId id="662" r:id="rId6"/>
    <p:sldId id="663" r:id="rId7"/>
    <p:sldId id="826" r:id="rId8"/>
    <p:sldId id="827" r:id="rId9"/>
    <p:sldId id="665" r:id="rId10"/>
    <p:sldId id="666" r:id="rId11"/>
    <p:sldId id="811" r:id="rId12"/>
    <p:sldId id="812" r:id="rId13"/>
    <p:sldId id="813" r:id="rId14"/>
    <p:sldId id="814" r:id="rId15"/>
    <p:sldId id="815" r:id="rId16"/>
    <p:sldId id="816" r:id="rId17"/>
    <p:sldId id="818" r:id="rId18"/>
    <p:sldId id="819" r:id="rId19"/>
    <p:sldId id="820" r:id="rId20"/>
    <p:sldId id="821" r:id="rId21"/>
    <p:sldId id="822" r:id="rId22"/>
    <p:sldId id="823" r:id="rId23"/>
    <p:sldId id="824" r:id="rId24"/>
    <p:sldId id="744" r:id="rId25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76" userDrawn="1">
          <p15:clr>
            <a:srgbClr val="A4A3A4"/>
          </p15:clr>
        </p15:guide>
        <p15:guide id="2" pos="195" userDrawn="1">
          <p15:clr>
            <a:srgbClr val="A4A3A4"/>
          </p15:clr>
        </p15:guide>
        <p15:guide id="3" pos="2705" userDrawn="1">
          <p15:clr>
            <a:srgbClr val="A4A3A4"/>
          </p15:clr>
        </p15:guide>
        <p15:guide id="4" pos="7374" userDrawn="1">
          <p15:clr>
            <a:srgbClr val="A4A3A4"/>
          </p15:clr>
        </p15:guide>
        <p15:guide id="5" orient="horz" pos="3874" userDrawn="1">
          <p15:clr>
            <a:srgbClr val="A4A3A4"/>
          </p15:clr>
        </p15:guide>
        <p15:guide id="6" orient="horz" pos="2544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76"/>
        <p:guide pos="195"/>
        <p:guide pos="2705"/>
        <p:guide pos="7374"/>
        <p:guide orient="horz" pos="3874"/>
        <p:guide orient="horz" pos="2544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0" Type="http://schemas.openxmlformats.org/officeDocument/2006/relationships/tags" Target="tags/tag69.xml"/><Relationship Id="rId3" Type="http://schemas.openxmlformats.org/officeDocument/2006/relationships/slide" Target="slides/slide1.xml"/><Relationship Id="rId29" Type="http://schemas.openxmlformats.org/officeDocument/2006/relationships/commentAuthors" Target="commentAuthors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tags" Target="../tags/tag55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7" Type="http://schemas.openxmlformats.org/officeDocument/2006/relationships/slideLayout" Target="../slideLayouts/slideLayout6.xml"/><Relationship Id="rId16" Type="http://schemas.openxmlformats.org/officeDocument/2006/relationships/tags" Target="../tags/tag64.xml"/><Relationship Id="rId15" Type="http://schemas.openxmlformats.org/officeDocument/2006/relationships/tags" Target="../tags/tag63.xml"/><Relationship Id="rId14" Type="http://schemas.openxmlformats.org/officeDocument/2006/relationships/tags" Target="../tags/tag62.xml"/><Relationship Id="rId13" Type="http://schemas.openxmlformats.org/officeDocument/2006/relationships/tags" Target="../tags/tag61.xml"/><Relationship Id="rId12" Type="http://schemas.openxmlformats.org/officeDocument/2006/relationships/tags" Target="../tags/tag60.xml"/><Relationship Id="rId11" Type="http://schemas.openxmlformats.org/officeDocument/2006/relationships/tags" Target="../tags/tag59.xml"/><Relationship Id="rId10" Type="http://schemas.openxmlformats.org/officeDocument/2006/relationships/tags" Target="../tags/tag58.xml"/><Relationship Id="rId1" Type="http://schemas.openxmlformats.org/officeDocument/2006/relationships/tags" Target="../tags/tag49.xml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511557" y="347750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3660952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3740287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任务2.3  制作简约型表格个人简历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071443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任务2.2  制定</a:t>
            </a: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垃圾分类主题海报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8567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495173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2.1  </a:t>
            </a: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排版学习资料《七律·长征》</a:t>
            </a:r>
            <a:endParaRPr lang="zh-CN" sz="2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80227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文字处理软件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82232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286198"/>
            <a:ext cx="3354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.4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制作产品订购单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31223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8431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394908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2.6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制作感动中国人物事迹宣传册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42094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250566" y="259365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87660" y="2484125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214886" y="418987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949" y="1848756"/>
            <a:ext cx="5440685" cy="1752648"/>
            <a:chOff x="199833" y="1004095"/>
            <a:chExt cx="3851137" cy="1751675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02120" y="1004095"/>
              <a:ext cx="3448850" cy="1656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1、掌握创建表格以及表格的选择与操作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2、掌握表格样式与格式化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3、掌握单元格的合并、拆分、删除和插入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209156" y="1567183"/>
            <a:ext cx="4840827" cy="1911347"/>
            <a:chOff x="4400499" y="1302900"/>
            <a:chExt cx="4438681" cy="190702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42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400499" y="1302900"/>
              <a:ext cx="4438681" cy="1882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1、能够熟练创建表格以及表格的选择与操作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2、能够熟练设置表格样式与格式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3、能够熟练完成单元格的</a:t>
              </a: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基本操作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3"/>
            <a:chOff x="4709157" y="4214797"/>
            <a:chExt cx="3987168" cy="1140259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3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激发创新思维和创造力，能够在文档编辑中融入个人观点和创意。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403226" y="4678719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制作简约型表格个人简历</a:t>
            </a:r>
            <a:endParaRPr lang="zh-CN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08529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</a:t>
            </a:r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描述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377825" y="2900045"/>
            <a:ext cx="7127240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并制作一个毕业生求职的个人简历，需涵盖个人基本信息、教育背景、工作经历、技能特长及自我评价等核心内容，确保简历内容清晰、逻辑严密、易于阅读。便于毕业生在求职过程中向用人单位投递，提高求职成功率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参照右图所示效果，设计并制作个人简历表。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3620" y="133985"/>
            <a:ext cx="4549775" cy="63398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制作简约型表格个人简历</a:t>
            </a:r>
            <a:endParaRPr lang="zh-CN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0307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</a:t>
            </a:r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要求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246380" y="2171065"/>
            <a:ext cx="11807190" cy="406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  <a:buNone/>
            </a:pPr>
            <a:r>
              <a:rPr kumimoji="1"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1.设计样式要求</a:t>
            </a:r>
            <a:endParaRPr kumimoji="1"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（1）页面布局</a:t>
            </a:r>
            <a:r>
              <a:rPr kumimoji="1"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简历应采用标准的 A4 纸张大小，页边距适中，保证整体布局的协调性和专业性。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（2）字体与字号：</a:t>
            </a: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使用简洁易读的字体，如宋体、微软雅黑等，字号大小应适中，便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于阅读。标题部分可采用加粗或加大字号的方式突出显示。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（3）颜色搭配：</a:t>
            </a: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整体颜色搭配应简洁大方，避免使用过于花哨或刺眼的颜色。建议使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用黑白灰等中性色调，或搭配少量亮色作为点缀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制作简约型表格个人简历</a:t>
            </a:r>
            <a:endParaRPr lang="zh-CN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0307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</a:t>
            </a:r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要求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246380" y="2171065"/>
            <a:ext cx="11807190" cy="3507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  <a:buNone/>
            </a:pPr>
            <a:r>
              <a:rPr kumimoji="1"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2.内容要求</a:t>
            </a:r>
            <a:endParaRPr kumimoji="1" lang="zh-CN" altLang="en-US" sz="28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（1）基本信息：</a:t>
            </a:r>
            <a:r>
              <a: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包括姓名、电话、电子邮箱、应聘职位等。</a:t>
            </a:r>
            <a:endParaRPr kumimoji="1"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（2）教育背景：</a:t>
            </a:r>
            <a:r>
              <a: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列出最高学历、毕业院校、专业、学习时间等信息。</a:t>
            </a:r>
            <a:endParaRPr kumimoji="1"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（3）工作经历：</a:t>
            </a:r>
            <a:r>
              <a: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详细描述过去的工作经历，包括起止时间、工作单位名称、职位等。</a:t>
            </a:r>
            <a:endParaRPr kumimoji="1"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（4）技能特长：</a:t>
            </a:r>
            <a:r>
              <a: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列举个人具备的专业技能、语言能力及计算机操作水平等。</a:t>
            </a:r>
            <a:endParaRPr kumimoji="1"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>
              <a:lnSpc>
                <a:spcPct val="150000"/>
              </a:lnSpc>
              <a:buNone/>
            </a:pP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（5）自我评价：</a:t>
            </a:r>
            <a:r>
              <a: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简要介绍自己的性格特点、工作态度及职业目标等。</a:t>
            </a:r>
            <a:endParaRPr kumimoji="1"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/>
          <p:cNvSpPr txBox="1"/>
          <p:nvPr/>
        </p:nvSpPr>
        <p:spPr>
          <a:xfrm>
            <a:off x="2677337" y="101163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任务实现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3145474" y="2429510"/>
            <a:ext cx="0" cy="3623329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3508043" y="231373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3665532" y="2483358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4248925" y="2538699"/>
            <a:ext cx="35476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创建表格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3508043" y="3184526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3665532" y="3354152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4248925" y="3366314"/>
            <a:ext cx="287312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表格的选择与操作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KSO_Shape"/>
          <p:cNvSpPr/>
          <p:nvPr>
            <p:custDataLst>
              <p:tags r:id="rId9"/>
            </p:custDataLst>
          </p:nvPr>
        </p:nvSpPr>
        <p:spPr>
          <a:xfrm rot="5400000">
            <a:off x="3508043" y="396778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5" name="文本框 18"/>
          <p:cNvSpPr txBox="1"/>
          <p:nvPr>
            <p:custDataLst>
              <p:tags r:id="rId10"/>
            </p:custDataLst>
          </p:nvPr>
        </p:nvSpPr>
        <p:spPr>
          <a:xfrm>
            <a:off x="3665532" y="413741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KSO_Shape"/>
          <p:cNvSpPr/>
          <p:nvPr>
            <p:custDataLst>
              <p:tags r:id="rId11"/>
            </p:custDataLst>
          </p:nvPr>
        </p:nvSpPr>
        <p:spPr>
          <a:xfrm rot="5400000">
            <a:off x="3508043" y="482121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8"/>
          <p:cNvSpPr txBox="1"/>
          <p:nvPr>
            <p:custDataLst>
              <p:tags r:id="rId12"/>
            </p:custDataLst>
          </p:nvPr>
        </p:nvSpPr>
        <p:spPr>
          <a:xfrm>
            <a:off x="3665532" y="499084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25"/>
          <p:cNvSpPr txBox="1"/>
          <p:nvPr>
            <p:custDataLst>
              <p:tags r:id="rId13"/>
            </p:custDataLst>
          </p:nvPr>
        </p:nvSpPr>
        <p:spPr>
          <a:xfrm>
            <a:off x="4248925" y="4168616"/>
            <a:ext cx="30904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表格样式与格式化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5"/>
          <p:cNvSpPr txBox="1"/>
          <p:nvPr>
            <p:custDataLst>
              <p:tags r:id="rId14"/>
            </p:custDataLst>
          </p:nvPr>
        </p:nvSpPr>
        <p:spPr>
          <a:xfrm>
            <a:off x="4248785" y="5022215"/>
            <a:ext cx="487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单元格的合并、拆分、删除和插入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2766118" y="1757182"/>
            <a:ext cx="6143625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任务2.3  制作简约型表格个人简历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709295" y="1559560"/>
            <a:ext cx="5864860" cy="3739515"/>
          </a:xfrm>
        </p:spPr>
        <p:txBody>
          <a:bodyPr>
            <a:normAutofit lnSpcReduction="20000"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1.手动创建表格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打开 WPS Office 文字文档，定位到需要插入表格的位置。单击【插入】选项卡中的【表格】按钮，在下拉列表中选择【插入表格】选项，如图 所示。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创建表格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819125" y="141816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86015" y="44450"/>
            <a:ext cx="4095750" cy="64293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59560"/>
            <a:ext cx="6256655" cy="45796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1.手动创建表格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在弹出的【插入表格】对话框中【列数】和【行数】文本框中分别输入所需的列数和行数，例如 5 列 3 行。单击【确定】按钮，即可在光标位置插入一个 3 行 5 列的表格，如图 所示。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创建表格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819125" y="141816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86015" y="1559560"/>
            <a:ext cx="4467860" cy="42271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59560"/>
            <a:ext cx="6412865" cy="4650105"/>
          </a:xfrm>
        </p:spPr>
        <p:txBody>
          <a:bodyPr>
            <a:normAutofit lnSpcReduction="10000"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2.绘制表格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altLang="zh-CN" sz="2400" dirty="0"/>
              <a:t>单击【插入】选项卡中的【表格】按钮，在下拉列表中选择【绘制表格】。此时鼠标指针变为笔的形状，在需要插入表格的位置的左上角按住鼠标左键不放，并向右下角拖动鼠标。拖动过程中，鼠标指针经过的区域将出现表格框架，并在区域右侧显示当前绘制表格的行数和列数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创建表格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819125" y="141816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4840" y="2408555"/>
            <a:ext cx="5217795" cy="13112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rmAutofit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1.选择表格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altLang="zh-CN" sz="2400" dirty="0"/>
              <a:t>将鼠标指针移到表格上时，表格的左上角和右下角会出现两个控制点，分别是表格移动控制点和表格大小控制点，如图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（二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表格的选择与操作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8030" y="3535680"/>
            <a:ext cx="8812530" cy="271843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323340"/>
            <a:ext cx="11300460" cy="3211195"/>
          </a:xfrm>
        </p:spPr>
        <p:txBody>
          <a:bodyPr>
            <a:normAutofit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2. 使用【表格工具】选项卡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altLang="zh-CN" sz="2700" dirty="0"/>
              <a:t>选中表格或表格中的单元格后，WPS Office 文字的顶部将出现【表格工具】选项卡。该选项卡提供了丰富的表格编辑功能，如图所示。</a:t>
            </a:r>
            <a:endParaRPr altLang="zh-CN" sz="27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（二）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表格的选择与操作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9315" y="3302000"/>
            <a:ext cx="8749030" cy="33318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118850" cy="3919220"/>
          </a:xfrm>
        </p:spPr>
        <p:txBody>
          <a:bodyPr>
            <a:noAutofit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sz="2800" b="1" dirty="0">
                <a:solidFill>
                  <a:srgbClr val="FF0000"/>
                </a:solidFill>
              </a:rPr>
              <a:t>3.删除表格</a:t>
            </a:r>
            <a:endParaRPr altLang="zh-CN" sz="28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altLang="zh-CN" sz="2400" dirty="0"/>
              <a:t>单击表格中的任意单元格，再单击【表格工具】选项卡中的【删除】按钮，在下拉列表中选择【表格】选项即可。</a:t>
            </a:r>
            <a:endParaRPr altLang="zh-CN" sz="2400" dirty="0"/>
          </a:p>
          <a:p>
            <a:pPr algn="just">
              <a:lnSpc>
                <a:spcPct val="150000"/>
              </a:lnSpc>
            </a:pPr>
            <a:r>
              <a:rPr altLang="zh-CN" sz="2400" dirty="0"/>
              <a:t>将鼠标指针移到表格移动控制点上右击，在弹出的快捷菜单中选择【删除表格】选项，也可将表格删除。或者在表格移动控制点上单击，选中整个表格，按&lt;Shift+Delete&gt;组合键，也可删除表格。选中整个表格后，如果只按【Delete】键，则只清除表格中的数据，不会删除表格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（二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表格的选择与操作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rmAutofit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1.表格样式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在【表格样式】选项卡中可以设置表格样式、边框、底纹、绘制斜线表头、清除表格样式等，如图 所示。应用样式后，表格的外观将发生显著变化，使文档更加美观易读。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表格样式与格式化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5255" y="3578225"/>
            <a:ext cx="7560945" cy="279019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931545" y="1504315"/>
            <a:ext cx="10775315" cy="3211195"/>
          </a:xfrm>
        </p:spPr>
        <p:txBody>
          <a:bodyPr>
            <a:normAutofit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2.调整行高与列宽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可以通过【表格属性】对话框手动设置表格的行高和列宽，也可以通过拖动表格线来手动调整行高和列宽。这些操作可以根据需要随时进行，以满足不同的排版需求。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表格样式与格式化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3.设置单元格对齐方式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WPS Office 文字支持 9 种单元格对齐方式，由垂直方向的“上、中、下”与水平方向的“左、中、右”组合而成。通过右键菜单或【表格工具】选项卡中的对齐方式选项，可以轻松设置单元格的对齐方式。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表格样式与格式化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36285" y="3429000"/>
            <a:ext cx="4775200" cy="27203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1.单元格的合并</a:t>
            </a:r>
            <a:endParaRPr altLang="zh-CN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altLang="zh-CN" sz="2400" dirty="0"/>
              <a:t>通过右键菜单中的【合并单元格】选项或【表格工具】选项卡中的【合并单元格】按钮，可以将多个相邻的单元格合并为一个单元格。首先，通过拖动鼠标或使用【Shift】键或【Ctrl】键（取决于具体的 WPS 版本和设置）来选择多个单元格。然后，右键单击选择的单元格区域，选择【合并单元格】选项。</a:t>
            </a:r>
            <a:endParaRPr altLang="zh-CN" sz="2400" dirty="0"/>
          </a:p>
          <a:p>
            <a:pPr>
              <a:lnSpc>
                <a:spcPct val="150000"/>
              </a:lnSpc>
            </a:pPr>
            <a:r>
              <a:rPr altLang="zh-CN" sz="2400" dirty="0"/>
              <a:t>或者单击【表格工具】选项卡中的【合并单元格】按钮，WPS Office将自动合并选定的单元格，形成一个较大的单元格，其中的内容将根据合并前的格式进行排列。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882650"/>
            <a:ext cx="813943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sz="2800" b="1" dirty="0">
                <a:solidFill>
                  <a:srgbClr val="FF0000"/>
                </a:solidFill>
              </a:rPr>
              <a:t>2.单元格的拆分</a:t>
            </a:r>
            <a:endParaRPr altLang="zh-CN" sz="2800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dirty="0"/>
              <a:t>右键单击要拆分的单元格，在弹出的快捷菜单中选择【拆分单元格】选项，打开【拆分单元格】对话框，在【列数】和【行数】文本框中输入列数、行数，单击【确定】按钮，即可拆分目标单元格。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882650"/>
            <a:ext cx="8139430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36207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3.单元格的删除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右键单击要删除的单元格，在弹出的快捷菜单中选择【删除单元格】选项，打开【删除单元格】对话框，选中相应的单选按钮，即可删除单元格。或者将光标移至目标单元格上，单击【表格工具】选项卡中的【删除】下拉按钮，选择相应选项，即可删除单元格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309880" y="887730"/>
            <a:ext cx="8139430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5125" y="3771265"/>
            <a:ext cx="5366385" cy="25819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36207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4.单元格的插入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将光标移至要插入单元格的位置附近，右击，在弹出的快捷菜单中选择【插入】选项在右侧的下一级菜单中选择相应的选项，即可插入单元格，如图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919480"/>
            <a:ext cx="8139430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b="2670"/>
          <a:stretch>
            <a:fillRect/>
          </a:stretch>
        </p:blipFill>
        <p:spPr>
          <a:xfrm>
            <a:off x="4391025" y="3312795"/>
            <a:ext cx="3048000" cy="326326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304037" y="2247996"/>
            <a:ext cx="1867443" cy="1867443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对象5"/>
          <p:cNvSpPr/>
          <p:nvPr>
            <p:custDataLst>
              <p:tags r:id="rId2"/>
            </p:custDataLst>
          </p:nvPr>
        </p:nvSpPr>
        <p:spPr>
          <a:xfrm>
            <a:off x="693357" y="1637316"/>
            <a:ext cx="3097654" cy="3097654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3"/>
            </p:custDataLst>
          </p:nvPr>
        </p:nvSpPr>
        <p:spPr>
          <a:xfrm>
            <a:off x="826113" y="1778923"/>
            <a:ext cx="2823290" cy="2823290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489093" y="1220549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V="1">
            <a:off x="4067494" y="2009775"/>
            <a:ext cx="0" cy="3623329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4"/>
            </p:custDataLst>
          </p:nvPr>
        </p:nvSpPr>
        <p:spPr>
          <a:xfrm rot="5400000">
            <a:off x="4430063" y="1893997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5"/>
            </p:custDataLst>
          </p:nvPr>
        </p:nvSpPr>
        <p:spPr>
          <a:xfrm>
            <a:off x="4587552" y="2063623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6"/>
            </p:custDataLst>
          </p:nvPr>
        </p:nvSpPr>
        <p:spPr>
          <a:xfrm>
            <a:off x="5170945" y="2118964"/>
            <a:ext cx="35476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创建表格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7"/>
            </p:custDataLst>
          </p:nvPr>
        </p:nvSpPr>
        <p:spPr>
          <a:xfrm rot="5400000">
            <a:off x="4430063" y="2764791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8"/>
            </p:custDataLst>
          </p:nvPr>
        </p:nvSpPr>
        <p:spPr>
          <a:xfrm>
            <a:off x="4587552" y="2934417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9"/>
            </p:custDataLst>
          </p:nvPr>
        </p:nvSpPr>
        <p:spPr>
          <a:xfrm>
            <a:off x="5170945" y="2946579"/>
            <a:ext cx="287312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表格的选择与操作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KSO_Shape"/>
          <p:cNvSpPr/>
          <p:nvPr>
            <p:custDataLst>
              <p:tags r:id="rId10"/>
            </p:custDataLst>
          </p:nvPr>
        </p:nvSpPr>
        <p:spPr>
          <a:xfrm rot="5400000">
            <a:off x="4430063" y="354805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1"/>
            </p:custDataLst>
          </p:nvPr>
        </p:nvSpPr>
        <p:spPr>
          <a:xfrm>
            <a:off x="4587552" y="3717679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KSO_Shape"/>
          <p:cNvSpPr/>
          <p:nvPr>
            <p:custDataLst>
              <p:tags r:id="rId12"/>
            </p:custDataLst>
          </p:nvPr>
        </p:nvSpPr>
        <p:spPr>
          <a:xfrm rot="5400000">
            <a:off x="4430063" y="440148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8"/>
          <p:cNvSpPr txBox="1"/>
          <p:nvPr>
            <p:custDataLst>
              <p:tags r:id="rId13"/>
            </p:custDataLst>
          </p:nvPr>
        </p:nvSpPr>
        <p:spPr>
          <a:xfrm>
            <a:off x="4587552" y="4571109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5170945" y="3748881"/>
            <a:ext cx="30904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表格样式与格式化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5"/>
          <p:cNvSpPr txBox="1"/>
          <p:nvPr>
            <p:custDataLst>
              <p:tags r:id="rId15"/>
            </p:custDataLst>
          </p:nvPr>
        </p:nvSpPr>
        <p:spPr>
          <a:xfrm>
            <a:off x="5170805" y="4602480"/>
            <a:ext cx="487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单元格的合并、拆分、删除和插入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3688138" y="1337447"/>
            <a:ext cx="6143625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任务2.3  制作简约型表格个人简历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7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8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9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0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1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2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3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7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8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9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0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1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2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3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7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8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9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0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1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2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3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3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39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0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1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4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5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6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9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54.59501220703123,&quot;top&quot;:71.68999694824215,&quot;width&quot;:893.4549877929687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54.59501220703123,&quot;top&quot;:71.68999694824215,&quot;width&quot;:893.4549877929687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54.59501220703123,&quot;top&quot;:71.68999694824215,&quot;width&quot;:89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4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5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6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9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0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1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9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MGY0NzBkZDk0M2Q5MmU5OWU5M2JjZDI2YWU5YjhlZj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2782</Words>
  <Application>WPS 演示</Application>
  <PresentationFormat>宽屏</PresentationFormat>
  <Paragraphs>234</Paragraphs>
  <Slides>22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Arial Unicode MS</vt:lpstr>
      <vt:lpstr>等线 Light</vt:lpstr>
      <vt:lpstr>Calibri</vt:lpstr>
      <vt:lpstr>Bodoni MT Black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珍惜</cp:lastModifiedBy>
  <cp:revision>341</cp:revision>
  <dcterms:created xsi:type="dcterms:W3CDTF">2015-11-09T02:22:00Z</dcterms:created>
  <dcterms:modified xsi:type="dcterms:W3CDTF">2024-10-11T12:02:27Z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B0E93FE5F04040D4BC390BBD5829DF83_13</vt:lpwstr>
  </property>
  <property fmtid="{D5CDD505-2E9C-101B-9397-08002B2CF9AE}" pid="3" name="KSOProductBuildVer">
    <vt:lpwstr>2052-12.1.0.18276</vt:lpwstr>
  </property>
</Properties>
</file>