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404" r:id="rId4"/>
    <p:sldId id="654" r:id="rId6"/>
    <p:sldId id="660" r:id="rId7"/>
    <p:sldId id="407" r:id="rId8"/>
    <p:sldId id="408" r:id="rId9"/>
    <p:sldId id="414" r:id="rId10"/>
    <p:sldId id="833" r:id="rId11"/>
    <p:sldId id="832" r:id="rId12"/>
    <p:sldId id="795" r:id="rId13"/>
    <p:sldId id="834" r:id="rId14"/>
    <p:sldId id="829" r:id="rId15"/>
    <p:sldId id="747" r:id="rId16"/>
    <p:sldId id="745" r:id="rId17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56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36" userDrawn="1">
          <p15:clr>
            <a:srgbClr val="A4A3A4"/>
          </p15:clr>
        </p15:guide>
        <p15:guide id="4" pos="7414" userDrawn="1">
          <p15:clr>
            <a:srgbClr val="A4A3A4"/>
          </p15:clr>
        </p15:guide>
        <p15:guide id="5" orient="horz" pos="3941" userDrawn="1">
          <p15:clr>
            <a:srgbClr val="A4A3A4"/>
          </p15:clr>
        </p15:guide>
        <p15:guide id="6" orient="horz" pos="2613" userDrawn="1">
          <p15:clr>
            <a:srgbClr val="A4A3A4"/>
          </p15:clr>
        </p15:guide>
        <p15:guide id="7" orient="horz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56"/>
        <p:guide pos="220"/>
        <p:guide pos="2736"/>
        <p:guide pos="7414"/>
        <p:guide orient="horz" pos="3941"/>
        <p:guide orient="horz" pos="2613"/>
        <p:guide orient="horz"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gs" Target="tags/tag62.xml"/><Relationship Id="rId21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36.xml"/><Relationship Id="rId34" Type="http://schemas.openxmlformats.org/officeDocument/2006/relationships/tags" Target="../tags/tag35.xml"/><Relationship Id="rId33" Type="http://schemas.openxmlformats.org/officeDocument/2006/relationships/tags" Target="../tags/tag34.xml"/><Relationship Id="rId32" Type="http://schemas.openxmlformats.org/officeDocument/2006/relationships/tags" Target="../tags/tag33.xml"/><Relationship Id="rId31" Type="http://schemas.openxmlformats.org/officeDocument/2006/relationships/tags" Target="../tags/tag32.xml"/><Relationship Id="rId30" Type="http://schemas.openxmlformats.org/officeDocument/2006/relationships/tags" Target="../tags/tag31.xml"/><Relationship Id="rId3" Type="http://schemas.openxmlformats.org/officeDocument/2006/relationships/tags" Target="../tags/tag6.xml"/><Relationship Id="rId29" Type="http://schemas.openxmlformats.org/officeDocument/2006/relationships/tags" Target="../tags/tag30.xml"/><Relationship Id="rId28" Type="http://schemas.openxmlformats.org/officeDocument/2006/relationships/tags" Target="../tags/tag29.xml"/><Relationship Id="rId27" Type="http://schemas.openxmlformats.org/officeDocument/2006/relationships/tags" Target="../tags/tag28.xml"/><Relationship Id="rId26" Type="http://schemas.openxmlformats.org/officeDocument/2006/relationships/tags" Target="../tags/tag27.xml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5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39.xml"/><Relationship Id="rId6" Type="http://schemas.microsoft.com/office/2007/relationships/hdphoto" Target="../media/image7.wdp"/><Relationship Id="rId5" Type="http://schemas.openxmlformats.org/officeDocument/2006/relationships/image" Target="../media/image6.png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43.xml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9" Type="http://schemas.microsoft.com/office/2007/relationships/hdphoto" Target="../media/image17.wdp"/><Relationship Id="rId8" Type="http://schemas.openxmlformats.org/officeDocument/2006/relationships/image" Target="../media/image16.png"/><Relationship Id="rId7" Type="http://schemas.openxmlformats.org/officeDocument/2006/relationships/tags" Target="../tags/tag47.xml"/><Relationship Id="rId6" Type="http://schemas.openxmlformats.org/officeDocument/2006/relationships/image" Target="../media/image15.png"/><Relationship Id="rId5" Type="http://schemas.openxmlformats.org/officeDocument/2006/relationships/tags" Target="../tags/tag46.xml"/><Relationship Id="rId4" Type="http://schemas.microsoft.com/office/2007/relationships/hdphoto" Target="../media/image14.wdp"/><Relationship Id="rId3" Type="http://schemas.openxmlformats.org/officeDocument/2006/relationships/image" Target="../media/image13.png"/><Relationship Id="rId2" Type="http://schemas.openxmlformats.org/officeDocument/2006/relationships/tags" Target="../tags/tag45.xml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4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56.xml"/><Relationship Id="rId8" Type="http://schemas.openxmlformats.org/officeDocument/2006/relationships/tags" Target="../tags/tag55.xml"/><Relationship Id="rId7" Type="http://schemas.openxmlformats.org/officeDocument/2006/relationships/tags" Target="../tags/tag54.xml"/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57.xml"/><Relationship Id="rId1" Type="http://schemas.openxmlformats.org/officeDocument/2006/relationships/tags" Target="../tags/tag48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61.xml"/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主讲教师：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/>
        </p:nvSpPr>
        <p:spPr>
          <a:xfrm>
            <a:off x="4516120" y="3699510"/>
            <a:ext cx="3598545" cy="475615"/>
          </a:xfrm>
          <a:prstGeom prst="rect">
            <a:avLst/>
          </a:prstGeom>
          <a:noFill/>
        </p:spPr>
        <p:txBody>
          <a:bodyPr wrap="none" lIns="0" tIns="0" rIns="0" bIns="60958" rtlCol="0">
            <a:noAutofit/>
          </a:bodyPr>
          <a:lstStyle/>
          <a:p>
            <a:pPr>
              <a:lnSpc>
                <a:spcPts val="2400"/>
              </a:lnSpc>
            </a:pP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常见的信息安全威胁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/>
        </p:nvSpPr>
        <p:spPr>
          <a:xfrm>
            <a:off x="4511675" y="2854325"/>
            <a:ext cx="4321175" cy="620395"/>
          </a:xfrm>
          <a:prstGeom prst="rect">
            <a:avLst/>
          </a:prstGeom>
          <a:noFill/>
        </p:spPr>
        <p:txBody>
          <a:bodyPr wrap="none" lIns="0" tIns="0" rIns="0" bIns="60958" rtlCol="0">
            <a:noAutofit/>
          </a:bodyPr>
          <a:lstStyle/>
          <a:p>
            <a:pPr>
              <a:lnSpc>
                <a:spcPts val="2400"/>
              </a:lnSpc>
            </a:pP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1.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信息安全的定义及基本要素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Freeform 3"/>
          <p:cNvSpPr/>
          <p:nvPr/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/>
        </p:nvSpPr>
        <p:spPr>
          <a:xfrm>
            <a:off x="4001411" y="319781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378068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1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任务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7.3 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信息安全及自主可控 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16178" y="4692787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2.5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批量制作学生信息卡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4516120" y="4625340"/>
            <a:ext cx="3202305" cy="626745"/>
          </a:xfrm>
          <a:prstGeom prst="rect">
            <a:avLst/>
          </a:prstGeom>
          <a:noFill/>
        </p:spPr>
        <p:txBody>
          <a:bodyPr wrap="none" lIns="0" tIns="0" rIns="0" bIns="60958" rtlCol="0">
            <a:noAutofit/>
          </a:bodyPr>
          <a:p>
            <a:pPr>
              <a:lnSpc>
                <a:spcPts val="2400"/>
              </a:lnSpc>
            </a:pP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3.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信息安全的重要意义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4005856" y="425826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4005856" y="481954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10" name="Freeform 3"/>
          <p:cNvSpPr/>
          <p:nvPr/>
        </p:nvSpPr>
        <p:spPr>
          <a:xfrm>
            <a:off x="4005856" y="532379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2505346"/>
            <a:ext cx="4392930" cy="1142413"/>
            <a:chOff x="199833" y="1613991"/>
            <a:chExt cx="3109494" cy="1141779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61897" y="1699668"/>
              <a:ext cx="2647430" cy="978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掌握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信息安全的定义及要素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了解</a:t>
              </a:r>
              <a:r>
                <a:rPr lang="en-US" altLang="zh-CN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常见信息安全威胁</a:t>
              </a:r>
              <a:endPara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536265"/>
            <a:ext cx="4143234" cy="1102279"/>
            <a:chOff x="4552469" y="2110258"/>
            <a:chExt cx="4143856" cy="1099667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186281"/>
              <a:ext cx="3519698" cy="679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具备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基本当代大学生基本信息素养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090853"/>
            <a:chOff x="4709157" y="4214797"/>
            <a:chExt cx="3987168" cy="1092181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673191"/>
              <a:ext cx="3349146" cy="38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信息安全的基本意识。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1894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706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演示法、讲授法、探究法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思考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702435" y="2900045"/>
            <a:ext cx="5099685" cy="1124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>
              <a:lnSpc>
                <a:spcPct val="120000"/>
              </a:lnSpc>
            </a:pPr>
            <a:r>
              <a:rPr kumimoji="1" lang="zh-CN" altLang="en-US" sz="2800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在日常工作和生活中，我们遇到过哪些信息安全的问题？</a:t>
            </a:r>
            <a:endParaRPr kumimoji="1" lang="zh-CN" altLang="en-US" sz="28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91"/>
          <p:cNvSpPr/>
          <p:nvPr>
            <p:custDataLst>
              <p:tags r:id="rId3"/>
            </p:custDataLst>
          </p:nvPr>
        </p:nvSpPr>
        <p:spPr bwMode="auto">
          <a:xfrm>
            <a:off x="8310880" y="2808605"/>
            <a:ext cx="1673225" cy="169926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63500" algn="ctr" rotWithShape="0">
              <a:prstClr val="black">
                <a:alpha val="7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/>
          <a:p>
            <a:pPr algn="ctr"/>
            <a:endParaRPr lang="zh-CN" altLang="en-US" sz="1065" b="1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8" name="Picture 2" descr="C:\Users\z39846.CHINA\Desktop\People.pn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 contrast="7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1460" y="3256280"/>
            <a:ext cx="607060" cy="5467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z39846.CHINA\Desktop\People.png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 contrast="7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920" y="3729990"/>
            <a:ext cx="603250" cy="543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6925310" y="4807585"/>
            <a:ext cx="4445000" cy="24066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/>
            <a:r>
              <a:rPr lang="zh-CN" altLang="en-US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  <a:sym typeface="+mn-ea"/>
              </a:rPr>
              <a:t>个人信息泄露</a:t>
            </a:r>
            <a:endParaRPr lang="zh-CN" altLang="en-US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</a:rPr>
              <a:t>（一）</a:t>
            </a:r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信息安全的定义</a:t>
            </a:r>
            <a:endParaRPr kumimoji="1" lang="zh-CN" altLang="en-US" dirty="0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41900" y="2325370"/>
            <a:ext cx="6887845" cy="265557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altLang="zh-CN" sz="2800" dirty="0" smtClean="0">
                <a:solidFill>
                  <a:srgbClr val="FF0000"/>
                </a:solidFill>
              </a:rPr>
              <a:t>信息安全</a:t>
            </a:r>
            <a:r>
              <a:rPr lang="en-US" altLang="zh-CN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是指保护信息系统免受未经授权的访问、使用、披露、破坏、修改、检查或破坏的能力。它涵盖了保护信息的机密性、完整性和可用性，确保信息在存储、处理和传输过程中不被泄露、篡改或破坏。 </a:t>
            </a:r>
            <a:endParaRPr lang="zh-CN" altLang="en-US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026" name="Picture 2" descr="http://3ms.huawei.com/multimedia/ImageDetailServlet?f_id=Img201509290756&amp;type=2&amp;loc=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15" y="2325223"/>
            <a:ext cx="3810000" cy="2543175"/>
          </a:xfrm>
          <a:prstGeom prst="rect">
            <a:avLst/>
          </a:prstGeom>
          <a:solidFill>
            <a:srgbClr val="23679B"/>
          </a:solidFill>
          <a:ln>
            <a:solidFill>
              <a:srgbClr val="23679B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kumimoji="1" lang="zh-CN" altLang="en-US" sz="24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rPr>
              <a:t>（二）信息安全的基本要素</a:t>
            </a:r>
            <a:endParaRPr kumimoji="1" lang="zh-CN" altLang="en-US" sz="24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  <a:sym typeface="+mn-ea"/>
            </a:endParaRPr>
          </a:p>
        </p:txBody>
      </p:sp>
      <p:grpSp>
        <p:nvGrpSpPr>
          <p:cNvPr id="5" name="Group 41"/>
          <p:cNvGrpSpPr/>
          <p:nvPr/>
        </p:nvGrpSpPr>
        <p:grpSpPr>
          <a:xfrm>
            <a:off x="2049780" y="2563495"/>
            <a:ext cx="7814310" cy="1920240"/>
            <a:chOff x="1359071" y="3175789"/>
            <a:chExt cx="7013398" cy="1656605"/>
          </a:xfrm>
        </p:grpSpPr>
        <p:grpSp>
          <p:nvGrpSpPr>
            <p:cNvPr id="6" name="组合 19"/>
            <p:cNvGrpSpPr/>
            <p:nvPr/>
          </p:nvGrpSpPr>
          <p:grpSpPr>
            <a:xfrm>
              <a:off x="4108763" y="3175789"/>
              <a:ext cx="1172142" cy="1172144"/>
              <a:chOff x="1982097" y="1814457"/>
              <a:chExt cx="1034526" cy="1034526"/>
            </a:xfrm>
          </p:grpSpPr>
          <p:sp>
            <p:nvSpPr>
              <p:cNvPr id="24" name="矩形: 圆角 20"/>
              <p:cNvSpPr/>
              <p:nvPr/>
            </p:nvSpPr>
            <p:spPr>
              <a:xfrm rot="2700000">
                <a:off x="1982097" y="1814457"/>
                <a:ext cx="1034526" cy="1034526"/>
              </a:xfrm>
              <a:prstGeom prst="roundRect">
                <a:avLst>
                  <a:gd name="adj" fmla="val 11964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015" dirty="0"/>
              </a:p>
            </p:txBody>
          </p:sp>
          <p:sp>
            <p:nvSpPr>
              <p:cNvPr id="25" name="矩形: 圆角 21"/>
              <p:cNvSpPr/>
              <p:nvPr/>
            </p:nvSpPr>
            <p:spPr>
              <a:xfrm rot="2700000">
                <a:off x="2070736" y="1903094"/>
                <a:ext cx="857250" cy="857250"/>
              </a:xfrm>
              <a:prstGeom prst="roundRect">
                <a:avLst>
                  <a:gd name="adj" fmla="val 11964"/>
                </a:avLst>
              </a:prstGeom>
              <a:solidFill>
                <a:srgbClr val="40458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015" dirty="0"/>
              </a:p>
            </p:txBody>
          </p:sp>
        </p:grpSp>
        <p:grpSp>
          <p:nvGrpSpPr>
            <p:cNvPr id="7" name="组合 24"/>
            <p:cNvGrpSpPr/>
            <p:nvPr/>
          </p:nvGrpSpPr>
          <p:grpSpPr>
            <a:xfrm>
              <a:off x="2733917" y="3660250"/>
              <a:ext cx="1172142" cy="1172144"/>
              <a:chOff x="1982097" y="1814457"/>
              <a:chExt cx="1034526" cy="1034526"/>
            </a:xfrm>
          </p:grpSpPr>
          <p:sp>
            <p:nvSpPr>
              <p:cNvPr id="22" name="矩形: 圆角 17"/>
              <p:cNvSpPr/>
              <p:nvPr/>
            </p:nvSpPr>
            <p:spPr>
              <a:xfrm rot="2700000">
                <a:off x="1982097" y="1814457"/>
                <a:ext cx="1034526" cy="1034526"/>
              </a:xfrm>
              <a:prstGeom prst="roundRect">
                <a:avLst>
                  <a:gd name="adj" fmla="val 11964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015" dirty="0"/>
              </a:p>
            </p:txBody>
          </p:sp>
          <p:sp>
            <p:nvSpPr>
              <p:cNvPr id="23" name="矩形: 圆角 18"/>
              <p:cNvSpPr/>
              <p:nvPr/>
            </p:nvSpPr>
            <p:spPr>
              <a:xfrm rot="2700000">
                <a:off x="2070736" y="1903094"/>
                <a:ext cx="857250" cy="857250"/>
              </a:xfrm>
              <a:prstGeom prst="roundRect">
                <a:avLst>
                  <a:gd name="adj" fmla="val 11964"/>
                </a:avLst>
              </a:prstGeom>
              <a:solidFill>
                <a:srgbClr val="40458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015" dirty="0"/>
              </a:p>
            </p:txBody>
          </p:sp>
        </p:grpSp>
        <p:grpSp>
          <p:nvGrpSpPr>
            <p:cNvPr id="9" name="组合 29"/>
            <p:cNvGrpSpPr/>
            <p:nvPr/>
          </p:nvGrpSpPr>
          <p:grpSpPr>
            <a:xfrm>
              <a:off x="6858453" y="3176506"/>
              <a:ext cx="1172142" cy="1172144"/>
              <a:chOff x="1982097" y="1814457"/>
              <a:chExt cx="1034526" cy="1034526"/>
            </a:xfrm>
          </p:grpSpPr>
          <p:sp>
            <p:nvSpPr>
              <p:cNvPr id="20" name="矩形: 圆角 37"/>
              <p:cNvSpPr/>
              <p:nvPr/>
            </p:nvSpPr>
            <p:spPr>
              <a:xfrm rot="2700000">
                <a:off x="1982097" y="1814457"/>
                <a:ext cx="1034526" cy="1034526"/>
              </a:xfrm>
              <a:prstGeom prst="roundRect">
                <a:avLst>
                  <a:gd name="adj" fmla="val 11964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015" dirty="0"/>
              </a:p>
            </p:txBody>
          </p:sp>
          <p:sp>
            <p:nvSpPr>
              <p:cNvPr id="21" name="矩形: 圆角 38"/>
              <p:cNvSpPr/>
              <p:nvPr/>
            </p:nvSpPr>
            <p:spPr>
              <a:xfrm rot="2700000">
                <a:off x="2070736" y="1903094"/>
                <a:ext cx="857250" cy="857250"/>
              </a:xfrm>
              <a:prstGeom prst="roundRect">
                <a:avLst>
                  <a:gd name="adj" fmla="val 11964"/>
                </a:avLst>
              </a:prstGeom>
              <a:solidFill>
                <a:srgbClr val="40458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015" dirty="0"/>
              </a:p>
            </p:txBody>
          </p:sp>
        </p:grpSp>
        <p:grpSp>
          <p:nvGrpSpPr>
            <p:cNvPr id="10" name="组合 34"/>
            <p:cNvGrpSpPr/>
            <p:nvPr/>
          </p:nvGrpSpPr>
          <p:grpSpPr>
            <a:xfrm>
              <a:off x="5483609" y="3660250"/>
              <a:ext cx="1172142" cy="1172144"/>
              <a:chOff x="1982097" y="1814457"/>
              <a:chExt cx="1034526" cy="1034526"/>
            </a:xfrm>
          </p:grpSpPr>
          <p:sp>
            <p:nvSpPr>
              <p:cNvPr id="18" name="矩形: 圆角 23"/>
              <p:cNvSpPr/>
              <p:nvPr/>
            </p:nvSpPr>
            <p:spPr>
              <a:xfrm rot="2700000">
                <a:off x="1982097" y="1814457"/>
                <a:ext cx="1034526" cy="1034526"/>
              </a:xfrm>
              <a:prstGeom prst="roundRect">
                <a:avLst>
                  <a:gd name="adj" fmla="val 11964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015" dirty="0"/>
              </a:p>
            </p:txBody>
          </p:sp>
          <p:sp>
            <p:nvSpPr>
              <p:cNvPr id="19" name="矩形: 圆角 24"/>
              <p:cNvSpPr/>
              <p:nvPr/>
            </p:nvSpPr>
            <p:spPr>
              <a:xfrm rot="2700000">
                <a:off x="2070736" y="1903094"/>
                <a:ext cx="857250" cy="857250"/>
              </a:xfrm>
              <a:prstGeom prst="roundRect">
                <a:avLst>
                  <a:gd name="adj" fmla="val 11964"/>
                </a:avLst>
              </a:prstGeom>
              <a:solidFill>
                <a:srgbClr val="40458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015" dirty="0"/>
              </a:p>
            </p:txBody>
          </p:sp>
        </p:grpSp>
        <p:grpSp>
          <p:nvGrpSpPr>
            <p:cNvPr id="11" name="组合 39"/>
            <p:cNvGrpSpPr/>
            <p:nvPr/>
          </p:nvGrpSpPr>
          <p:grpSpPr>
            <a:xfrm>
              <a:off x="1359071" y="3175789"/>
              <a:ext cx="1172142" cy="1172144"/>
              <a:chOff x="1982097" y="1814457"/>
              <a:chExt cx="1034526" cy="1034526"/>
            </a:xfrm>
          </p:grpSpPr>
          <p:sp>
            <p:nvSpPr>
              <p:cNvPr id="16" name="矩形: 圆角 12"/>
              <p:cNvSpPr/>
              <p:nvPr/>
            </p:nvSpPr>
            <p:spPr>
              <a:xfrm rot="2700000">
                <a:off x="1982097" y="1814457"/>
                <a:ext cx="1034526" cy="1034526"/>
              </a:xfrm>
              <a:prstGeom prst="roundRect">
                <a:avLst>
                  <a:gd name="adj" fmla="val 11964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015" dirty="0"/>
              </a:p>
            </p:txBody>
          </p:sp>
          <p:sp>
            <p:nvSpPr>
              <p:cNvPr id="17" name="矩形: 圆角 14"/>
              <p:cNvSpPr/>
              <p:nvPr/>
            </p:nvSpPr>
            <p:spPr>
              <a:xfrm rot="2700000">
                <a:off x="2070736" y="1903094"/>
                <a:ext cx="857250" cy="857250"/>
              </a:xfrm>
              <a:prstGeom prst="roundRect">
                <a:avLst>
                  <a:gd name="adj" fmla="val 11964"/>
                </a:avLst>
              </a:prstGeom>
              <a:solidFill>
                <a:srgbClr val="40458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015" dirty="0"/>
              </a:p>
            </p:txBody>
          </p:sp>
        </p:grpSp>
        <p:sp>
          <p:nvSpPr>
            <p:cNvPr id="12" name="文本框 8"/>
            <p:cNvSpPr txBox="1"/>
            <p:nvPr/>
          </p:nvSpPr>
          <p:spPr>
            <a:xfrm>
              <a:off x="1511891" y="3613649"/>
              <a:ext cx="1616751" cy="3177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1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机密性</a:t>
              </a:r>
              <a:endParaRPr lang="zh-CN" altLang="en-US" sz="18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文本框 10"/>
            <p:cNvSpPr txBox="1"/>
            <p:nvPr/>
          </p:nvSpPr>
          <p:spPr>
            <a:xfrm>
              <a:off x="2875454" y="4015010"/>
              <a:ext cx="1616751" cy="388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30000"/>
                </a:lnSpc>
              </a:pPr>
              <a:r>
                <a:rPr lang="zh-CN" altLang="en-US" sz="1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完整性</a:t>
              </a:r>
              <a:endParaRPr lang="en-US" altLang="zh-CN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245631" y="3613063"/>
              <a:ext cx="1616751" cy="3177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1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可用性</a:t>
              </a:r>
              <a:endParaRPr lang="zh-CN" altLang="en-US" sz="18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文本框 16"/>
            <p:cNvSpPr txBox="1"/>
            <p:nvPr/>
          </p:nvSpPr>
          <p:spPr>
            <a:xfrm>
              <a:off x="5625144" y="4090325"/>
              <a:ext cx="1616751" cy="3177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1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真实性</a:t>
              </a:r>
              <a:endParaRPr lang="zh-CN" altLang="en-US" sz="18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755718" y="3619912"/>
              <a:ext cx="1616751" cy="3177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1800" b="1" dirty="0">
                  <a:solidFill>
                    <a:schemeClr val="bg1"/>
                  </a:solidFill>
                  <a:latin typeface="+mj-ea"/>
                  <a:ea typeface="+mj-ea"/>
                </a:rPr>
                <a:t>不可否认</a:t>
              </a:r>
              <a:r>
                <a:rPr lang="zh-CN" altLang="en-US" sz="1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性</a:t>
              </a:r>
              <a:endParaRPr lang="zh-CN" altLang="en-US" sz="18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常见的信息安全威胁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61815" y="1942465"/>
            <a:ext cx="4064000" cy="31476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kumimoji="1" lang="zh-CN" altLang="en-US" sz="2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病毒</a:t>
            </a:r>
            <a:endParaRPr kumimoji="1" lang="zh-CN" altLang="en-US" sz="28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endParaRPr kumimoji="1" lang="zh-CN" altLang="en-US" sz="28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r>
              <a:rPr kumimoji="1" lang="zh-CN" altLang="en-US" sz="2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木马</a:t>
            </a:r>
            <a:endParaRPr kumimoji="1" lang="zh-CN" altLang="en-US" sz="28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endParaRPr kumimoji="1" lang="zh-CN" altLang="en-US" sz="28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r>
              <a:rPr kumimoji="1" lang="zh-CN" altLang="en-US" sz="2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钓鱼攻击</a:t>
            </a:r>
            <a:endParaRPr kumimoji="1" lang="zh-CN" altLang="en-US" sz="28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endParaRPr kumimoji="1" lang="zh-CN" altLang="en-US" sz="28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r>
              <a:rPr kumimoji="1" lang="zh-CN" altLang="en-US" sz="2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勒索软件</a:t>
            </a:r>
            <a:r>
              <a:rPr kumimoji="1" lang="en-US" altLang="zh-CN" sz="20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endParaRPr kumimoji="1" lang="en-US" altLang="zh-CN" sz="2000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5" name="Freeform 372"/>
          <p:cNvSpPr/>
          <p:nvPr>
            <p:custDataLst>
              <p:tags r:id="rId1"/>
            </p:custDataLst>
          </p:nvPr>
        </p:nvSpPr>
        <p:spPr bwMode="auto">
          <a:xfrm>
            <a:off x="3684406" y="3740878"/>
            <a:ext cx="480053" cy="324036"/>
          </a:xfrm>
          <a:custGeom>
            <a:avLst/>
            <a:gdLst>
              <a:gd name="T0" fmla="*/ 158 w 176"/>
              <a:gd name="T1" fmla="*/ 72 h 119"/>
              <a:gd name="T2" fmla="*/ 176 w 176"/>
              <a:gd name="T3" fmla="*/ 0 h 119"/>
              <a:gd name="T4" fmla="*/ 104 w 176"/>
              <a:gd name="T5" fmla="*/ 18 h 119"/>
              <a:gd name="T6" fmla="*/ 122 w 176"/>
              <a:gd name="T7" fmla="*/ 36 h 119"/>
              <a:gd name="T8" fmla="*/ 92 w 176"/>
              <a:gd name="T9" fmla="*/ 67 h 119"/>
              <a:gd name="T10" fmla="*/ 62 w 176"/>
              <a:gd name="T11" fmla="*/ 38 h 119"/>
              <a:gd name="T12" fmla="*/ 0 w 176"/>
              <a:gd name="T13" fmla="*/ 100 h 119"/>
              <a:gd name="T14" fmla="*/ 19 w 176"/>
              <a:gd name="T15" fmla="*/ 119 h 119"/>
              <a:gd name="T16" fmla="*/ 19 w 176"/>
              <a:gd name="T17" fmla="*/ 119 h 119"/>
              <a:gd name="T18" fmla="*/ 62 w 176"/>
              <a:gd name="T19" fmla="*/ 75 h 119"/>
              <a:gd name="T20" fmla="*/ 92 w 176"/>
              <a:gd name="T21" fmla="*/ 105 h 119"/>
              <a:gd name="T22" fmla="*/ 142 w 176"/>
              <a:gd name="T23" fmla="*/ 55 h 119"/>
              <a:gd name="T24" fmla="*/ 158 w 176"/>
              <a:gd name="T25" fmla="*/ 7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6" h="119">
                <a:moveTo>
                  <a:pt x="158" y="72"/>
                </a:moveTo>
                <a:lnTo>
                  <a:pt x="176" y="0"/>
                </a:lnTo>
                <a:lnTo>
                  <a:pt x="104" y="18"/>
                </a:lnTo>
                <a:lnTo>
                  <a:pt x="122" y="36"/>
                </a:lnTo>
                <a:lnTo>
                  <a:pt x="92" y="67"/>
                </a:lnTo>
                <a:lnTo>
                  <a:pt x="62" y="38"/>
                </a:lnTo>
                <a:lnTo>
                  <a:pt x="0" y="100"/>
                </a:lnTo>
                <a:lnTo>
                  <a:pt x="19" y="119"/>
                </a:lnTo>
                <a:lnTo>
                  <a:pt x="19" y="119"/>
                </a:lnTo>
                <a:lnTo>
                  <a:pt x="62" y="75"/>
                </a:lnTo>
                <a:lnTo>
                  <a:pt x="92" y="105"/>
                </a:lnTo>
                <a:lnTo>
                  <a:pt x="142" y="55"/>
                </a:lnTo>
                <a:lnTo>
                  <a:pt x="158" y="72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en-US"/>
          </a:p>
        </p:txBody>
      </p:sp>
      <p:sp>
        <p:nvSpPr>
          <p:cNvPr id="3" name="Freeform 372"/>
          <p:cNvSpPr/>
          <p:nvPr>
            <p:custDataLst>
              <p:tags r:id="rId2"/>
            </p:custDataLst>
          </p:nvPr>
        </p:nvSpPr>
        <p:spPr bwMode="auto">
          <a:xfrm>
            <a:off x="3684406" y="2863943"/>
            <a:ext cx="480053" cy="324036"/>
          </a:xfrm>
          <a:custGeom>
            <a:avLst/>
            <a:gdLst>
              <a:gd name="T0" fmla="*/ 158 w 176"/>
              <a:gd name="T1" fmla="*/ 72 h 119"/>
              <a:gd name="T2" fmla="*/ 176 w 176"/>
              <a:gd name="T3" fmla="*/ 0 h 119"/>
              <a:gd name="T4" fmla="*/ 104 w 176"/>
              <a:gd name="T5" fmla="*/ 18 h 119"/>
              <a:gd name="T6" fmla="*/ 122 w 176"/>
              <a:gd name="T7" fmla="*/ 36 h 119"/>
              <a:gd name="T8" fmla="*/ 92 w 176"/>
              <a:gd name="T9" fmla="*/ 67 h 119"/>
              <a:gd name="T10" fmla="*/ 62 w 176"/>
              <a:gd name="T11" fmla="*/ 38 h 119"/>
              <a:gd name="T12" fmla="*/ 0 w 176"/>
              <a:gd name="T13" fmla="*/ 100 h 119"/>
              <a:gd name="T14" fmla="*/ 19 w 176"/>
              <a:gd name="T15" fmla="*/ 119 h 119"/>
              <a:gd name="T16" fmla="*/ 19 w 176"/>
              <a:gd name="T17" fmla="*/ 119 h 119"/>
              <a:gd name="T18" fmla="*/ 62 w 176"/>
              <a:gd name="T19" fmla="*/ 75 h 119"/>
              <a:gd name="T20" fmla="*/ 92 w 176"/>
              <a:gd name="T21" fmla="*/ 105 h 119"/>
              <a:gd name="T22" fmla="*/ 142 w 176"/>
              <a:gd name="T23" fmla="*/ 55 h 119"/>
              <a:gd name="T24" fmla="*/ 158 w 176"/>
              <a:gd name="T25" fmla="*/ 7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6" h="119">
                <a:moveTo>
                  <a:pt x="158" y="72"/>
                </a:moveTo>
                <a:lnTo>
                  <a:pt x="176" y="0"/>
                </a:lnTo>
                <a:lnTo>
                  <a:pt x="104" y="18"/>
                </a:lnTo>
                <a:lnTo>
                  <a:pt x="122" y="36"/>
                </a:lnTo>
                <a:lnTo>
                  <a:pt x="92" y="67"/>
                </a:lnTo>
                <a:lnTo>
                  <a:pt x="62" y="38"/>
                </a:lnTo>
                <a:lnTo>
                  <a:pt x="0" y="100"/>
                </a:lnTo>
                <a:lnTo>
                  <a:pt x="19" y="119"/>
                </a:lnTo>
                <a:lnTo>
                  <a:pt x="19" y="119"/>
                </a:lnTo>
                <a:lnTo>
                  <a:pt x="62" y="75"/>
                </a:lnTo>
                <a:lnTo>
                  <a:pt x="92" y="105"/>
                </a:lnTo>
                <a:lnTo>
                  <a:pt x="142" y="55"/>
                </a:lnTo>
                <a:lnTo>
                  <a:pt x="158" y="72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" name="Freeform 372"/>
          <p:cNvSpPr/>
          <p:nvPr>
            <p:custDataLst>
              <p:tags r:id="rId3"/>
            </p:custDataLst>
          </p:nvPr>
        </p:nvSpPr>
        <p:spPr bwMode="auto">
          <a:xfrm>
            <a:off x="3684406" y="2066383"/>
            <a:ext cx="480053" cy="324036"/>
          </a:xfrm>
          <a:custGeom>
            <a:avLst/>
            <a:gdLst>
              <a:gd name="T0" fmla="*/ 158 w 176"/>
              <a:gd name="T1" fmla="*/ 72 h 119"/>
              <a:gd name="T2" fmla="*/ 176 w 176"/>
              <a:gd name="T3" fmla="*/ 0 h 119"/>
              <a:gd name="T4" fmla="*/ 104 w 176"/>
              <a:gd name="T5" fmla="*/ 18 h 119"/>
              <a:gd name="T6" fmla="*/ 122 w 176"/>
              <a:gd name="T7" fmla="*/ 36 h 119"/>
              <a:gd name="T8" fmla="*/ 92 w 176"/>
              <a:gd name="T9" fmla="*/ 67 h 119"/>
              <a:gd name="T10" fmla="*/ 62 w 176"/>
              <a:gd name="T11" fmla="*/ 38 h 119"/>
              <a:gd name="T12" fmla="*/ 0 w 176"/>
              <a:gd name="T13" fmla="*/ 100 h 119"/>
              <a:gd name="T14" fmla="*/ 19 w 176"/>
              <a:gd name="T15" fmla="*/ 119 h 119"/>
              <a:gd name="T16" fmla="*/ 19 w 176"/>
              <a:gd name="T17" fmla="*/ 119 h 119"/>
              <a:gd name="T18" fmla="*/ 62 w 176"/>
              <a:gd name="T19" fmla="*/ 75 h 119"/>
              <a:gd name="T20" fmla="*/ 92 w 176"/>
              <a:gd name="T21" fmla="*/ 105 h 119"/>
              <a:gd name="T22" fmla="*/ 142 w 176"/>
              <a:gd name="T23" fmla="*/ 55 h 119"/>
              <a:gd name="T24" fmla="*/ 158 w 176"/>
              <a:gd name="T25" fmla="*/ 7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6" h="119">
                <a:moveTo>
                  <a:pt x="158" y="72"/>
                </a:moveTo>
                <a:lnTo>
                  <a:pt x="176" y="0"/>
                </a:lnTo>
                <a:lnTo>
                  <a:pt x="104" y="18"/>
                </a:lnTo>
                <a:lnTo>
                  <a:pt x="122" y="36"/>
                </a:lnTo>
                <a:lnTo>
                  <a:pt x="92" y="67"/>
                </a:lnTo>
                <a:lnTo>
                  <a:pt x="62" y="38"/>
                </a:lnTo>
                <a:lnTo>
                  <a:pt x="0" y="100"/>
                </a:lnTo>
                <a:lnTo>
                  <a:pt x="19" y="119"/>
                </a:lnTo>
                <a:lnTo>
                  <a:pt x="19" y="119"/>
                </a:lnTo>
                <a:lnTo>
                  <a:pt x="62" y="75"/>
                </a:lnTo>
                <a:lnTo>
                  <a:pt x="92" y="105"/>
                </a:lnTo>
                <a:lnTo>
                  <a:pt x="142" y="55"/>
                </a:lnTo>
                <a:lnTo>
                  <a:pt x="158" y="72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" name="Freeform 372"/>
          <p:cNvSpPr/>
          <p:nvPr>
            <p:custDataLst>
              <p:tags r:id="rId4"/>
            </p:custDataLst>
          </p:nvPr>
        </p:nvSpPr>
        <p:spPr bwMode="auto">
          <a:xfrm>
            <a:off x="3684406" y="4617813"/>
            <a:ext cx="480053" cy="324036"/>
          </a:xfrm>
          <a:custGeom>
            <a:avLst/>
            <a:gdLst>
              <a:gd name="T0" fmla="*/ 158 w 176"/>
              <a:gd name="T1" fmla="*/ 72 h 119"/>
              <a:gd name="T2" fmla="*/ 176 w 176"/>
              <a:gd name="T3" fmla="*/ 0 h 119"/>
              <a:gd name="T4" fmla="*/ 104 w 176"/>
              <a:gd name="T5" fmla="*/ 18 h 119"/>
              <a:gd name="T6" fmla="*/ 122 w 176"/>
              <a:gd name="T7" fmla="*/ 36 h 119"/>
              <a:gd name="T8" fmla="*/ 92 w 176"/>
              <a:gd name="T9" fmla="*/ 67 h 119"/>
              <a:gd name="T10" fmla="*/ 62 w 176"/>
              <a:gd name="T11" fmla="*/ 38 h 119"/>
              <a:gd name="T12" fmla="*/ 0 w 176"/>
              <a:gd name="T13" fmla="*/ 100 h 119"/>
              <a:gd name="T14" fmla="*/ 19 w 176"/>
              <a:gd name="T15" fmla="*/ 119 h 119"/>
              <a:gd name="T16" fmla="*/ 19 w 176"/>
              <a:gd name="T17" fmla="*/ 119 h 119"/>
              <a:gd name="T18" fmla="*/ 62 w 176"/>
              <a:gd name="T19" fmla="*/ 75 h 119"/>
              <a:gd name="T20" fmla="*/ 92 w 176"/>
              <a:gd name="T21" fmla="*/ 105 h 119"/>
              <a:gd name="T22" fmla="*/ 142 w 176"/>
              <a:gd name="T23" fmla="*/ 55 h 119"/>
              <a:gd name="T24" fmla="*/ 158 w 176"/>
              <a:gd name="T25" fmla="*/ 7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6" h="119">
                <a:moveTo>
                  <a:pt x="158" y="72"/>
                </a:moveTo>
                <a:lnTo>
                  <a:pt x="176" y="0"/>
                </a:lnTo>
                <a:lnTo>
                  <a:pt x="104" y="18"/>
                </a:lnTo>
                <a:lnTo>
                  <a:pt x="122" y="36"/>
                </a:lnTo>
                <a:lnTo>
                  <a:pt x="92" y="67"/>
                </a:lnTo>
                <a:lnTo>
                  <a:pt x="62" y="38"/>
                </a:lnTo>
                <a:lnTo>
                  <a:pt x="0" y="100"/>
                </a:lnTo>
                <a:lnTo>
                  <a:pt x="19" y="119"/>
                </a:lnTo>
                <a:lnTo>
                  <a:pt x="19" y="119"/>
                </a:lnTo>
                <a:lnTo>
                  <a:pt x="62" y="75"/>
                </a:lnTo>
                <a:lnTo>
                  <a:pt x="92" y="105"/>
                </a:lnTo>
                <a:lnTo>
                  <a:pt x="142" y="55"/>
                </a:lnTo>
                <a:lnTo>
                  <a:pt x="158" y="72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99651" y="1179137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常见的信息安全威胁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45540" y="1849120"/>
            <a:ext cx="4064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kumimoji="1" lang="zh-CN" altLang="en-US" sz="28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（一）病</a:t>
            </a:r>
            <a:r>
              <a:rPr kumimoji="1" lang="en-US" altLang="zh-CN" sz="28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</a:t>
            </a:r>
            <a:r>
              <a:rPr kumimoji="1" lang="zh-CN" altLang="en-US" sz="28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毒</a:t>
            </a:r>
            <a:r>
              <a:rPr kumimoji="1" lang="en-US" altLang="zh-CN" sz="20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endParaRPr kumimoji="1" lang="en-US" altLang="zh-CN" sz="2000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3" name="Picture 4" descr="E:\1华赛设计夹\2010-8\朱冬晴\华赛新图标\华赛新图标 png\11 其他图标(三)\病毒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800225" y="3194050"/>
            <a:ext cx="2126615" cy="1658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/>
          <p:nvPr/>
        </p:nvSpPr>
        <p:spPr>
          <a:xfrm>
            <a:off x="4269105" y="3013710"/>
            <a:ext cx="7009130" cy="1198880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病毒（</a:t>
            </a:r>
            <a:r>
              <a:rPr lang="en-US" altLang="zh-CN" sz="24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Virus</a:t>
            </a:r>
            <a:r>
              <a:rPr lang="zh-CN" altLang="en-US" sz="24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）：病毒是一种恶意软件，能够自我复制并感染其他文件或系统，通常通过电子邮件附件、下载的文件或软件漏洞传播。</a:t>
            </a:r>
            <a:endParaRPr lang="zh-CN" altLang="en-US" sz="2400">
              <a:solidFill>
                <a:schemeClr val="accent2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1333381" y="1824932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（二）</a:t>
            </a:r>
            <a:r>
              <a:rPr kumimoji="1" lang="en-US" alt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木</a:t>
            </a:r>
            <a:r>
              <a:rPr kumimoji="1" lang="en-US" alt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马</a:t>
            </a: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5" t="10311" r="13147" b="16926"/>
          <a:stretch>
            <a:fillRect/>
          </a:stretch>
        </p:blipFill>
        <p:spPr>
          <a:xfrm>
            <a:off x="1722755" y="2727960"/>
            <a:ext cx="1835150" cy="1812925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 bwMode="auto">
          <a:xfrm>
            <a:off x="2098040" y="4754245"/>
            <a:ext cx="1459865" cy="3543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9980" tIns="49986" rIns="99980" bIns="49986" rtlCol="0">
            <a:noAutofit/>
          </a:bodyPr>
          <a:p>
            <a:pPr algn="ctr" defTabSz="1001395" eaLnBrk="0" hangingPunct="0"/>
            <a:r>
              <a:rPr lang="zh-CN" altLang="en-US" sz="2000" b="1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木马</a:t>
            </a:r>
            <a:endParaRPr lang="zh-CN" altLang="en-US" sz="2000" b="1" dirty="0" smtClean="0">
              <a:solidFill>
                <a:schemeClr val="accent2">
                  <a:lumMod val="7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56380" y="2470150"/>
            <a:ext cx="7134225" cy="2284730"/>
          </a:xfrm>
          <a:prstGeom prst="rect">
            <a:avLst/>
          </a:prstGeom>
        </p:spPr>
        <p:txBody>
          <a:bodyPr>
            <a:noAutofit/>
          </a:bodyPr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木马（</a:t>
            </a:r>
            <a:r>
              <a:rPr lang="en-US" altLang="zh-CN" sz="28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Trojan Horse</a:t>
            </a:r>
            <a:r>
              <a:rPr lang="zh-CN" altLang="en-US" sz="28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）：木马是一种伪装成合法软件的恶意程序，一旦被用户下载和运行，就会在后台执行恶意操作，如窃取个人信息、控制计算机等。</a:t>
            </a:r>
            <a:endParaRPr lang="zh-CN" altLang="en-US" sz="2800">
              <a:solidFill>
                <a:schemeClr val="accent2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25"/>
          <p:cNvSpPr txBox="1"/>
          <p:nvPr/>
        </p:nvSpPr>
        <p:spPr>
          <a:xfrm>
            <a:off x="805061" y="1179137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常见的信息安全威胁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5"/>
          <p:cNvSpPr txBox="1"/>
          <p:nvPr/>
        </p:nvSpPr>
        <p:spPr>
          <a:xfrm>
            <a:off x="933966" y="1461712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（三）钓鱼攻击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85" y="2285465"/>
            <a:ext cx="4273736" cy="335249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4" t="15646" r="16160" b="13584"/>
          <a:stretch>
            <a:fillRect/>
          </a:stretch>
        </p:blipFill>
        <p:spPr>
          <a:xfrm>
            <a:off x="5937885" y="2611755"/>
            <a:ext cx="2475865" cy="1818005"/>
          </a:xfrm>
          <a:prstGeom prst="rect">
            <a:avLst/>
          </a:prstGeom>
        </p:spPr>
      </p:pic>
      <p:sp>
        <p:nvSpPr>
          <p:cNvPr id="11" name="圆角矩形标注 10"/>
          <p:cNvSpPr/>
          <p:nvPr/>
        </p:nvSpPr>
        <p:spPr bwMode="auto">
          <a:xfrm>
            <a:off x="5208270" y="1361440"/>
            <a:ext cx="2879725" cy="1025525"/>
          </a:xfrm>
          <a:prstGeom prst="wedgeRoundRectCallout">
            <a:avLst>
              <a:gd name="adj1" fmla="val 2097"/>
              <a:gd name="adj2" fmla="val 122129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algn="ctr" defTabSz="1001395" eaLnBrk="0" hangingPunct="0"/>
            <a:r>
              <a:rPr lang="zh-CN" altLang="en-US" sz="1600" dirty="0">
                <a:solidFill>
                  <a:srgbClr val="000000"/>
                </a:solidFill>
                <a:latin typeface="+mn-lt"/>
                <a:ea typeface="+mn-ea"/>
                <a:cs typeface="Arial" panose="020B0604020202020204" pitchFamily="34" charset="0"/>
              </a:rPr>
              <a:t>您好！您所购买的</a:t>
            </a:r>
            <a:endParaRPr lang="en-US" altLang="zh-CN" sz="1600" dirty="0">
              <a:solidFill>
                <a:srgbClr val="000000"/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algn="ctr" defTabSz="1001395" eaLnBrk="0" hangingPunct="0"/>
            <a:r>
              <a:rPr lang="zh-CN" altLang="en-US" sz="1600" dirty="0">
                <a:solidFill>
                  <a:srgbClr val="000000"/>
                </a:solidFill>
                <a:latin typeface="+mn-lt"/>
                <a:ea typeface="+mn-ea"/>
                <a:cs typeface="Arial" panose="020B0604020202020204" pitchFamily="34" charset="0"/>
              </a:rPr>
              <a:t>商品由于支付系统</a:t>
            </a:r>
            <a:r>
              <a:rPr lang="en-US" altLang="zh-CN" sz="1600" dirty="0">
                <a:solidFill>
                  <a:srgbClr val="000000"/>
                </a:solidFill>
                <a:latin typeface="+mn-lt"/>
                <a:ea typeface="+mn-ea"/>
                <a:cs typeface="Arial" panose="020B0604020202020204" pitchFamily="34" charset="0"/>
              </a:rPr>
              <a:t>……</a:t>
            </a:r>
            <a:r>
              <a:rPr lang="zh-CN" altLang="en-US" sz="1600" dirty="0">
                <a:solidFill>
                  <a:srgbClr val="000000"/>
                </a:solidFill>
                <a:latin typeface="+mn-lt"/>
                <a:ea typeface="+mn-ea"/>
                <a:cs typeface="Arial" panose="020B0604020202020204" pitchFamily="34" charset="0"/>
              </a:rPr>
              <a:t>请登录</a:t>
            </a:r>
            <a:r>
              <a:rPr lang="en-US" altLang="zh-CN" sz="1600" dirty="0">
                <a:solidFill>
                  <a:srgbClr val="000000"/>
                </a:solidFill>
                <a:latin typeface="+mn-lt"/>
                <a:ea typeface="+mn-ea"/>
                <a:cs typeface="Arial" panose="020B0604020202020204" pitchFamily="34" charset="0"/>
              </a:rPr>
              <a:t>XX</a:t>
            </a:r>
            <a:r>
              <a:rPr lang="zh-CN" altLang="en-US" sz="1600" dirty="0">
                <a:solidFill>
                  <a:srgbClr val="000000"/>
                </a:solidFill>
                <a:latin typeface="+mn-lt"/>
                <a:ea typeface="+mn-ea"/>
                <a:cs typeface="Arial" panose="020B0604020202020204" pitchFamily="34" charset="0"/>
              </a:rPr>
              <a:t>网站退款</a:t>
            </a:r>
            <a:r>
              <a:rPr lang="en-US" altLang="zh-CN" sz="1600" dirty="0">
                <a:solidFill>
                  <a:srgbClr val="000000"/>
                </a:solidFill>
                <a:latin typeface="+mn-lt"/>
                <a:ea typeface="+mn-ea"/>
                <a:cs typeface="Arial" panose="020B0604020202020204" pitchFamily="34" charset="0"/>
              </a:rPr>
              <a:t>…</a:t>
            </a:r>
            <a:endParaRPr lang="zh-CN" altLang="en-US" sz="1600" dirty="0">
              <a:solidFill>
                <a:srgbClr val="000000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椭圆形标注 11"/>
          <p:cNvSpPr/>
          <p:nvPr/>
        </p:nvSpPr>
        <p:spPr bwMode="auto">
          <a:xfrm>
            <a:off x="7605395" y="2766695"/>
            <a:ext cx="1487170" cy="492760"/>
          </a:xfrm>
          <a:prstGeom prst="wedgeEllipseCallou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p>
            <a:pPr algn="ctr" defTabSz="1001395" eaLnBrk="0" hangingPunct="0"/>
            <a:r>
              <a:rPr lang="zh-CN" altLang="en-US" dirty="0" smtClean="0">
                <a:solidFill>
                  <a:srgbClr val="000000"/>
                </a:solidFill>
                <a:latin typeface="+mn-lt"/>
                <a:ea typeface="+mn-ea"/>
                <a:cs typeface="Arial" panose="020B0604020202020204" pitchFamily="34" charset="0"/>
              </a:rPr>
              <a:t>退款？</a:t>
            </a:r>
            <a:endParaRPr lang="zh-CN" altLang="en-US" dirty="0" smtClean="0">
              <a:solidFill>
                <a:srgbClr val="000000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208270" y="4654550"/>
            <a:ext cx="6466840" cy="1568450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钓鱼攻击（</a:t>
            </a: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Phishing</a:t>
            </a:r>
            <a:r>
              <a:rPr lang="zh-CN" alt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）：钓鱼攻击是通过伪装成合法机构或个人的电子邮件、网站或消息，诱骗用户提供敏感信息，如账号密码、信用卡信息等。</a:t>
            </a:r>
            <a:endParaRPr lang="zh-CN" altLang="en-US" sz="24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文本框 25"/>
          <p:cNvSpPr txBox="1"/>
          <p:nvPr/>
        </p:nvSpPr>
        <p:spPr>
          <a:xfrm>
            <a:off x="620276" y="927677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常见的信息安全威胁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5"/>
          <p:cNvSpPr txBox="1"/>
          <p:nvPr/>
        </p:nvSpPr>
        <p:spPr>
          <a:xfrm>
            <a:off x="960001" y="1461712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（四）勒索软件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25"/>
          <p:cNvSpPr txBox="1"/>
          <p:nvPr/>
        </p:nvSpPr>
        <p:spPr>
          <a:xfrm>
            <a:off x="620276" y="927677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常见的信息安全威胁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椭圆 86"/>
          <p:cNvSpPr/>
          <p:nvPr>
            <p:custDataLst>
              <p:tags r:id="rId1"/>
            </p:custDataLst>
          </p:nvPr>
        </p:nvSpPr>
        <p:spPr bwMode="auto">
          <a:xfrm>
            <a:off x="2049145" y="2902585"/>
            <a:ext cx="1871980" cy="183261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lumOff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63500" algn="ctr" rotWithShape="0">
              <a:prstClr val="black">
                <a:alpha val="7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/>
          <a:p>
            <a:pPr algn="ctr"/>
            <a:endParaRPr lang="zh-CN" altLang="en-US" sz="1065" b="1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19" name="Picture 24" descr="E:\1华赛设计夹\2010-8\朱冬晴\华赛新图标\华赛新图标 png\11 其他图标(三)\Worm 3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3829">
            <a:off x="3121025" y="4069715"/>
            <a:ext cx="302260" cy="48069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0" descr="E:\1华赛设计夹\2010-8\朱冬晴\华赛新图标\华赛新图标 png\11 其他图标(三)\病毒 3.png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6" cstate="print">
            <a:biLevel thresh="50000"/>
            <a:grayscl/>
          </a:blip>
          <a:srcRect/>
          <a:stretch>
            <a:fillRect/>
          </a:stretch>
        </p:blipFill>
        <p:spPr bwMode="auto">
          <a:xfrm>
            <a:off x="2744470" y="3253740"/>
            <a:ext cx="695960" cy="58737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21" descr="E:\1华赛设计夹\2010-8\朱冬晴\华赛新图标\华赛新图标 png\11 其他图标(三)\木马 3.png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00000" contrast="6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830" y="3722370"/>
            <a:ext cx="558800" cy="49276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4322445" y="2902585"/>
            <a:ext cx="6406515" cy="1579880"/>
          </a:xfrm>
          <a:prstGeom prst="rect">
            <a:avLst/>
          </a:prstGeom>
        </p:spPr>
        <p:txBody>
          <a:bodyPr>
            <a:noAutofit/>
          </a:bodyPr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勒索软件（</a:t>
            </a:r>
            <a:r>
              <a:rPr lang="en-US" altLang="zh-CN" sz="24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Ransomware</a:t>
            </a:r>
            <a:r>
              <a:rPr lang="zh-CN" altLang="en-US" sz="24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）：勒索软件是一种恶意软件，通过加密用户文件或系统，威胁用户支付赎金以解锁文件或系统。</a:t>
            </a:r>
            <a:endParaRPr lang="zh-CN" altLang="en-US" sz="2400">
              <a:solidFill>
                <a:schemeClr val="accent2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4294967295"/>
          </p:nvPr>
        </p:nvSpPr>
        <p:spPr>
          <a:xfrm>
            <a:off x="640080" y="988695"/>
            <a:ext cx="9144000" cy="614680"/>
          </a:xfrm>
        </p:spPr>
        <p:txBody>
          <a:bodyPr>
            <a:normAutofit/>
          </a:bodyPr>
          <a:lstStyle/>
          <a:p>
            <a:pPr marL="0" algn="l">
              <a:buClrTx/>
              <a:buSzTx/>
              <a:buNone/>
            </a:pPr>
            <a:r>
              <a:rPr kumimoji="1" lang="zh-CN" altLang="en-US" sz="24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rPr>
              <a:t>（五）信息安全的重要性</a:t>
            </a:r>
            <a:endParaRPr kumimoji="1" lang="zh-CN" altLang="en-US" sz="24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98040" y="1835150"/>
            <a:ext cx="7514590" cy="4396105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>
            <a:noAutofit/>
          </a:bodyPr>
          <a:p>
            <a:endParaRPr lang="zh-CN" altLang="en-US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000">
                <a:ln>
                  <a:solidFill>
                    <a:sysClr val="windowText" lastClr="000000"/>
                  </a:solidFill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信息安全对个人的影响</a:t>
            </a:r>
            <a:r>
              <a:rPr lang="zh-CN" altLang="en-US" sz="20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个人隐私</a:t>
            </a:r>
            <a:r>
              <a:rPr lang="zh-CN" altLang="en-US" sz="20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（信息）</a:t>
            </a:r>
            <a:r>
              <a:rPr lang="en-US" altLang="zh-CN" sz="20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泄露</a:t>
            </a:r>
            <a:endParaRPr lang="en-US" altLang="zh-CN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000">
                <a:ln>
                  <a:solidFill>
                    <a:sysClr val="windowText" lastClr="000000"/>
                  </a:solidFill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信息安全对企业的影响</a:t>
            </a:r>
            <a:endParaRPr lang="zh-CN" altLang="en-US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1.商业机密的泄露    2.企业的运营中断     3.信誉造成损害</a:t>
            </a:r>
            <a:endParaRPr lang="en-US" altLang="zh-CN" sz="2000">
              <a:solidFill>
                <a:schemeClr val="accent2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000">
                <a:ln>
                  <a:solidFill>
                    <a:sysClr val="windowText" lastClr="000000"/>
                  </a:solidFill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信息安全对国家的影响</a:t>
            </a:r>
            <a:endParaRPr lang="zh-CN" altLang="en-US" sz="200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>
                <a:solidFill>
                  <a:schemeClr val="accent2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1.国家安全威胁      2.经济损失           3.社会稳定</a:t>
            </a:r>
            <a:endParaRPr lang="en-US" altLang="zh-CN" sz="2000">
              <a:solidFill>
                <a:schemeClr val="accent2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364992" y="4610608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信息安全对于社会的重要意义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5" name="对象3"/>
          <p:cNvSpPr/>
          <p:nvPr>
            <p:custDataLst>
              <p:tags r:id="rId3"/>
            </p:custDataLst>
          </p:nvPr>
        </p:nvSpPr>
        <p:spPr>
          <a:xfrm>
            <a:off x="3977640" y="3015107"/>
            <a:ext cx="7580376" cy="1536192"/>
          </a:xfrm>
          <a:custGeom>
            <a:avLst/>
            <a:gdLst/>
            <a:ahLst/>
            <a:cxnLst/>
            <a:rect l="l" t="t" r="r" b="b"/>
            <a:pathLst>
              <a:path w="7543800" h="1536192">
                <a:moveTo>
                  <a:pt x="0" y="1536192"/>
                </a:moveTo>
                <a:cubicBezTo>
                  <a:pt x="109728" y="1298448"/>
                  <a:pt x="164592" y="1042416"/>
                  <a:pt x="164592" y="768096"/>
                </a:cubicBezTo>
                <a:cubicBezTo>
                  <a:pt x="164592" y="493776"/>
                  <a:pt x="109728" y="237744"/>
                  <a:pt x="9144" y="0"/>
                </a:cubicBezTo>
                <a:lnTo>
                  <a:pt x="7543800" y="0"/>
                </a:lnTo>
                <a:lnTo>
                  <a:pt x="7543800" y="1536192"/>
                </a:lnTo>
                <a:lnTo>
                  <a:pt x="0" y="1536192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常见信息安全威胁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4"/>
            </p:custDataLst>
          </p:nvPr>
        </p:nvSpPr>
        <p:spPr>
          <a:xfrm>
            <a:off x="3364992" y="1428496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信息安全的定义及要素</a:t>
            </a:r>
            <a:r>
              <a:rPr lang="en-US" alt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                           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5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6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7"/>
            </p:custDataLst>
          </p:nvPr>
        </p:nvSpPr>
        <p:spPr>
          <a:xfrm>
            <a:off x="4088232" y="1936420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>
          <a:xfrm>
            <a:off x="4316832" y="3527476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9"/>
            </p:custDataLst>
          </p:nvPr>
        </p:nvSpPr>
        <p:spPr>
          <a:xfrm>
            <a:off x="4088232" y="5123104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PRESENTER_SHAPETEXTINFO" val="&lt;ShapeTextInfo&gt;&lt;TableIndex row=&quot;-1&quot; col=&quot;-1&quot;&gt;&lt;linesCount val=&quot;0&quot;/&gt;&lt;/TableIndex&gt;&lt;/ShapeTextInfo&gt;"/>
  <p:tag name="PRESENTER_SHAPEINFO" val="&lt;ThreeDShapeInfo&gt;&lt;uuid val=&quot;{887BCD5B-2550-4386-94DF-EFBE6203C40D}&quot;/&gt;&lt;isInvalidForFieldText val=&quot;0&quot;/&gt;&lt;Image&gt;&lt;filename val=&quot;C:\Users\z39846.CHINA\Desktop\Secospace_主打胶片有声版\data\asimages\{887BCD5B-2550-4386-94DF-EFBE6203C40D}_23.png&quot;/&gt;&lt;left val=&quot;51&quot;/&gt;&lt;top val=&quot;239&quot;/&gt;&lt;width val=&quot;108&quot;/&gt;&lt;height val=&quot;107&quot;/&gt;&lt;hasText val=&quot;1&quot;/&gt;&lt;/Image&gt;&lt;/ThreeDShapeInfo&gt;"/>
</p:tagLst>
</file>

<file path=ppt/tags/tag38.xml><?xml version="1.0" encoding="utf-8"?>
<p:tagLst xmlns:p="http://schemas.openxmlformats.org/presentationml/2006/main">
  <p:tag name="PRESENTER_SHAPEINFO" val="&lt;ThreeDShapeInfo&gt;&lt;uuid val=&quot;{27458B7C-7448-4D6F-B5D8-BBC2F69CEF74}&quot;/&gt;&lt;isInvalidForFieldText val=&quot;0&quot;/&gt;&lt;Image&gt;&lt;filename val=&quot;C:\Users\z39846.CHINA\Desktop\Secospace_主打胶片有声版\data\asimages\{27458B7C-7448-4D6F-B5D8-BBC2F69CEF74}_23.png&quot;/&gt;&lt;left val=&quot;87&quot;/&gt;&lt;top val=&quot;246&quot;/&gt;&lt;width val=&quot;80&quot;/&gt;&lt;height val=&quot;79&quot;/&gt;&lt;hasText val=&quot;1&quot;/&gt;&lt;/Image&gt;&lt;/ThreeDShapeInfo&gt;"/>
</p:tagLst>
</file>

<file path=ppt/tags/tag39.xml><?xml version="1.0" encoding="utf-8"?>
<p:tagLst xmlns:p="http://schemas.openxmlformats.org/presentationml/2006/main">
  <p:tag name="PRESENTER_SHAPEINFO" val="&lt;ThreeDShapeInfo&gt;&lt;uuid val=&quot;{27458B7C-7448-4D6F-B5D8-BBC2F69CEF74}&quot;/&gt;&lt;isInvalidForFieldText val=&quot;0&quot;/&gt;&lt;Image&gt;&lt;filename val=&quot;C:\Users\z39846.CHINA\Desktop\Secospace_主打胶片有声版\data\asimages\{27458B7C-7448-4D6F-B5D8-BBC2F69CEF74}_23.png&quot;/&gt;&lt;left val=&quot;87&quot;/&gt;&lt;top val=&quot;246&quot;/&gt;&lt;width val=&quot;80&quot;/&gt;&lt;height val=&quot;79&quot;/&gt;&lt;hasText val=&quot;1&quot;/&gt;&lt;/Image&gt;&lt;/ThreeDShapeInfo&gt;"/>
</p:tagLst>
</file>

<file path=ppt/tags/tag40.xml><?xml version="1.0" encoding="utf-8"?>
<p:tagLst xmlns:p="http://schemas.openxmlformats.org/presentationml/2006/main">
  <p:tag name="KSO_WM_DIAGRAM_VIRTUALLY_FRAME" val="{&quot;height&quot;:125.90992125984253,&quot;left&quot;:147.45125984251968,&quot;top&quot;:308.1057480314961,&quot;width&quot;:216.49716535433072}"/>
</p:tagLst>
</file>

<file path=ppt/tags/tag41.xml><?xml version="1.0" encoding="utf-8"?>
<p:tagLst xmlns:p="http://schemas.openxmlformats.org/presentationml/2006/main">
  <p:tag name="KSO_WM_DIAGRAM_VIRTUALLY_FRAME" val="{&quot;height&quot;:125.90992125984253,&quot;left&quot;:147.45125984251968,&quot;top&quot;:308.1057480314961,&quot;width&quot;:216.49716535433072}"/>
</p:tagLst>
</file>

<file path=ppt/tags/tag42.xml><?xml version="1.0" encoding="utf-8"?>
<p:tagLst xmlns:p="http://schemas.openxmlformats.org/presentationml/2006/main">
  <p:tag name="KSO_WM_DIAGRAM_VIRTUALLY_FRAME" val="{&quot;height&quot;:125.90992125984253,&quot;left&quot;:147.45125984251968,&quot;top&quot;:308.1057480314961,&quot;width&quot;:216.49716535433072}"/>
</p:tagLst>
</file>

<file path=ppt/tags/tag43.xml><?xml version="1.0" encoding="utf-8"?>
<p:tagLst xmlns:p="http://schemas.openxmlformats.org/presentationml/2006/main">
  <p:tag name="KSO_WM_DIAGRAM_VIRTUALLY_FRAME" val="{&quot;height&quot;:125.90992125984253,&quot;left&quot;:147.45125984251968,&quot;top&quot;:308.1057480314961,&quot;width&quot;:216.49716535433072}"/>
</p:tagLst>
</file>

<file path=ppt/tags/tag44.xml><?xml version="1.0" encoding="utf-8"?>
<p:tagLst xmlns:p="http://schemas.openxmlformats.org/presentationml/2006/main">
  <p:tag name="PRESENTER_SHAPETEXTINFO" val="&lt;ShapeTextInfo&gt;&lt;TableIndex row=&quot;-1&quot; col=&quot;-1&quot;&gt;&lt;linesCount val=&quot;0&quot;/&gt;&lt;/TableIndex&gt;&lt;/ShapeTextInfo&gt;"/>
  <p:tag name="PRESENTER_SHAPEINFO" val="&lt;ThreeDShapeInfo&gt;&lt;uuid val=&quot;{420FBA95-3628-486C-9B2A-4C7E2046FA3C}&quot;/&gt;&lt;isInvalidForFieldText val=&quot;0&quot;/&gt;&lt;Image&gt;&lt;filename val=&quot;C:\Users\z39846.CHINA\Desktop\Secospace_主打胶片有声版\data\asimages\{420FBA95-3628-486C-9B2A-4C7E2046FA3C}_23.png&quot;/&gt;&lt;left val=&quot;51&quot;/&gt;&lt;top val=&quot;84&quot;/&gt;&lt;width val=&quot;108&quot;/&gt;&lt;height val=&quot;107&quot;/&gt;&lt;hasText val=&quot;1&quot;/&gt;&lt;/Image&gt;&lt;/ThreeDShapeInfo&gt;"/>
</p:tagLst>
</file>

<file path=ppt/tags/tag45.xml><?xml version="1.0" encoding="utf-8"?>
<p:tagLst xmlns:p="http://schemas.openxmlformats.org/presentationml/2006/main">
  <p:tag name="PRESENTER_SHAPEINFO" val="&lt;ThreeDShapeInfo&gt;&lt;uuid val=&quot;{2A087BAB-F3E0-49E4-A961-31C9B0905C8B}&quot;/&gt;&lt;isInvalidForFieldText val=&quot;0&quot;/&gt;&lt;Image&gt;&lt;filename val=&quot;C:\Users\z39846.CHINA\Desktop\Secospace_主打胶片有声版\data\asimages\{2A087BAB-F3E0-49E4-A961-31C9B0905C8B}_23.png&quot;/&gt;&lt;left val=&quot;94&quot;/&gt;&lt;top val=&quot;137&quot;/&gt;&lt;width val=&quot;45&quot;/&gt;&lt;height val=&quot;45&quot;/&gt;&lt;hasText val=&quot;1&quot;/&gt;&lt;/Image&gt;&lt;/ThreeDShapeInfo&gt;"/>
</p:tagLst>
</file>

<file path=ppt/tags/tag46.xml><?xml version="1.0" encoding="utf-8"?>
<p:tagLst xmlns:p="http://schemas.openxmlformats.org/presentationml/2006/main">
  <p:tag name="PRESENTER_SHAPEINFO" val="&lt;ThreeDShapeInfo&gt;&lt;uuid val=&quot;{73AA15D4-88BF-46EB-9F98-31C544256CE9}&quot;/&gt;&lt;isInvalidForFieldText val=&quot;0&quot;/&gt;&lt;Image&gt;&lt;filename val=&quot;C:\Users\z39846.CHINA\Desktop\Secospace_主打胶片有声版\data\asimages\{73AA15D4-88BF-46EB-9F98-31C544256CE9}_23.png&quot;/&gt;&lt;left val=&quot;90&quot;/&gt;&lt;top val=&quot;98&quot;/&gt;&lt;width val=&quot;49&quot;/&gt;&lt;height val=&quot;45&quot;/&gt;&lt;hasText val=&quot;1&quot;/&gt;&lt;/Image&gt;&lt;/ThreeDShapeInfo&gt;"/>
</p:tagLst>
</file>

<file path=ppt/tags/tag47.xml><?xml version="1.0" encoding="utf-8"?>
<p:tagLst xmlns:p="http://schemas.openxmlformats.org/presentationml/2006/main">
  <p:tag name="PRESENTER_SHAPEINFO" val="&lt;ThreeDShapeInfo&gt;&lt;uuid val=&quot;{46A515C6-1FC1-42FC-AD61-8FA8FE896BBC}&quot;/&gt;&lt;isInvalidForFieldText val=&quot;0&quot;/&gt;&lt;Image&gt;&lt;filename val=&quot;C:\Users\z39846.CHINA\Desktop\Secospace_主打胶片有声版\data\asimages\{46A515C6-1FC1-42FC-AD61-8FA8FE896BBC}_23.png&quot;/&gt;&lt;left val=&quot;66&quot;/&gt;&lt;top val=&quot;116&quot;/&gt;&lt;width val=&quot;42&quot;/&gt;&lt;height val=&quot;39&quot;/&gt;&lt;hasText val=&quot;1&quot;/&gt;&lt;/Image&gt;&lt;/ThreeDShapeInfo&gt;"/>
</p:tagLst>
</file>

<file path=ppt/tags/tag48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61.8499755859375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5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2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57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58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59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0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1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62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NzNiNmM2NjU3ZGY5NDg1ZjEzMWIxMjE1NTYzYWI4MTY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999</Words>
  <Application>WPS 演示</Application>
  <PresentationFormat>宽屏</PresentationFormat>
  <Paragraphs>151</Paragraphs>
  <Slides>14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32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华文细黑</vt:lpstr>
      <vt:lpstr>Calibri</vt:lpstr>
      <vt:lpstr>Bodoni MT Black</vt:lpstr>
      <vt:lpstr>幼圆</vt:lpstr>
      <vt:lpstr>Arial Unicode MS</vt:lpstr>
      <vt:lpstr>等线 Light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（一）信息安全的定义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351</cp:revision>
  <dcterms:created xsi:type="dcterms:W3CDTF">2015-11-09T02:22:00Z</dcterms:created>
  <dcterms:modified xsi:type="dcterms:W3CDTF">2024-09-22T05:59:24Z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C31CBB8FCECF4DB5AC4C988F0B8BEAFC</vt:lpwstr>
  </property>
  <property fmtid="{D5CDD505-2E9C-101B-9397-08002B2CF9AE}" pid="3" name="KSOProductBuildVer">
    <vt:lpwstr>2052-12.1.0.18276</vt:lpwstr>
  </property>
</Properties>
</file>