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404" r:id="rId4"/>
    <p:sldId id="654" r:id="rId6"/>
    <p:sldId id="660" r:id="rId7"/>
    <p:sldId id="407" r:id="rId8"/>
    <p:sldId id="408" r:id="rId9"/>
    <p:sldId id="414" r:id="rId10"/>
    <p:sldId id="833" r:id="rId11"/>
    <p:sldId id="832" r:id="rId12"/>
    <p:sldId id="829" r:id="rId13"/>
    <p:sldId id="745" r:id="rId14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56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36" userDrawn="1">
          <p15:clr>
            <a:srgbClr val="A4A3A4"/>
          </p15:clr>
        </p15:guide>
        <p15:guide id="4" pos="7414" userDrawn="1">
          <p15:clr>
            <a:srgbClr val="A4A3A4"/>
          </p15:clr>
        </p15:guide>
        <p15:guide id="5" orient="horz" pos="3941" userDrawn="1">
          <p15:clr>
            <a:srgbClr val="A4A3A4"/>
          </p15:clr>
        </p15:guide>
        <p15:guide id="6" orient="horz" pos="2613" userDrawn="1">
          <p15:clr>
            <a:srgbClr val="A4A3A4"/>
          </p15:clr>
        </p15:guide>
        <p15:guide id="7" orient="horz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56"/>
        <p:guide pos="220"/>
        <p:guide pos="2736"/>
        <p:guide pos="7414"/>
        <p:guide orient="horz" pos="3941"/>
        <p:guide orient="horz" pos="2613"/>
        <p:guide orient="horz"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gs" Target="tags/tag65.xml"/><Relationship Id="rId18" Type="http://schemas.openxmlformats.org/officeDocument/2006/relationships/commentAuthors" Target="commentAuthors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1.xml"/><Relationship Id="rId8" Type="http://schemas.openxmlformats.org/officeDocument/2006/relationships/tags" Target="../tags/tag10.xml"/><Relationship Id="rId7" Type="http://schemas.openxmlformats.org/officeDocument/2006/relationships/tags" Target="../tags/tag9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5" Type="http://schemas.openxmlformats.org/officeDocument/2006/relationships/notesSlide" Target="../notesSlides/notesSlide1.xml"/><Relationship Id="rId14" Type="http://schemas.openxmlformats.org/officeDocument/2006/relationships/slideLayout" Target="../slideLayouts/slideLayout6.xml"/><Relationship Id="rId13" Type="http://schemas.openxmlformats.org/officeDocument/2006/relationships/tags" Target="../tags/tag15.xml"/><Relationship Id="rId12" Type="http://schemas.openxmlformats.org/officeDocument/2006/relationships/tags" Target="../tags/tag14.xml"/><Relationship Id="rId11" Type="http://schemas.openxmlformats.org/officeDocument/2006/relationships/tags" Target="../tags/tag13.xml"/><Relationship Id="rId10" Type="http://schemas.openxmlformats.org/officeDocument/2006/relationships/tags" Target="../tags/tag1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22.xml"/><Relationship Id="rId8" Type="http://schemas.openxmlformats.org/officeDocument/2006/relationships/tags" Target="../tags/tag21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48.xml"/><Relationship Id="rId34" Type="http://schemas.openxmlformats.org/officeDocument/2006/relationships/tags" Target="../tags/tag47.xml"/><Relationship Id="rId33" Type="http://schemas.openxmlformats.org/officeDocument/2006/relationships/tags" Target="../tags/tag46.xml"/><Relationship Id="rId32" Type="http://schemas.openxmlformats.org/officeDocument/2006/relationships/tags" Target="../tags/tag45.xml"/><Relationship Id="rId31" Type="http://schemas.openxmlformats.org/officeDocument/2006/relationships/tags" Target="../tags/tag44.xml"/><Relationship Id="rId30" Type="http://schemas.openxmlformats.org/officeDocument/2006/relationships/tags" Target="../tags/tag43.xml"/><Relationship Id="rId3" Type="http://schemas.openxmlformats.org/officeDocument/2006/relationships/tags" Target="../tags/tag18.xml"/><Relationship Id="rId29" Type="http://schemas.openxmlformats.org/officeDocument/2006/relationships/tags" Target="../tags/tag42.xml"/><Relationship Id="rId28" Type="http://schemas.openxmlformats.org/officeDocument/2006/relationships/tags" Target="../tags/tag41.xml"/><Relationship Id="rId27" Type="http://schemas.openxmlformats.org/officeDocument/2006/relationships/tags" Target="../tags/tag40.xml"/><Relationship Id="rId26" Type="http://schemas.openxmlformats.org/officeDocument/2006/relationships/tags" Target="../tags/tag39.xml"/><Relationship Id="rId25" Type="http://schemas.openxmlformats.org/officeDocument/2006/relationships/tags" Target="../tags/tag38.xml"/><Relationship Id="rId24" Type="http://schemas.openxmlformats.org/officeDocument/2006/relationships/tags" Target="../tags/tag37.xml"/><Relationship Id="rId23" Type="http://schemas.openxmlformats.org/officeDocument/2006/relationships/tags" Target="../tags/tag36.xml"/><Relationship Id="rId22" Type="http://schemas.openxmlformats.org/officeDocument/2006/relationships/tags" Target="../tags/tag35.xml"/><Relationship Id="rId21" Type="http://schemas.openxmlformats.org/officeDocument/2006/relationships/tags" Target="../tags/tag34.xml"/><Relationship Id="rId20" Type="http://schemas.openxmlformats.org/officeDocument/2006/relationships/tags" Target="../tags/tag33.xml"/><Relationship Id="rId2" Type="http://schemas.openxmlformats.org/officeDocument/2006/relationships/tags" Target="../tags/tag17.xml"/><Relationship Id="rId19" Type="http://schemas.openxmlformats.org/officeDocument/2006/relationships/tags" Target="../tags/tag32.xml"/><Relationship Id="rId18" Type="http://schemas.openxmlformats.org/officeDocument/2006/relationships/tags" Target="../tags/tag31.xml"/><Relationship Id="rId17" Type="http://schemas.openxmlformats.org/officeDocument/2006/relationships/tags" Target="../tags/tag30.xml"/><Relationship Id="rId16" Type="http://schemas.openxmlformats.org/officeDocument/2006/relationships/tags" Target="../tags/tag29.xml"/><Relationship Id="rId15" Type="http://schemas.openxmlformats.org/officeDocument/2006/relationships/tags" Target="../tags/tag28.xml"/><Relationship Id="rId14" Type="http://schemas.openxmlformats.org/officeDocument/2006/relationships/tags" Target="../tags/tag27.xml"/><Relationship Id="rId13" Type="http://schemas.openxmlformats.org/officeDocument/2006/relationships/tags" Target="../tags/tag26.xml"/><Relationship Id="rId12" Type="http://schemas.openxmlformats.org/officeDocument/2006/relationships/tags" Target="../tags/tag25.xml"/><Relationship Id="rId11" Type="http://schemas.openxmlformats.org/officeDocument/2006/relationships/tags" Target="../tags/tag24.xml"/><Relationship Id="rId10" Type="http://schemas.openxmlformats.org/officeDocument/2006/relationships/tags" Target="../tags/tag23.xml"/><Relationship Id="rId1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51.xml"/><Relationship Id="rId6" Type="http://schemas.microsoft.com/office/2007/relationships/hdphoto" Target="../media/image7.wdp"/><Relationship Id="rId5" Type="http://schemas.openxmlformats.org/officeDocument/2006/relationships/image" Target="../media/image6.png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2.xml"/><Relationship Id="rId4" Type="http://schemas.openxmlformats.org/officeDocument/2006/relationships/tags" Target="../tags/tag55.xml"/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tags" Target="../tags/tag52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60.xml"/><Relationship Id="rId4" Type="http://schemas.openxmlformats.org/officeDocument/2006/relationships/tags" Target="../tags/tag59.xml"/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tags" Target="../tags/tag5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64.xml"/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" Type="http://schemas.openxmlformats.org/officeDocument/2006/relationships/tags" Target="../tags/tag6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0545" y="5085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主讲教师：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直接连接符 85"/>
          <p:cNvCxnSpPr/>
          <p:nvPr>
            <p:custDataLst>
              <p:tags r:id="rId1"/>
            </p:custDataLst>
          </p:nvPr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>
            <p:custDataLst>
              <p:tags r:id="rId2"/>
            </p:custDataLst>
          </p:nvPr>
        </p:nvSpPr>
        <p:spPr>
          <a:xfrm>
            <a:off x="4516120" y="3474720"/>
            <a:ext cx="3598545" cy="475615"/>
          </a:xfrm>
          <a:prstGeom prst="rect">
            <a:avLst/>
          </a:prstGeom>
          <a:noFill/>
        </p:spPr>
        <p:txBody>
          <a:bodyPr wrap="none" lIns="0" tIns="0" rIns="0" bIns="60958" rtlCol="0">
            <a:noAutofit/>
          </a:bodyPr>
          <a:lstStyle/>
          <a:p>
            <a:pPr algn="l">
              <a:lnSpc>
                <a:spcPts val="2400"/>
              </a:lnSpc>
            </a:pP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2.信息伦理的主要原则 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>
            <p:custDataLst>
              <p:tags r:id="rId3"/>
            </p:custDataLst>
          </p:nvPr>
        </p:nvSpPr>
        <p:spPr>
          <a:xfrm>
            <a:off x="4511675" y="2854325"/>
            <a:ext cx="4321175" cy="620395"/>
          </a:xfrm>
          <a:prstGeom prst="rect">
            <a:avLst/>
          </a:prstGeom>
          <a:noFill/>
        </p:spPr>
        <p:txBody>
          <a:bodyPr wrap="none" lIns="0" tIns="0" rIns="0" bIns="60958" rtlCol="0">
            <a:noAutofit/>
          </a:bodyPr>
          <a:lstStyle/>
          <a:p>
            <a:pPr algn="l">
              <a:lnSpc>
                <a:spcPts val="2400"/>
              </a:lnSpc>
            </a:pP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1.信息伦理的基本知识 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Freeform 3"/>
          <p:cNvSpPr/>
          <p:nvPr>
            <p:custDataLst>
              <p:tags r:id="rId4"/>
            </p:custDataLst>
          </p:nvPr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>
            <p:custDataLst>
              <p:tags r:id="rId5"/>
            </p:custDataLst>
          </p:nvPr>
        </p:nvSpPr>
        <p:spPr>
          <a:xfrm>
            <a:off x="4001411" y="319781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>
            <p:custDataLst>
              <p:tags r:id="rId6"/>
            </p:custDataLst>
          </p:nvPr>
        </p:nvSpPr>
        <p:spPr>
          <a:xfrm>
            <a:off x="4001411" y="378068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7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任务 7.4 信息伦理与职业行为自律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>
            <p:custDataLst>
              <p:tags r:id="rId8"/>
            </p:custDataLst>
          </p:nvPr>
        </p:nvSpPr>
        <p:spPr>
          <a:xfrm>
            <a:off x="4516178" y="4692787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2.5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批量制作学生信息卡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" name="TextBox 1"/>
          <p:cNvSpPr txBox="1"/>
          <p:nvPr>
            <p:custDataLst>
              <p:tags r:id="rId9"/>
            </p:custDataLst>
          </p:nvPr>
        </p:nvSpPr>
        <p:spPr>
          <a:xfrm>
            <a:off x="4516120" y="4065905"/>
            <a:ext cx="3202305" cy="626745"/>
          </a:xfrm>
          <a:prstGeom prst="rect">
            <a:avLst/>
          </a:prstGeom>
          <a:noFill/>
        </p:spPr>
        <p:txBody>
          <a:bodyPr wrap="none" lIns="0" tIns="0" rIns="0" bIns="60958" rtlCol="0">
            <a:noAutofit/>
          </a:bodyPr>
          <a:p>
            <a:pPr algn="l">
              <a:lnSpc>
                <a:spcPts val="2400"/>
              </a:lnSpc>
            </a:pP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3.信息伦理的重要性</a:t>
            </a:r>
            <a:endParaRPr lang="en-US" alt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6" name="Freeform 3"/>
          <p:cNvSpPr/>
          <p:nvPr>
            <p:custDataLst>
              <p:tags r:id="rId10"/>
            </p:custDataLst>
          </p:nvPr>
        </p:nvSpPr>
        <p:spPr>
          <a:xfrm>
            <a:off x="4005856" y="425826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7" name="Freeform 3"/>
          <p:cNvSpPr/>
          <p:nvPr>
            <p:custDataLst>
              <p:tags r:id="rId11"/>
            </p:custDataLst>
          </p:nvPr>
        </p:nvSpPr>
        <p:spPr>
          <a:xfrm>
            <a:off x="4005856" y="481954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10" name="Freeform 3"/>
          <p:cNvSpPr/>
          <p:nvPr>
            <p:custDataLst>
              <p:tags r:id="rId12"/>
            </p:custDataLst>
          </p:nvPr>
        </p:nvSpPr>
        <p:spPr>
          <a:xfrm>
            <a:off x="4005856" y="532379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8" name="TextBox 1"/>
          <p:cNvSpPr txBox="1"/>
          <p:nvPr>
            <p:custDataLst>
              <p:tags r:id="rId13"/>
            </p:custDataLst>
          </p:nvPr>
        </p:nvSpPr>
        <p:spPr>
          <a:xfrm>
            <a:off x="4516120" y="4690745"/>
            <a:ext cx="3202305" cy="626745"/>
          </a:xfrm>
          <a:prstGeom prst="rect">
            <a:avLst/>
          </a:prstGeom>
          <a:noFill/>
        </p:spPr>
        <p:txBody>
          <a:bodyPr wrap="none" lIns="0" tIns="0" rIns="0" bIns="60958" rtlCol="0">
            <a:noAutofit/>
          </a:bodyPr>
          <a:p>
            <a:pPr algn="l">
              <a:lnSpc>
                <a:spcPts val="2400"/>
              </a:lnSpc>
            </a:pP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4.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职业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相关法律法规 </a:t>
            </a:r>
            <a:endParaRPr lang="en-US" alt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2505346"/>
            <a:ext cx="4392930" cy="1142413"/>
            <a:chOff x="199833" y="1613991"/>
            <a:chExt cx="3109494" cy="1141779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61897" y="1699668"/>
              <a:ext cx="2647430" cy="978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掌握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信信息伦理及职业行为自律的核心概念和实践要求</a:t>
              </a:r>
              <a:endParaRPr lang="zh-CN" altLang="en-US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536265"/>
            <a:ext cx="4143234" cy="1102279"/>
            <a:chOff x="4552469" y="2110258"/>
            <a:chExt cx="4143856" cy="1099667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2186281"/>
              <a:ext cx="3519698" cy="679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具备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遵守伦理规范和法律要求的能力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090853"/>
            <a:chOff x="4709157" y="4214797"/>
            <a:chExt cx="3987168" cy="1092181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525374"/>
              <a:ext cx="3349146" cy="682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实际工作中实施职业行为自律。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1894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706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演示法、讲授法、探究法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思考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21" name="椭圆 91"/>
          <p:cNvSpPr/>
          <p:nvPr>
            <p:custDataLst>
              <p:tags r:id="rId3"/>
            </p:custDataLst>
          </p:nvPr>
        </p:nvSpPr>
        <p:spPr bwMode="auto">
          <a:xfrm>
            <a:off x="8310880" y="2808605"/>
            <a:ext cx="1673225" cy="169926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  <a:shade val="30000"/>
                  <a:satMod val="115000"/>
                </a:schemeClr>
              </a:gs>
              <a:gs pos="50000">
                <a:schemeClr val="tx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63500" algn="ctr" rotWithShape="0">
              <a:prstClr val="black">
                <a:alpha val="7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/>
          <a:p>
            <a:pPr algn="ctr"/>
            <a:endParaRPr lang="zh-CN" altLang="en-US" sz="1065" b="1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8" name="Picture 2" descr="C:\Users\z39846.CHINA\Desktop\People.pn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 contrast="7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1460" y="3256280"/>
            <a:ext cx="607060" cy="5467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z39846.CHINA\Desktop\People.png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 contrast="7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920" y="3729990"/>
            <a:ext cx="603250" cy="543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6925310" y="4569460"/>
            <a:ext cx="4445000" cy="24066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/>
            <a:r>
              <a:rPr lang="zh-CN" altLang="en-US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  <a:sym typeface="+mn-ea"/>
              </a:rPr>
              <a:t>信息伦理</a:t>
            </a:r>
            <a:endParaRPr lang="zh-CN" altLang="en-US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11045" y="3181033"/>
            <a:ext cx="5080000" cy="953135"/>
          </a:xfrm>
          <a:prstGeom prst="rect">
            <a:avLst/>
          </a:prstGeom>
        </p:spPr>
        <p:txBody>
          <a:bodyPr>
            <a:spAutoFit/>
          </a:bodyPr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查找并分析最近在社交媒体上流传的虚假信息</a:t>
            </a:r>
            <a:endParaRPr lang="zh-CN" altLang="en-US" sz="2800">
              <a:solidFill>
                <a:schemeClr val="accent2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</a:rPr>
              <a:t>（一）信息伦理</a:t>
            </a:r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的定义</a:t>
            </a:r>
            <a:endParaRPr kumimoji="1" lang="zh-CN" altLang="en-US" dirty="0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41900" y="2325370"/>
            <a:ext cx="6887845" cy="265557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28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认识信息伦理 </a:t>
            </a:r>
            <a:endParaRPr lang="en-US" altLang="zh-CN" sz="28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信息伦理是指在信息活动中应遵循的道德原则和行为规范。它涉及个人、组织和社会在收集、处理、存储、传播和使用信息过程中应承担的道德责任和义务。信息伦理的核心在于确保信息活动的公正性、透明性和尊重个人隐私，同时保护知识产权和促进信息的合理利用。</a:t>
            </a:r>
            <a:endParaRPr lang="zh-CN" alt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026" name="Picture 2" descr="http://3ms.huawei.com/multimedia/ImageDetailServlet?f_id=Img201509290756&amp;type=2&amp;loc=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15" y="2325223"/>
            <a:ext cx="3810000" cy="2543175"/>
          </a:xfrm>
          <a:prstGeom prst="rect">
            <a:avLst/>
          </a:prstGeom>
          <a:solidFill>
            <a:srgbClr val="23679B"/>
          </a:solidFill>
          <a:ln>
            <a:solidFill>
              <a:srgbClr val="23679B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640080" y="988695"/>
            <a:ext cx="9144000" cy="614680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kumimoji="1" lang="zh-CN" altLang="en-US" sz="24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rPr>
              <a:t>（二）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信息伦理的重要性</a:t>
            </a:r>
            <a:endParaRPr kumimoji="1" lang="zh-CN" altLang="en-US" sz="24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91615" y="1604010"/>
            <a:ext cx="8777605" cy="4293870"/>
          </a:xfrm>
          <a:prstGeom prst="rect">
            <a:avLst/>
          </a:prstGeom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>
            <a:noAutofit/>
          </a:bodyPr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endParaRPr lang="en-US" altLang="zh-CN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信息伦理的重要性</a:t>
            </a:r>
            <a:endParaRPr lang="en-US" altLang="zh-CN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endParaRPr lang="en-US" altLang="zh-CN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保护个人隐私</a:t>
            </a:r>
            <a:endParaRPr lang="zh-CN" altLang="en-US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endParaRPr lang="zh-CN" altLang="en-US" sz="8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维护知识产权</a:t>
            </a:r>
            <a:endParaRPr lang="zh-CN" altLang="en-US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8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促进信息公平</a:t>
            </a:r>
            <a:endParaRPr lang="zh-CN" altLang="en-US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8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增强社会信任 </a:t>
            </a:r>
            <a:endParaRPr lang="zh-CN" altLang="en-US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Freeform 372"/>
          <p:cNvSpPr/>
          <p:nvPr>
            <p:custDataLst>
              <p:tags r:id="rId1"/>
            </p:custDataLst>
          </p:nvPr>
        </p:nvSpPr>
        <p:spPr bwMode="auto">
          <a:xfrm>
            <a:off x="4611370" y="3201670"/>
            <a:ext cx="312420" cy="218440"/>
          </a:xfrm>
          <a:custGeom>
            <a:avLst/>
            <a:gdLst>
              <a:gd name="T0" fmla="*/ 158 w 176"/>
              <a:gd name="T1" fmla="*/ 72 h 119"/>
              <a:gd name="T2" fmla="*/ 176 w 176"/>
              <a:gd name="T3" fmla="*/ 0 h 119"/>
              <a:gd name="T4" fmla="*/ 104 w 176"/>
              <a:gd name="T5" fmla="*/ 18 h 119"/>
              <a:gd name="T6" fmla="*/ 122 w 176"/>
              <a:gd name="T7" fmla="*/ 36 h 119"/>
              <a:gd name="T8" fmla="*/ 92 w 176"/>
              <a:gd name="T9" fmla="*/ 67 h 119"/>
              <a:gd name="T10" fmla="*/ 62 w 176"/>
              <a:gd name="T11" fmla="*/ 38 h 119"/>
              <a:gd name="T12" fmla="*/ 0 w 176"/>
              <a:gd name="T13" fmla="*/ 100 h 119"/>
              <a:gd name="T14" fmla="*/ 19 w 176"/>
              <a:gd name="T15" fmla="*/ 119 h 119"/>
              <a:gd name="T16" fmla="*/ 19 w 176"/>
              <a:gd name="T17" fmla="*/ 119 h 119"/>
              <a:gd name="T18" fmla="*/ 62 w 176"/>
              <a:gd name="T19" fmla="*/ 75 h 119"/>
              <a:gd name="T20" fmla="*/ 92 w 176"/>
              <a:gd name="T21" fmla="*/ 105 h 119"/>
              <a:gd name="T22" fmla="*/ 142 w 176"/>
              <a:gd name="T23" fmla="*/ 55 h 119"/>
              <a:gd name="T24" fmla="*/ 158 w 176"/>
              <a:gd name="T25" fmla="*/ 7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6" h="119">
                <a:moveTo>
                  <a:pt x="158" y="72"/>
                </a:moveTo>
                <a:lnTo>
                  <a:pt x="176" y="0"/>
                </a:lnTo>
                <a:lnTo>
                  <a:pt x="104" y="18"/>
                </a:lnTo>
                <a:lnTo>
                  <a:pt x="122" y="36"/>
                </a:lnTo>
                <a:lnTo>
                  <a:pt x="92" y="67"/>
                </a:lnTo>
                <a:lnTo>
                  <a:pt x="62" y="38"/>
                </a:lnTo>
                <a:lnTo>
                  <a:pt x="0" y="100"/>
                </a:lnTo>
                <a:lnTo>
                  <a:pt x="19" y="119"/>
                </a:lnTo>
                <a:lnTo>
                  <a:pt x="19" y="119"/>
                </a:lnTo>
                <a:lnTo>
                  <a:pt x="62" y="75"/>
                </a:lnTo>
                <a:lnTo>
                  <a:pt x="92" y="105"/>
                </a:lnTo>
                <a:lnTo>
                  <a:pt x="142" y="55"/>
                </a:lnTo>
                <a:lnTo>
                  <a:pt x="158" y="72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en-US"/>
          </a:p>
        </p:txBody>
      </p:sp>
      <p:sp>
        <p:nvSpPr>
          <p:cNvPr id="4" name="Freeform 372"/>
          <p:cNvSpPr/>
          <p:nvPr>
            <p:custDataLst>
              <p:tags r:id="rId2"/>
            </p:custDataLst>
          </p:nvPr>
        </p:nvSpPr>
        <p:spPr bwMode="auto">
          <a:xfrm>
            <a:off x="4648200" y="3669030"/>
            <a:ext cx="306705" cy="240030"/>
          </a:xfrm>
          <a:custGeom>
            <a:avLst/>
            <a:gdLst>
              <a:gd name="T0" fmla="*/ 158 w 176"/>
              <a:gd name="T1" fmla="*/ 72 h 119"/>
              <a:gd name="T2" fmla="*/ 176 w 176"/>
              <a:gd name="T3" fmla="*/ 0 h 119"/>
              <a:gd name="T4" fmla="*/ 104 w 176"/>
              <a:gd name="T5" fmla="*/ 18 h 119"/>
              <a:gd name="T6" fmla="*/ 122 w 176"/>
              <a:gd name="T7" fmla="*/ 36 h 119"/>
              <a:gd name="T8" fmla="*/ 92 w 176"/>
              <a:gd name="T9" fmla="*/ 67 h 119"/>
              <a:gd name="T10" fmla="*/ 62 w 176"/>
              <a:gd name="T11" fmla="*/ 38 h 119"/>
              <a:gd name="T12" fmla="*/ 0 w 176"/>
              <a:gd name="T13" fmla="*/ 100 h 119"/>
              <a:gd name="T14" fmla="*/ 19 w 176"/>
              <a:gd name="T15" fmla="*/ 119 h 119"/>
              <a:gd name="T16" fmla="*/ 19 w 176"/>
              <a:gd name="T17" fmla="*/ 119 h 119"/>
              <a:gd name="T18" fmla="*/ 62 w 176"/>
              <a:gd name="T19" fmla="*/ 75 h 119"/>
              <a:gd name="T20" fmla="*/ 92 w 176"/>
              <a:gd name="T21" fmla="*/ 105 h 119"/>
              <a:gd name="T22" fmla="*/ 142 w 176"/>
              <a:gd name="T23" fmla="*/ 55 h 119"/>
              <a:gd name="T24" fmla="*/ 158 w 176"/>
              <a:gd name="T25" fmla="*/ 7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6" h="119">
                <a:moveTo>
                  <a:pt x="158" y="72"/>
                </a:moveTo>
                <a:lnTo>
                  <a:pt x="176" y="0"/>
                </a:lnTo>
                <a:lnTo>
                  <a:pt x="104" y="18"/>
                </a:lnTo>
                <a:lnTo>
                  <a:pt x="122" y="36"/>
                </a:lnTo>
                <a:lnTo>
                  <a:pt x="92" y="67"/>
                </a:lnTo>
                <a:lnTo>
                  <a:pt x="62" y="38"/>
                </a:lnTo>
                <a:lnTo>
                  <a:pt x="0" y="100"/>
                </a:lnTo>
                <a:lnTo>
                  <a:pt x="19" y="119"/>
                </a:lnTo>
                <a:lnTo>
                  <a:pt x="19" y="119"/>
                </a:lnTo>
                <a:lnTo>
                  <a:pt x="62" y="75"/>
                </a:lnTo>
                <a:lnTo>
                  <a:pt x="92" y="105"/>
                </a:lnTo>
                <a:lnTo>
                  <a:pt x="142" y="55"/>
                </a:lnTo>
                <a:lnTo>
                  <a:pt x="158" y="72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" name="Freeform 372"/>
          <p:cNvSpPr/>
          <p:nvPr>
            <p:custDataLst>
              <p:tags r:id="rId3"/>
            </p:custDataLst>
          </p:nvPr>
        </p:nvSpPr>
        <p:spPr bwMode="auto">
          <a:xfrm>
            <a:off x="4631055" y="4162425"/>
            <a:ext cx="323850" cy="234315"/>
          </a:xfrm>
          <a:custGeom>
            <a:avLst/>
            <a:gdLst>
              <a:gd name="T0" fmla="*/ 158 w 176"/>
              <a:gd name="T1" fmla="*/ 72 h 119"/>
              <a:gd name="T2" fmla="*/ 176 w 176"/>
              <a:gd name="T3" fmla="*/ 0 h 119"/>
              <a:gd name="T4" fmla="*/ 104 w 176"/>
              <a:gd name="T5" fmla="*/ 18 h 119"/>
              <a:gd name="T6" fmla="*/ 122 w 176"/>
              <a:gd name="T7" fmla="*/ 36 h 119"/>
              <a:gd name="T8" fmla="*/ 92 w 176"/>
              <a:gd name="T9" fmla="*/ 67 h 119"/>
              <a:gd name="T10" fmla="*/ 62 w 176"/>
              <a:gd name="T11" fmla="*/ 38 h 119"/>
              <a:gd name="T12" fmla="*/ 0 w 176"/>
              <a:gd name="T13" fmla="*/ 100 h 119"/>
              <a:gd name="T14" fmla="*/ 19 w 176"/>
              <a:gd name="T15" fmla="*/ 119 h 119"/>
              <a:gd name="T16" fmla="*/ 19 w 176"/>
              <a:gd name="T17" fmla="*/ 119 h 119"/>
              <a:gd name="T18" fmla="*/ 62 w 176"/>
              <a:gd name="T19" fmla="*/ 75 h 119"/>
              <a:gd name="T20" fmla="*/ 92 w 176"/>
              <a:gd name="T21" fmla="*/ 105 h 119"/>
              <a:gd name="T22" fmla="*/ 142 w 176"/>
              <a:gd name="T23" fmla="*/ 55 h 119"/>
              <a:gd name="T24" fmla="*/ 158 w 176"/>
              <a:gd name="T25" fmla="*/ 7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6" h="119">
                <a:moveTo>
                  <a:pt x="158" y="72"/>
                </a:moveTo>
                <a:lnTo>
                  <a:pt x="176" y="0"/>
                </a:lnTo>
                <a:lnTo>
                  <a:pt x="104" y="18"/>
                </a:lnTo>
                <a:lnTo>
                  <a:pt x="122" y="36"/>
                </a:lnTo>
                <a:lnTo>
                  <a:pt x="92" y="67"/>
                </a:lnTo>
                <a:lnTo>
                  <a:pt x="62" y="38"/>
                </a:lnTo>
                <a:lnTo>
                  <a:pt x="0" y="100"/>
                </a:lnTo>
                <a:lnTo>
                  <a:pt x="19" y="119"/>
                </a:lnTo>
                <a:lnTo>
                  <a:pt x="19" y="119"/>
                </a:lnTo>
                <a:lnTo>
                  <a:pt x="62" y="75"/>
                </a:lnTo>
                <a:lnTo>
                  <a:pt x="92" y="105"/>
                </a:lnTo>
                <a:lnTo>
                  <a:pt x="142" y="55"/>
                </a:lnTo>
                <a:lnTo>
                  <a:pt x="158" y="72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" name="Freeform 372"/>
          <p:cNvSpPr/>
          <p:nvPr>
            <p:custDataLst>
              <p:tags r:id="rId4"/>
            </p:custDataLst>
          </p:nvPr>
        </p:nvSpPr>
        <p:spPr bwMode="auto">
          <a:xfrm>
            <a:off x="4631055" y="4650105"/>
            <a:ext cx="324485" cy="285750"/>
          </a:xfrm>
          <a:custGeom>
            <a:avLst/>
            <a:gdLst>
              <a:gd name="T0" fmla="*/ 158 w 176"/>
              <a:gd name="T1" fmla="*/ 72 h 119"/>
              <a:gd name="T2" fmla="*/ 176 w 176"/>
              <a:gd name="T3" fmla="*/ 0 h 119"/>
              <a:gd name="T4" fmla="*/ 104 w 176"/>
              <a:gd name="T5" fmla="*/ 18 h 119"/>
              <a:gd name="T6" fmla="*/ 122 w 176"/>
              <a:gd name="T7" fmla="*/ 36 h 119"/>
              <a:gd name="T8" fmla="*/ 92 w 176"/>
              <a:gd name="T9" fmla="*/ 67 h 119"/>
              <a:gd name="T10" fmla="*/ 62 w 176"/>
              <a:gd name="T11" fmla="*/ 38 h 119"/>
              <a:gd name="T12" fmla="*/ 0 w 176"/>
              <a:gd name="T13" fmla="*/ 100 h 119"/>
              <a:gd name="T14" fmla="*/ 19 w 176"/>
              <a:gd name="T15" fmla="*/ 119 h 119"/>
              <a:gd name="T16" fmla="*/ 19 w 176"/>
              <a:gd name="T17" fmla="*/ 119 h 119"/>
              <a:gd name="T18" fmla="*/ 62 w 176"/>
              <a:gd name="T19" fmla="*/ 75 h 119"/>
              <a:gd name="T20" fmla="*/ 92 w 176"/>
              <a:gd name="T21" fmla="*/ 105 h 119"/>
              <a:gd name="T22" fmla="*/ 142 w 176"/>
              <a:gd name="T23" fmla="*/ 55 h 119"/>
              <a:gd name="T24" fmla="*/ 158 w 176"/>
              <a:gd name="T25" fmla="*/ 7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6" h="119">
                <a:moveTo>
                  <a:pt x="158" y="72"/>
                </a:moveTo>
                <a:lnTo>
                  <a:pt x="176" y="0"/>
                </a:lnTo>
                <a:lnTo>
                  <a:pt x="104" y="18"/>
                </a:lnTo>
                <a:lnTo>
                  <a:pt x="122" y="36"/>
                </a:lnTo>
                <a:lnTo>
                  <a:pt x="92" y="67"/>
                </a:lnTo>
                <a:lnTo>
                  <a:pt x="62" y="38"/>
                </a:lnTo>
                <a:lnTo>
                  <a:pt x="0" y="100"/>
                </a:lnTo>
                <a:lnTo>
                  <a:pt x="19" y="119"/>
                </a:lnTo>
                <a:lnTo>
                  <a:pt x="19" y="119"/>
                </a:lnTo>
                <a:lnTo>
                  <a:pt x="62" y="75"/>
                </a:lnTo>
                <a:lnTo>
                  <a:pt x="92" y="105"/>
                </a:lnTo>
                <a:lnTo>
                  <a:pt x="142" y="55"/>
                </a:lnTo>
                <a:lnTo>
                  <a:pt x="158" y="72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en-US" altLang="zh-CN" sz="24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信息伦理的主要原则 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361815" y="1942465"/>
            <a:ext cx="4064000" cy="31476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kumimoji="1" lang="en-US" altLang="zh-CN" sz="20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（1）尊重隐私</a:t>
            </a:r>
            <a:endParaRPr kumimoji="1" lang="en-US" altLang="zh-CN" sz="2000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endParaRPr kumimoji="1" lang="en-US" altLang="zh-CN" sz="2000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r>
              <a:rPr kumimoji="1" lang="en-US" altLang="zh-CN" sz="20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（2）保护知识产权</a:t>
            </a:r>
            <a:endParaRPr kumimoji="1" lang="en-US" altLang="zh-CN" sz="2000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endParaRPr kumimoji="1" lang="en-US" altLang="zh-CN" sz="2000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r>
              <a:rPr kumimoji="1" lang="en-US" altLang="zh-CN" sz="20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（3）诚实守信 </a:t>
            </a:r>
            <a:endParaRPr kumimoji="1" lang="en-US" altLang="zh-CN" sz="2000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endParaRPr kumimoji="1" lang="en-US" altLang="zh-CN" sz="2000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r>
              <a:rPr kumimoji="1" lang="en-US" altLang="zh-CN" sz="20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（4）公平使用</a:t>
            </a:r>
            <a:endParaRPr kumimoji="1" lang="en-US" altLang="zh-CN" sz="2000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endParaRPr kumimoji="1" lang="en-US" altLang="zh-CN" sz="2000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r>
              <a:rPr kumimoji="1" lang="en-US" altLang="zh-CN" sz="20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（5）责任与透明</a:t>
            </a:r>
            <a:endParaRPr kumimoji="1" lang="en-US" altLang="zh-CN" sz="2000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5" name="Freeform 372"/>
          <p:cNvSpPr/>
          <p:nvPr>
            <p:custDataLst>
              <p:tags r:id="rId1"/>
            </p:custDataLst>
          </p:nvPr>
        </p:nvSpPr>
        <p:spPr bwMode="auto">
          <a:xfrm>
            <a:off x="3781425" y="3303905"/>
            <a:ext cx="382905" cy="288925"/>
          </a:xfrm>
          <a:custGeom>
            <a:avLst/>
            <a:gdLst>
              <a:gd name="T0" fmla="*/ 158 w 176"/>
              <a:gd name="T1" fmla="*/ 72 h 119"/>
              <a:gd name="T2" fmla="*/ 176 w 176"/>
              <a:gd name="T3" fmla="*/ 0 h 119"/>
              <a:gd name="T4" fmla="*/ 104 w 176"/>
              <a:gd name="T5" fmla="*/ 18 h 119"/>
              <a:gd name="T6" fmla="*/ 122 w 176"/>
              <a:gd name="T7" fmla="*/ 36 h 119"/>
              <a:gd name="T8" fmla="*/ 92 w 176"/>
              <a:gd name="T9" fmla="*/ 67 h 119"/>
              <a:gd name="T10" fmla="*/ 62 w 176"/>
              <a:gd name="T11" fmla="*/ 38 h 119"/>
              <a:gd name="T12" fmla="*/ 0 w 176"/>
              <a:gd name="T13" fmla="*/ 100 h 119"/>
              <a:gd name="T14" fmla="*/ 19 w 176"/>
              <a:gd name="T15" fmla="*/ 119 h 119"/>
              <a:gd name="T16" fmla="*/ 19 w 176"/>
              <a:gd name="T17" fmla="*/ 119 h 119"/>
              <a:gd name="T18" fmla="*/ 62 w 176"/>
              <a:gd name="T19" fmla="*/ 75 h 119"/>
              <a:gd name="T20" fmla="*/ 92 w 176"/>
              <a:gd name="T21" fmla="*/ 105 h 119"/>
              <a:gd name="T22" fmla="*/ 142 w 176"/>
              <a:gd name="T23" fmla="*/ 55 h 119"/>
              <a:gd name="T24" fmla="*/ 158 w 176"/>
              <a:gd name="T25" fmla="*/ 7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6" h="119">
                <a:moveTo>
                  <a:pt x="158" y="72"/>
                </a:moveTo>
                <a:lnTo>
                  <a:pt x="176" y="0"/>
                </a:lnTo>
                <a:lnTo>
                  <a:pt x="104" y="18"/>
                </a:lnTo>
                <a:lnTo>
                  <a:pt x="122" y="36"/>
                </a:lnTo>
                <a:lnTo>
                  <a:pt x="92" y="67"/>
                </a:lnTo>
                <a:lnTo>
                  <a:pt x="62" y="38"/>
                </a:lnTo>
                <a:lnTo>
                  <a:pt x="0" y="100"/>
                </a:lnTo>
                <a:lnTo>
                  <a:pt x="19" y="119"/>
                </a:lnTo>
                <a:lnTo>
                  <a:pt x="19" y="119"/>
                </a:lnTo>
                <a:lnTo>
                  <a:pt x="62" y="75"/>
                </a:lnTo>
                <a:lnTo>
                  <a:pt x="92" y="105"/>
                </a:lnTo>
                <a:lnTo>
                  <a:pt x="142" y="55"/>
                </a:lnTo>
                <a:lnTo>
                  <a:pt x="158" y="72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en-US"/>
          </a:p>
        </p:txBody>
      </p:sp>
      <p:sp>
        <p:nvSpPr>
          <p:cNvPr id="3" name="Freeform 372"/>
          <p:cNvSpPr/>
          <p:nvPr>
            <p:custDataLst>
              <p:tags r:id="rId2"/>
            </p:custDataLst>
          </p:nvPr>
        </p:nvSpPr>
        <p:spPr bwMode="auto">
          <a:xfrm>
            <a:off x="3781425" y="2670175"/>
            <a:ext cx="382905" cy="270510"/>
          </a:xfrm>
          <a:custGeom>
            <a:avLst/>
            <a:gdLst>
              <a:gd name="T0" fmla="*/ 158 w 176"/>
              <a:gd name="T1" fmla="*/ 72 h 119"/>
              <a:gd name="T2" fmla="*/ 176 w 176"/>
              <a:gd name="T3" fmla="*/ 0 h 119"/>
              <a:gd name="T4" fmla="*/ 104 w 176"/>
              <a:gd name="T5" fmla="*/ 18 h 119"/>
              <a:gd name="T6" fmla="*/ 122 w 176"/>
              <a:gd name="T7" fmla="*/ 36 h 119"/>
              <a:gd name="T8" fmla="*/ 92 w 176"/>
              <a:gd name="T9" fmla="*/ 67 h 119"/>
              <a:gd name="T10" fmla="*/ 62 w 176"/>
              <a:gd name="T11" fmla="*/ 38 h 119"/>
              <a:gd name="T12" fmla="*/ 0 w 176"/>
              <a:gd name="T13" fmla="*/ 100 h 119"/>
              <a:gd name="T14" fmla="*/ 19 w 176"/>
              <a:gd name="T15" fmla="*/ 119 h 119"/>
              <a:gd name="T16" fmla="*/ 19 w 176"/>
              <a:gd name="T17" fmla="*/ 119 h 119"/>
              <a:gd name="T18" fmla="*/ 62 w 176"/>
              <a:gd name="T19" fmla="*/ 75 h 119"/>
              <a:gd name="T20" fmla="*/ 92 w 176"/>
              <a:gd name="T21" fmla="*/ 105 h 119"/>
              <a:gd name="T22" fmla="*/ 142 w 176"/>
              <a:gd name="T23" fmla="*/ 55 h 119"/>
              <a:gd name="T24" fmla="*/ 158 w 176"/>
              <a:gd name="T25" fmla="*/ 7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6" h="119">
                <a:moveTo>
                  <a:pt x="158" y="72"/>
                </a:moveTo>
                <a:lnTo>
                  <a:pt x="176" y="0"/>
                </a:lnTo>
                <a:lnTo>
                  <a:pt x="104" y="18"/>
                </a:lnTo>
                <a:lnTo>
                  <a:pt x="122" y="36"/>
                </a:lnTo>
                <a:lnTo>
                  <a:pt x="92" y="67"/>
                </a:lnTo>
                <a:lnTo>
                  <a:pt x="62" y="38"/>
                </a:lnTo>
                <a:lnTo>
                  <a:pt x="0" y="100"/>
                </a:lnTo>
                <a:lnTo>
                  <a:pt x="19" y="119"/>
                </a:lnTo>
                <a:lnTo>
                  <a:pt x="19" y="119"/>
                </a:lnTo>
                <a:lnTo>
                  <a:pt x="62" y="75"/>
                </a:lnTo>
                <a:lnTo>
                  <a:pt x="92" y="105"/>
                </a:lnTo>
                <a:lnTo>
                  <a:pt x="142" y="55"/>
                </a:lnTo>
                <a:lnTo>
                  <a:pt x="158" y="72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" name="Freeform 372"/>
          <p:cNvSpPr/>
          <p:nvPr>
            <p:custDataLst>
              <p:tags r:id="rId3"/>
            </p:custDataLst>
          </p:nvPr>
        </p:nvSpPr>
        <p:spPr bwMode="auto">
          <a:xfrm>
            <a:off x="3781425" y="2110105"/>
            <a:ext cx="330200" cy="271145"/>
          </a:xfrm>
          <a:custGeom>
            <a:avLst/>
            <a:gdLst>
              <a:gd name="T0" fmla="*/ 158 w 176"/>
              <a:gd name="T1" fmla="*/ 72 h 119"/>
              <a:gd name="T2" fmla="*/ 176 w 176"/>
              <a:gd name="T3" fmla="*/ 0 h 119"/>
              <a:gd name="T4" fmla="*/ 104 w 176"/>
              <a:gd name="T5" fmla="*/ 18 h 119"/>
              <a:gd name="T6" fmla="*/ 122 w 176"/>
              <a:gd name="T7" fmla="*/ 36 h 119"/>
              <a:gd name="T8" fmla="*/ 92 w 176"/>
              <a:gd name="T9" fmla="*/ 67 h 119"/>
              <a:gd name="T10" fmla="*/ 62 w 176"/>
              <a:gd name="T11" fmla="*/ 38 h 119"/>
              <a:gd name="T12" fmla="*/ 0 w 176"/>
              <a:gd name="T13" fmla="*/ 100 h 119"/>
              <a:gd name="T14" fmla="*/ 19 w 176"/>
              <a:gd name="T15" fmla="*/ 119 h 119"/>
              <a:gd name="T16" fmla="*/ 19 w 176"/>
              <a:gd name="T17" fmla="*/ 119 h 119"/>
              <a:gd name="T18" fmla="*/ 62 w 176"/>
              <a:gd name="T19" fmla="*/ 75 h 119"/>
              <a:gd name="T20" fmla="*/ 92 w 176"/>
              <a:gd name="T21" fmla="*/ 105 h 119"/>
              <a:gd name="T22" fmla="*/ 142 w 176"/>
              <a:gd name="T23" fmla="*/ 55 h 119"/>
              <a:gd name="T24" fmla="*/ 158 w 176"/>
              <a:gd name="T25" fmla="*/ 7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6" h="119">
                <a:moveTo>
                  <a:pt x="158" y="72"/>
                </a:moveTo>
                <a:lnTo>
                  <a:pt x="176" y="0"/>
                </a:lnTo>
                <a:lnTo>
                  <a:pt x="104" y="18"/>
                </a:lnTo>
                <a:lnTo>
                  <a:pt x="122" y="36"/>
                </a:lnTo>
                <a:lnTo>
                  <a:pt x="92" y="67"/>
                </a:lnTo>
                <a:lnTo>
                  <a:pt x="62" y="38"/>
                </a:lnTo>
                <a:lnTo>
                  <a:pt x="0" y="100"/>
                </a:lnTo>
                <a:lnTo>
                  <a:pt x="19" y="119"/>
                </a:lnTo>
                <a:lnTo>
                  <a:pt x="19" y="119"/>
                </a:lnTo>
                <a:lnTo>
                  <a:pt x="62" y="75"/>
                </a:lnTo>
                <a:lnTo>
                  <a:pt x="92" y="105"/>
                </a:lnTo>
                <a:lnTo>
                  <a:pt x="142" y="55"/>
                </a:lnTo>
                <a:lnTo>
                  <a:pt x="158" y="72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" name="Freeform 372"/>
          <p:cNvSpPr/>
          <p:nvPr>
            <p:custDataLst>
              <p:tags r:id="rId4"/>
            </p:custDataLst>
          </p:nvPr>
        </p:nvSpPr>
        <p:spPr bwMode="auto">
          <a:xfrm>
            <a:off x="3781425" y="4485640"/>
            <a:ext cx="382905" cy="306070"/>
          </a:xfrm>
          <a:custGeom>
            <a:avLst/>
            <a:gdLst>
              <a:gd name="T0" fmla="*/ 158 w 176"/>
              <a:gd name="T1" fmla="*/ 72 h 119"/>
              <a:gd name="T2" fmla="*/ 176 w 176"/>
              <a:gd name="T3" fmla="*/ 0 h 119"/>
              <a:gd name="T4" fmla="*/ 104 w 176"/>
              <a:gd name="T5" fmla="*/ 18 h 119"/>
              <a:gd name="T6" fmla="*/ 122 w 176"/>
              <a:gd name="T7" fmla="*/ 36 h 119"/>
              <a:gd name="T8" fmla="*/ 92 w 176"/>
              <a:gd name="T9" fmla="*/ 67 h 119"/>
              <a:gd name="T10" fmla="*/ 62 w 176"/>
              <a:gd name="T11" fmla="*/ 38 h 119"/>
              <a:gd name="T12" fmla="*/ 0 w 176"/>
              <a:gd name="T13" fmla="*/ 100 h 119"/>
              <a:gd name="T14" fmla="*/ 19 w 176"/>
              <a:gd name="T15" fmla="*/ 119 h 119"/>
              <a:gd name="T16" fmla="*/ 19 w 176"/>
              <a:gd name="T17" fmla="*/ 119 h 119"/>
              <a:gd name="T18" fmla="*/ 62 w 176"/>
              <a:gd name="T19" fmla="*/ 75 h 119"/>
              <a:gd name="T20" fmla="*/ 92 w 176"/>
              <a:gd name="T21" fmla="*/ 105 h 119"/>
              <a:gd name="T22" fmla="*/ 142 w 176"/>
              <a:gd name="T23" fmla="*/ 55 h 119"/>
              <a:gd name="T24" fmla="*/ 158 w 176"/>
              <a:gd name="T25" fmla="*/ 7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6" h="119">
                <a:moveTo>
                  <a:pt x="158" y="72"/>
                </a:moveTo>
                <a:lnTo>
                  <a:pt x="176" y="0"/>
                </a:lnTo>
                <a:lnTo>
                  <a:pt x="104" y="18"/>
                </a:lnTo>
                <a:lnTo>
                  <a:pt x="122" y="36"/>
                </a:lnTo>
                <a:lnTo>
                  <a:pt x="92" y="67"/>
                </a:lnTo>
                <a:lnTo>
                  <a:pt x="62" y="38"/>
                </a:lnTo>
                <a:lnTo>
                  <a:pt x="0" y="100"/>
                </a:lnTo>
                <a:lnTo>
                  <a:pt x="19" y="119"/>
                </a:lnTo>
                <a:lnTo>
                  <a:pt x="19" y="119"/>
                </a:lnTo>
                <a:lnTo>
                  <a:pt x="62" y="75"/>
                </a:lnTo>
                <a:lnTo>
                  <a:pt x="92" y="105"/>
                </a:lnTo>
                <a:lnTo>
                  <a:pt x="142" y="55"/>
                </a:lnTo>
                <a:lnTo>
                  <a:pt x="158" y="72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" name="Freeform 372"/>
          <p:cNvSpPr/>
          <p:nvPr>
            <p:custDataLst>
              <p:tags r:id="rId5"/>
            </p:custDataLst>
          </p:nvPr>
        </p:nvSpPr>
        <p:spPr bwMode="auto">
          <a:xfrm>
            <a:off x="3811270" y="3897630"/>
            <a:ext cx="353060" cy="230505"/>
          </a:xfrm>
          <a:custGeom>
            <a:avLst/>
            <a:gdLst>
              <a:gd name="T0" fmla="*/ 158 w 176"/>
              <a:gd name="T1" fmla="*/ 72 h 119"/>
              <a:gd name="T2" fmla="*/ 176 w 176"/>
              <a:gd name="T3" fmla="*/ 0 h 119"/>
              <a:gd name="T4" fmla="*/ 104 w 176"/>
              <a:gd name="T5" fmla="*/ 18 h 119"/>
              <a:gd name="T6" fmla="*/ 122 w 176"/>
              <a:gd name="T7" fmla="*/ 36 h 119"/>
              <a:gd name="T8" fmla="*/ 92 w 176"/>
              <a:gd name="T9" fmla="*/ 67 h 119"/>
              <a:gd name="T10" fmla="*/ 62 w 176"/>
              <a:gd name="T11" fmla="*/ 38 h 119"/>
              <a:gd name="T12" fmla="*/ 0 w 176"/>
              <a:gd name="T13" fmla="*/ 100 h 119"/>
              <a:gd name="T14" fmla="*/ 19 w 176"/>
              <a:gd name="T15" fmla="*/ 119 h 119"/>
              <a:gd name="T16" fmla="*/ 19 w 176"/>
              <a:gd name="T17" fmla="*/ 119 h 119"/>
              <a:gd name="T18" fmla="*/ 62 w 176"/>
              <a:gd name="T19" fmla="*/ 75 h 119"/>
              <a:gd name="T20" fmla="*/ 92 w 176"/>
              <a:gd name="T21" fmla="*/ 105 h 119"/>
              <a:gd name="T22" fmla="*/ 142 w 176"/>
              <a:gd name="T23" fmla="*/ 55 h 119"/>
              <a:gd name="T24" fmla="*/ 158 w 176"/>
              <a:gd name="T25" fmla="*/ 7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6" h="119">
                <a:moveTo>
                  <a:pt x="158" y="72"/>
                </a:moveTo>
                <a:lnTo>
                  <a:pt x="176" y="0"/>
                </a:lnTo>
                <a:lnTo>
                  <a:pt x="104" y="18"/>
                </a:lnTo>
                <a:lnTo>
                  <a:pt x="122" y="36"/>
                </a:lnTo>
                <a:lnTo>
                  <a:pt x="92" y="67"/>
                </a:lnTo>
                <a:lnTo>
                  <a:pt x="62" y="38"/>
                </a:lnTo>
                <a:lnTo>
                  <a:pt x="0" y="100"/>
                </a:lnTo>
                <a:lnTo>
                  <a:pt x="19" y="119"/>
                </a:lnTo>
                <a:lnTo>
                  <a:pt x="19" y="119"/>
                </a:lnTo>
                <a:lnTo>
                  <a:pt x="62" y="75"/>
                </a:lnTo>
                <a:lnTo>
                  <a:pt x="92" y="105"/>
                </a:lnTo>
                <a:lnTo>
                  <a:pt x="142" y="55"/>
                </a:lnTo>
                <a:lnTo>
                  <a:pt x="158" y="72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6076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如何辨别虚假信息？</a:t>
            </a:r>
            <a:endParaRPr kumimoji="1"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15235" y="2425700"/>
            <a:ext cx="8380095" cy="3110230"/>
          </a:xfrm>
          <a:prstGeom prst="rect">
            <a:avLst/>
          </a:prstGeom>
        </p:spPr>
        <p:txBody>
          <a:bodyPr>
            <a:noAutofit/>
          </a:bodyPr>
          <a:p>
            <a:pPr marL="0" indent="26670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虚假信息的定义与特征特征包括：</a:t>
            </a:r>
            <a:endParaRPr lang="zh-CN" altLang="en-US" sz="200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266700" algn="l" defTabSz="266700">
              <a:spcBef>
                <a:spcPct val="0"/>
              </a:spcBef>
              <a:spcAft>
                <a:spcPct val="0"/>
              </a:spcAft>
            </a:pPr>
            <a:endParaRPr lang="zh-CN" altLang="en-US" sz="200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）来源不明：虚假信息往往缺乏可靠的来源或引用不可信的来源。</a:t>
            </a: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）内容夸张：虚假信息常常包含夸张、极端或不合理的陈述，以吸引注意或制造恐慌。</a:t>
            </a: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）缺乏证据：虚假信息通常缺乏支持其主张的证据或引用不可验证的数据。 </a:t>
            </a: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）时间敏感：虚假信息可能利用当前事件或热门话题，以增加其可信度和传播速度。 </a:t>
            </a:r>
            <a:endParaRPr lang="zh-CN" altLang="en-US" sz="16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5" t="10311" r="13147" b="16926"/>
          <a:stretch>
            <a:fillRect/>
          </a:stretch>
        </p:blipFill>
        <p:spPr>
          <a:xfrm>
            <a:off x="1722755" y="2727960"/>
            <a:ext cx="1835150" cy="18129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529205" y="1613535"/>
            <a:ext cx="7134225" cy="2284730"/>
          </a:xfrm>
          <a:prstGeom prst="rect">
            <a:avLst/>
          </a:prstGeom>
        </p:spPr>
        <p:txBody>
          <a:bodyPr>
            <a:noAutofit/>
          </a:bodyPr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endParaRPr lang="zh-CN" altLang="en-US" sz="2800">
              <a:solidFill>
                <a:schemeClr val="accent2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29840" y="1542415"/>
            <a:ext cx="7430135" cy="3843655"/>
          </a:xfrm>
          <a:prstGeom prst="rect">
            <a:avLst/>
          </a:prstGeom>
        </p:spPr>
        <p:style>
          <a:lnRef idx="0">
            <a:srgbClr val="FFFFFF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p>
            <a:pPr marL="0" indent="266700" algn="ctr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辨别虚假信息的方法和技巧</a:t>
            </a:r>
            <a:endParaRPr lang="zh-CN" altLang="en-US" sz="28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266700" algn="ctr" defTabSz="266700">
              <a:spcBef>
                <a:spcPct val="0"/>
              </a:spcBef>
              <a:spcAft>
                <a:spcPct val="0"/>
              </a:spcAft>
            </a:pPr>
            <a:endParaRPr lang="zh-CN" altLang="en-US" sz="280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1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首先，查证信息来源</a:t>
            </a: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其次，对比多方信息</a:t>
            </a: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再次，关注信息发布时间</a:t>
            </a: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最后，分析信息内容，评估其逻辑性和合理性</a:t>
            </a: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1036955" y="1403350"/>
            <a:ext cx="9144000" cy="614680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kumimoji="1" lang="zh-CN" altLang="en-US" sz="2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rPr>
              <a:t>相关法律法规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endParaRPr lang="zh-CN" altLang="en-US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algn="l">
              <a:buClrTx/>
              <a:buSzTx/>
              <a:buNone/>
            </a:pPr>
            <a:endParaRPr kumimoji="1" lang="zh-CN" altLang="en-US" sz="24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marL="0" algn="l">
              <a:buClrTx/>
              <a:buSzTx/>
              <a:buNone/>
            </a:pPr>
            <a:endParaRPr kumimoji="1" lang="zh-CN" altLang="en-US" sz="24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2108200"/>
            <a:ext cx="7364730" cy="3841115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p>
            <a:endParaRPr lang="zh-CN" altLang="en-US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（1）《中华人民共和国网络安全法》 </a:t>
            </a:r>
            <a:endParaRPr lang="zh-CN" altLang="en-US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（2）《中华人民共和国个人信息保护法》 </a:t>
            </a:r>
            <a:endParaRPr lang="zh-CN" altLang="en-US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（3）《中华人民共和国电子商务法》 </a:t>
            </a:r>
            <a:endParaRPr lang="en-US" altLang="zh-CN" sz="2400">
              <a:solidFill>
                <a:schemeClr val="accent2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4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5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6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7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8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1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2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3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4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5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9.xml><?xml version="1.0" encoding="utf-8"?>
<p:tagLst xmlns:p="http://schemas.openxmlformats.org/presentationml/2006/main">
  <p:tag name="PRESENTER_SHAPETEXTINFO" val="&lt;ShapeTextInfo&gt;&lt;TableIndex row=&quot;-1&quot; col=&quot;-1&quot;&gt;&lt;linesCount val=&quot;0&quot;/&gt;&lt;/TableIndex&gt;&lt;/ShapeTextInfo&gt;"/>
  <p:tag name="PRESENTER_SHAPEINFO" val="&lt;ThreeDShapeInfo&gt;&lt;uuid val=&quot;{887BCD5B-2550-4386-94DF-EFBE6203C40D}&quot;/&gt;&lt;isInvalidForFieldText val=&quot;0&quot;/&gt;&lt;Image&gt;&lt;filename val=&quot;C:\Users\z39846.CHINA\Desktop\Secospace_主打胶片有声版\data\asimages\{887BCD5B-2550-4386-94DF-EFBE6203C40D}_23.png&quot;/&gt;&lt;left val=&quot;51&quot;/&gt;&lt;top val=&quot;239&quot;/&gt;&lt;width val=&quot;108&quot;/&gt;&lt;height val=&quot;107&quot;/&gt;&lt;hasText val=&quot;1&quot;/&gt;&lt;/Image&gt;&lt;/ThreeDShapeInfo&gt;"/>
</p:tagLst>
</file>

<file path=ppt/tags/tag50.xml><?xml version="1.0" encoding="utf-8"?>
<p:tagLst xmlns:p="http://schemas.openxmlformats.org/presentationml/2006/main">
  <p:tag name="PRESENTER_SHAPEINFO" val="&lt;ThreeDShapeInfo&gt;&lt;uuid val=&quot;{27458B7C-7448-4D6F-B5D8-BBC2F69CEF74}&quot;/&gt;&lt;isInvalidForFieldText val=&quot;0&quot;/&gt;&lt;Image&gt;&lt;filename val=&quot;C:\Users\z39846.CHINA\Desktop\Secospace_主打胶片有声版\data\asimages\{27458B7C-7448-4D6F-B5D8-BBC2F69CEF74}_23.png&quot;/&gt;&lt;left val=&quot;87&quot;/&gt;&lt;top val=&quot;246&quot;/&gt;&lt;width val=&quot;80&quot;/&gt;&lt;height val=&quot;79&quot;/&gt;&lt;hasText val=&quot;1&quot;/&gt;&lt;/Image&gt;&lt;/ThreeDShapeInfo&gt;"/>
</p:tagLst>
</file>

<file path=ppt/tags/tag51.xml><?xml version="1.0" encoding="utf-8"?>
<p:tagLst xmlns:p="http://schemas.openxmlformats.org/presentationml/2006/main">
  <p:tag name="PRESENTER_SHAPEINFO" val="&lt;ThreeDShapeInfo&gt;&lt;uuid val=&quot;{27458B7C-7448-4D6F-B5D8-BBC2F69CEF74}&quot;/&gt;&lt;isInvalidForFieldText val=&quot;0&quot;/&gt;&lt;Image&gt;&lt;filename val=&quot;C:\Users\z39846.CHINA\Desktop\Secospace_主打胶片有声版\data\asimages\{27458B7C-7448-4D6F-B5D8-BBC2F69CEF74}_23.png&quot;/&gt;&lt;left val=&quot;87&quot;/&gt;&lt;top val=&quot;246&quot;/&gt;&lt;width val=&quot;80&quot;/&gt;&lt;height val=&quot;79&quot;/&gt;&lt;hasText val=&quot;1&quot;/&gt;&lt;/Image&gt;&lt;/ThreeDShapeInfo&gt;"/>
</p:tagLst>
</file>

<file path=ppt/tags/tag52.xml><?xml version="1.0" encoding="utf-8"?>
<p:tagLst xmlns:p="http://schemas.openxmlformats.org/presentationml/2006/main">
  <p:tag name="KSO_WM_DIAGRAM_VIRTUALLY_FRAME" val="{&quot;height&quot;:125.90992125984253,&quot;left&quot;:147.45125984251968,&quot;top&quot;:308.1057480314961,&quot;width&quot;:216.49716535433072}"/>
</p:tagLst>
</file>

<file path=ppt/tags/tag53.xml><?xml version="1.0" encoding="utf-8"?>
<p:tagLst xmlns:p="http://schemas.openxmlformats.org/presentationml/2006/main">
  <p:tag name="KSO_WM_DIAGRAM_VIRTUALLY_FRAME" val="{&quot;height&quot;:125.90992125984253,&quot;left&quot;:147.45125984251968,&quot;top&quot;:308.1057480314961,&quot;width&quot;:216.49716535433072}"/>
</p:tagLst>
</file>

<file path=ppt/tags/tag54.xml><?xml version="1.0" encoding="utf-8"?>
<p:tagLst xmlns:p="http://schemas.openxmlformats.org/presentationml/2006/main">
  <p:tag name="KSO_WM_DIAGRAM_VIRTUALLY_FRAME" val="{&quot;height&quot;:125.90992125984253,&quot;left&quot;:147.45125984251968,&quot;top&quot;:308.1057480314961,&quot;width&quot;:216.49716535433072}"/>
</p:tagLst>
</file>

<file path=ppt/tags/tag55.xml><?xml version="1.0" encoding="utf-8"?>
<p:tagLst xmlns:p="http://schemas.openxmlformats.org/presentationml/2006/main">
  <p:tag name="KSO_WM_DIAGRAM_VIRTUALLY_FRAME" val="{&quot;height&quot;:125.90992125984253,&quot;left&quot;:147.45125984251968,&quot;top&quot;:308.1057480314961,&quot;width&quot;:216.49716535433072}"/>
</p:tagLst>
</file>

<file path=ppt/tags/tag56.xml><?xml version="1.0" encoding="utf-8"?>
<p:tagLst xmlns:p="http://schemas.openxmlformats.org/presentationml/2006/main">
  <p:tag name="KSO_WM_DIAGRAM_VIRTUALLY_FRAME" val="{&quot;height&quot;:125.90992125984253,&quot;left&quot;:147.45125984251968,&quot;top&quot;:308.1057480314961,&quot;width&quot;:216.49716535433072}"/>
</p:tagLst>
</file>

<file path=ppt/tags/tag57.xml><?xml version="1.0" encoding="utf-8"?>
<p:tagLst xmlns:p="http://schemas.openxmlformats.org/presentationml/2006/main">
  <p:tag name="KSO_WM_DIAGRAM_VIRTUALLY_FRAME" val="{&quot;height&quot;:125.90992125984253,&quot;left&quot;:147.45125984251968,&quot;top&quot;:308.1057480314961,&quot;width&quot;:216.49716535433072}"/>
</p:tagLst>
</file>

<file path=ppt/tags/tag58.xml><?xml version="1.0" encoding="utf-8"?>
<p:tagLst xmlns:p="http://schemas.openxmlformats.org/presentationml/2006/main">
  <p:tag name="KSO_WM_DIAGRAM_VIRTUALLY_FRAME" val="{&quot;height&quot;:125.90992125984253,&quot;left&quot;:147.45125984251968,&quot;top&quot;:308.1057480314961,&quot;width&quot;:216.49716535433072}"/>
</p:tagLst>
</file>

<file path=ppt/tags/tag59.xml><?xml version="1.0" encoding="utf-8"?>
<p:tagLst xmlns:p="http://schemas.openxmlformats.org/presentationml/2006/main">
  <p:tag name="KSO_WM_DIAGRAM_VIRTUALLY_FRAME" val="{&quot;height&quot;:125.90992125984253,&quot;left&quot;:147.45125984251968,&quot;top&quot;:308.1057480314961,&quot;width&quot;:216.49716535433072}"/>
</p:tagLst>
</file>

<file path=ppt/tags/tag60.xml><?xml version="1.0" encoding="utf-8"?>
<p:tagLst xmlns:p="http://schemas.openxmlformats.org/presentationml/2006/main">
  <p:tag name="KSO_WM_DIAGRAM_VIRTUALLY_FRAME" val="{&quot;height&quot;:125.90992125984253,&quot;left&quot;:147.45125984251968,&quot;top&quot;:308.1057480314961,&quot;width&quot;:216.49716535433072}"/>
</p:tagLst>
</file>

<file path=ppt/tags/tag61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2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3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64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65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NzNiNmM2NjU3ZGY5NDg1ZjEzMWIxMjE1NTYzYWI4MTY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893</Words>
  <Application>WPS 演示</Application>
  <PresentationFormat>宽屏</PresentationFormat>
  <Paragraphs>129</Paragraphs>
  <Slides>11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9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华文细黑</vt:lpstr>
      <vt:lpstr>Calibri</vt:lpstr>
      <vt:lpstr>Bodoni MT Black</vt:lpstr>
      <vt:lpstr>幼圆</vt:lpstr>
      <vt:lpstr>Arial Unicode MS</vt:lpstr>
      <vt:lpstr>等线 Light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（一）信息伦理的定义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368</cp:revision>
  <dcterms:created xsi:type="dcterms:W3CDTF">2015-11-09T02:22:00Z</dcterms:created>
  <dcterms:modified xsi:type="dcterms:W3CDTF">2024-09-24T03:26:53Z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C31CBB8FCECF4DB5AC4C988F0B8BEAFC</vt:lpwstr>
  </property>
  <property fmtid="{D5CDD505-2E9C-101B-9397-08002B2CF9AE}" pid="3" name="KSOProductBuildVer">
    <vt:lpwstr>2052-12.1.0.18276</vt:lpwstr>
  </property>
</Properties>
</file>