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Override PartName="/customXml/itemProps6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846" r:id="rId6"/>
    <p:sldId id="660" r:id="rId7"/>
    <p:sldId id="406" r:id="rId8"/>
    <p:sldId id="407" r:id="rId9"/>
    <p:sldId id="408" r:id="rId10"/>
    <p:sldId id="836" r:id="rId11"/>
    <p:sldId id="838" r:id="rId12"/>
    <p:sldId id="839" r:id="rId13"/>
    <p:sldId id="840" r:id="rId14"/>
    <p:sldId id="841" r:id="rId15"/>
    <p:sldId id="842" r:id="rId16"/>
    <p:sldId id="844" r:id="rId17"/>
    <p:sldId id="745" r:id="rId18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02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18" userDrawn="1">
          <p15:clr>
            <a:srgbClr val="A4A3A4"/>
          </p15:clr>
        </p15:guide>
        <p15:guide id="4" pos="7418" userDrawn="1">
          <p15:clr>
            <a:srgbClr val="A4A3A4"/>
          </p15:clr>
        </p15:guide>
        <p15:guide id="5" orient="horz" pos="3910" userDrawn="1">
          <p15:clr>
            <a:srgbClr val="A4A3A4"/>
          </p15:clr>
        </p15:guide>
        <p15:guide id="6" orient="horz" pos="2630" userDrawn="1">
          <p15:clr>
            <a:srgbClr val="A4A3A4"/>
          </p15:clr>
        </p15:guide>
        <p15:guide id="7" orient="horz" pos="4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王晓娟" initials="wang" lastIdx="1" clrIdx="0"/>
  <p:cmAuthor id="1" name="zhaomeijie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0" d="100"/>
          <a:sy n="80" d="100"/>
        </p:scale>
        <p:origin x="754" y="48"/>
      </p:cViewPr>
      <p:guideLst>
        <p:guide pos="3802"/>
        <p:guide pos="220"/>
        <p:guide pos="2718"/>
        <p:guide pos="7418"/>
        <p:guide orient="horz" pos="3910"/>
        <p:guide orient="horz" pos="2630"/>
        <p:guide orient="horz" pos="4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64.xml"/><Relationship Id="rId24" Type="http://schemas.openxmlformats.org/officeDocument/2006/relationships/customXml" Target="../customXml/item1.xml"/><Relationship Id="rId23" Type="http://schemas.openxmlformats.org/officeDocument/2006/relationships/customXmlProps" Target="../customXml/itemProps63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30813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303078" y="308751"/>
              <a:ext cx="788924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3" name="图片 2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85775" y="102870"/>
            <a:ext cx="3676650" cy="6915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07319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302443" y="308751"/>
              <a:ext cx="78898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 descr="学校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5775" y="102870"/>
            <a:ext cx="3676650" cy="6915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29906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302443" y="308751"/>
              <a:ext cx="78898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5" name="图片 4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85775" y="102870"/>
            <a:ext cx="3676650" cy="6915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302443" y="308751"/>
              <a:ext cx="78898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4" name="图片 3" descr="学校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5775" y="102870"/>
            <a:ext cx="3676650" cy="6915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tags" Target="../tags/tag55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58.xml"/><Relationship Id="rId1" Type="http://schemas.openxmlformats.org/officeDocument/2006/relationships/tags" Target="../tags/tag49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315977" y="218464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238904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4292102"/>
            <a:ext cx="4927631" cy="369330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1.3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熟悉键盘指法和常用快捷键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346995"/>
            <a:ext cx="5079917" cy="369330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1.2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定制 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Windows 11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工作环境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4004301" cy="369330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1.1 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了解并使用操作系统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40822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437123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3248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 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认识 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Windows 11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61975" y="2579370"/>
            <a:ext cx="4264025" cy="1301115"/>
            <a:chOff x="199833" y="1681889"/>
            <a:chExt cx="3086698" cy="1073881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465523" y="1747402"/>
              <a:ext cx="2821008" cy="808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 掌握Windows 11的界面布局。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 理解Windows 11窗口的基本操作。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 学习“开始”菜单的位置与外观、应用程序管理、“所有应用程序”视图、搜索功能、帐户设置和电源及设置按钮的使用。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81889"/>
              <a:ext cx="358235" cy="421416"/>
              <a:chOff x="1278287" y="3597473"/>
              <a:chExt cx="358055" cy="421410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97473"/>
                <a:ext cx="358055" cy="42141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65153" y="3647698"/>
                <a:ext cx="220479" cy="318648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416165" y="1777093"/>
            <a:ext cx="4358763" cy="1861457"/>
            <a:chOff x="4218365" y="958425"/>
            <a:chExt cx="4397994" cy="2251500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38608"/>
              <a:ext cx="393226" cy="474790"/>
              <a:chOff x="1232348" y="3558863"/>
              <a:chExt cx="394340" cy="475203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384875" cy="475071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290693" y="3558863"/>
                <a:ext cx="335995" cy="467384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218365" y="958425"/>
              <a:ext cx="4080716" cy="2251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 能够熟练操作Windows 11的界面布局，自定义开始菜单和任务栏以满足个人需求。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 能够运用Windows 11窗口操作提高多任务处理的效率，包括快捷键的使用和窗口的排列。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 能够通过“开始”菜单进行应用程序的管理、搜索文件和应用以及进行系统设置。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415953" y="4612322"/>
            <a:ext cx="4353454" cy="1861185"/>
            <a:chOff x="4286735" y="4199222"/>
            <a:chExt cx="4395485" cy="186345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286735" y="4199222"/>
              <a:ext cx="3965393" cy="1863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1. 培养学生的信息素养，提高其对操作系统的认识和操作能力。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2. 增强学生的个性化设置能力，鼓励其根据个人喜好和需求进行系统定制。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3. 培养学生解决问题的能力，通过探索和实践解决在操作系统使用过程中遇到的问题。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589884" y="4214797"/>
              <a:ext cx="3819173" cy="651812"/>
              <a:chOff x="882356" y="2364019"/>
              <a:chExt cx="3819569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 rot="10800000" flipH="1">
                <a:off x="1245844" y="2976647"/>
                <a:ext cx="3456081" cy="38934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171" y="4831632"/>
              <a:ext cx="459049" cy="475558"/>
              <a:chOff x="1246610" y="3558282"/>
              <a:chExt cx="460350" cy="474964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46610" y="3558282"/>
                <a:ext cx="460350" cy="474964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1701" y="3607825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305812" y="4642175"/>
            <a:ext cx="4391680" cy="1470123"/>
            <a:chOff x="218911" y="4850758"/>
            <a:chExt cx="3891946" cy="1294628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71107"/>
              <a:ext cx="473188" cy="474279"/>
              <a:chOff x="4095132" y="3559141"/>
              <a:chExt cx="474386" cy="473593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58589" y="3603117"/>
                <a:ext cx="335891" cy="367648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58975" y="1844040"/>
            <a:ext cx="7287260" cy="3169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全面了解Windows 11操作系统。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掌握基本概念、界面布局和基本元素。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练习文件管理。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提高计算机操作技能。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 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培养规范使用计算机的习惯。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567073" y="1134507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任务</a:t>
            </a:r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实施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H="1" flipV="1">
            <a:off x="1878649" y="2216168"/>
            <a:ext cx="635" cy="2873375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086913" y="232430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44402" y="249392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827794" y="248450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启动Windows 11操作系统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086913" y="301110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44402" y="318072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27794" y="318209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利用【开始】菜单启动程序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086913" y="371675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44402" y="388638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827794" y="388774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文件管理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079293" y="446351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36782" y="463314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20174" y="463450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窗口的基本操作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1.</a:t>
            </a: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启动Windows 11操作系统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67460" y="1665605"/>
            <a:ext cx="9443720" cy="4575175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确保计算机电源接通且处于待机状态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按下计算机主机上的电源按钮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系统开始自检并加载启动程序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观察制造商徽标或启动画面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进入Windows 11登录界面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输入正确的帐户密码或使用其他认证方式（如指纹识别、面部识别等）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登录成功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系统加载个性化设置和桌面环境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- 呈现Windows 11的完整操作界面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2.利用【开始】菜单启动程序</a:t>
            </a:r>
            <a:endParaRPr 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870585" y="1665605"/>
            <a:ext cx="6261100" cy="4575175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在Windows 11中打开“记事本”应用程序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通过单击任务栏或开始菜单中的应用程序图标来打开窗口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Wingdings" panose="05000000000000000000" charset="0"/>
              <a:buChar char="l"/>
            </a:pP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Wingdings" panose="05000000000000000000" charset="0"/>
              <a:buChar char="l"/>
            </a:pP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Wingdings" panose="05000000000000000000" charset="0"/>
              <a:buChar char="l"/>
            </a:pP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使用&lt;Win + R&gt;组合键打开“运行”对话框，输入程序名称“notepad”单击【确定】按钮。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088939399" name="图片 8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45" y="840740"/>
            <a:ext cx="2597785" cy="292862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pic>
        <p:nvPicPr>
          <p:cNvPr id="978207645" name="图片 7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45" y="4340860"/>
            <a:ext cx="3310255" cy="1758315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4. 窗口的基本操作</a:t>
            </a:r>
            <a:endParaRPr dirty="0"/>
          </a:p>
        </p:txBody>
      </p:sp>
      <p:sp>
        <p:nvSpPr>
          <p:cNvPr id="3" name="文本框 2"/>
          <p:cNvSpPr txBox="1"/>
          <p:nvPr/>
        </p:nvSpPr>
        <p:spPr>
          <a:xfrm>
            <a:off x="546735" y="1764665"/>
            <a:ext cx="7740015" cy="4575175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打开、关闭和移动窗口，以及调整窗口大小的操作方法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步骤1：打开“记事本”窗口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步骤2：最大化或最小化窗口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步骤3：移动和调整窗口大小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步骤4：排列窗口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742950" lvl="1" indent="-285750" algn="l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平铺窗口：使用&lt;Win + Z&gt;组合键，在弹出的窗口布局模式选项中，选择平铺窗口的选项来并排显示窗口。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742950" lvl="1" indent="-285750" algn="l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层叠窗口：Windows 11默认在打开多个窗口时会自动层叠窗口，但也可以通过拖动窗口标题栏来调整层叠顺序。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3236606" name="画布 87"/>
          <p:cNvGrpSpPr/>
          <p:nvPr/>
        </p:nvGrpSpPr>
        <p:grpSpPr>
          <a:xfrm>
            <a:off x="6944995" y="1524000"/>
            <a:ext cx="4340860" cy="1987550"/>
            <a:chOff x="0" y="0"/>
            <a:chExt cx="4340860" cy="1987550"/>
          </a:xfrm>
        </p:grpSpPr>
        <p:sp>
          <p:nvSpPr>
            <p:cNvPr id="2" name="画布 87"/>
            <p:cNvSpPr>
              <a:spLocks noChangeAspect="1"/>
            </p:cNvSpPr>
            <p:nvPr/>
          </p:nvSpPr>
          <p:spPr>
            <a:xfrm>
              <a:off x="0" y="0"/>
              <a:ext cx="4340860" cy="1987550"/>
            </a:xfrm>
            <a:solidFill>
              <a:prstClr val="white"/>
            </a:solidFill>
          </p:spPr>
        </p:sp>
        <p:pic>
          <p:nvPicPr>
            <p:cNvPr id="4" name="图片 309231290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05" y="35560"/>
              <a:ext cx="3366770" cy="1951990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</p:pic>
        <p:sp>
          <p:nvSpPr>
            <p:cNvPr id="1463917133" name="标注: 线形 1463917133"/>
            <p:cNvSpPr/>
            <p:nvPr/>
          </p:nvSpPr>
          <p:spPr>
            <a:xfrm>
              <a:off x="2133600" y="408940"/>
              <a:ext cx="644525" cy="257810"/>
            </a:xfrm>
            <a:prstGeom prst="borderCallout1">
              <a:avLst>
                <a:gd name="adj1" fmla="val 9375"/>
                <a:gd name="adj2" fmla="val 104013"/>
                <a:gd name="adj3" fmla="val -104679"/>
                <a:gd name="adj4" fmla="val 148078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zh-CN" sz="750" kern="100">
                  <a:solidFill>
                    <a:srgbClr val="000000"/>
                  </a:solidFill>
                  <a:latin typeface="等线" panose="02010600030101010101" charset="-122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rPr>
                <a:t>最小化</a:t>
              </a:r>
              <a:endParaRPr lang="en-US" altLang="zh-CN" sz="750" kern="1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endParaRPr>
            </a:p>
          </p:txBody>
        </p:sp>
        <p:sp>
          <p:nvSpPr>
            <p:cNvPr id="1514126371" name="标注: 线形 1514126371"/>
            <p:cNvSpPr/>
            <p:nvPr/>
          </p:nvSpPr>
          <p:spPr>
            <a:xfrm>
              <a:off x="2928620" y="625475"/>
              <a:ext cx="694055" cy="251460"/>
            </a:xfrm>
            <a:prstGeom prst="borderCallout1">
              <a:avLst>
                <a:gd name="adj1" fmla="val -3135"/>
                <a:gd name="adj2" fmla="val 55393"/>
                <a:gd name="adj3" fmla="val -183363"/>
                <a:gd name="adj4" fmla="val 68101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0" tIns="45720" rIns="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zh-CN" sz="750" kern="100">
                  <a:solidFill>
                    <a:srgbClr val="000000"/>
                  </a:solidFill>
                  <a:latin typeface="等线" panose="02010600030101010101" charset="-122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rPr>
                <a:t>最大化</a:t>
              </a:r>
              <a:endParaRPr lang="en-US" altLang="zh-CN" sz="750" kern="1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endParaRPr>
            </a:p>
          </p:txBody>
        </p:sp>
      </p:grpSp>
      <p:pic>
        <p:nvPicPr>
          <p:cNvPr id="1927512313" name="图片 8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570" y="3716020"/>
            <a:ext cx="2171700" cy="2255520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4. 窗口的基本操作</a:t>
            </a:r>
            <a:endParaRPr dirty="0"/>
          </a:p>
        </p:txBody>
      </p:sp>
      <p:sp>
        <p:nvSpPr>
          <p:cNvPr id="3" name="文本框 2"/>
          <p:cNvSpPr txBox="1"/>
          <p:nvPr/>
        </p:nvSpPr>
        <p:spPr>
          <a:xfrm>
            <a:off x="546735" y="1764665"/>
            <a:ext cx="10873740" cy="4575175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步骤5：切换窗口。使用&lt;Alt + Tab&gt;组合键：按下&lt;Alt + Tab&gt;组合键会在打开的窗口之间循环切换，释放键时会显示当前选择的窗口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887397296" name="图片 8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035" y="2730500"/>
            <a:ext cx="9138285" cy="3521075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4. 窗口的基本操作</a:t>
            </a:r>
            <a:endParaRPr dirty="0"/>
          </a:p>
        </p:txBody>
      </p:sp>
      <p:sp>
        <p:nvSpPr>
          <p:cNvPr id="3" name="文本框 2"/>
          <p:cNvSpPr txBox="1"/>
          <p:nvPr/>
        </p:nvSpPr>
        <p:spPr>
          <a:xfrm>
            <a:off x="889635" y="1603375"/>
            <a:ext cx="9921875" cy="4575175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步骤6：关闭窗口。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单击关闭按钮：直接单击窗口右上角的“X”关闭按钮。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285750" indent="-285750" algn="l"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>
                <a:latin typeface="Arial" panose="020B0604020202020204" pitchFamily="34" charset="0"/>
                <a:ea typeface="微软雅黑" panose="020B0503020204020204" pitchFamily="34" charset="-122"/>
              </a:rPr>
              <a:t>使用快捷键：按下&lt;Alt + F4&gt;组合键，会弹出关闭窗口的确认对话框（如果有未保存的更改），再次按下Enter键或单击“是”来关闭窗口。</a:t>
            </a:r>
            <a:endParaRPr lang="zh-CN" altLang="en-US" sz="18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58975" y="1844040"/>
            <a:ext cx="7287260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1.1.3.1 计算机操作系统的概念、功能与种类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1.1.3.2 熟悉界面布局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1.1.3.3 了解“开始”菜单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pic>
        <p:nvPicPr>
          <p:cNvPr id="4" name="1BCC2C28-871D-48CB-8BE0-2867F7803ADB-1" descr="C:/Users/gg/AppData/Local/Temp/导图1.png导图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640" y="2068830"/>
            <a:ext cx="7964424" cy="336194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2" descr="C:/Users/gg/AppData/Local/Temp/导图1(1).png导图1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7440" y="1365885"/>
            <a:ext cx="7175500" cy="5163820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开始菜单功能丰富，支持个性化设置和搜索功能。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425"/>
            <a:ext cx="8367395" cy="1536065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窗口管理功能增强，支持快捷键和任务视图切换。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Windows 11界面布局优化，开始菜单和任务栏位置变化。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3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3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2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9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923.4549877929687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92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8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59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0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1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2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4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YzYxZGRkYmE2NWIzNjc4ZTU0MDY2OWY1MTJkOGUzOT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1BCC2C28-871D-48CB-8BE0-2867F7803ADB-1">
      <extobjdata type="1BCC2C28-871D-48CB-8BE0-2867F7803ADB" data="ewoJIkZpbGVDb250ZW50IiA6ICJVRXNEQkJRQUFBQUlBQ1Y5SmxrVU1RVFR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iVW4vcldBSmNzaDEzTHJQWEJpc1ZxSGM0U0t4bGU3RSt5WUZ5cG43WFM3Wi83UHd1NW5iTzk4Yjg1dmVTRzJGbGVoRnhqdW0xNW9ZVWgvNGZaeWlzbTFhbE5DM3RBanJ2aUU5QTR0aHR0NWhQSDlpWWZuRStFMFRpeUNVOGMxZmxOc0JRckdNL0JWTjVObmd3djU2UzdsOXRWQWFCYVZqSTgzWC85OHh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gwbVdXcWhkc2xOQVFBQTRRRUFBQThBQUFCdGJYQmhaMlV2Y0dGblpTNWlhVzVqZkhLc3JaK1JTVXlFemY3bHdxMHY1eTdTTldSdzZtSlFNSGJ1WkdEWTROSUpaTGwyQUZrZU5wNDJYb3plQVg1cy9nRUJBWUVCUWE0cFJZbmxEQ0dNWVl3UmpKR00wVzBNREV0aTJoa1lOUFBZR2F1WlZGaVkweGc0eW5nWWhWbGRPcm5FZlYwN3p2ak1aV0NzeHlJQk5KdUJzWkVSaTR6SjVrTU1qR1ZNMGl4TUdjeVpES3hNN0RrYzJaeFpER3lNakxsTWVTeU1UTmtzaG5wR2VzWjZoZ3BQZHJXOVdMNzQrWlFWenpxMlA5MHhBVWd5QUFFUE54OXpWVjBEMEVBUk5rVVZHUlVaaEc4WUdLdVlaRmlZQ3BnTGdlWXlmdkJueitVbzVpeENHRjNNOG14Qis5UDJOblFqT2NvNHE0RXU1QVlhcU1DbndPZlMrV2hYcFd2SHJKbGRESXgxQ0FPQnBwVnlsa0JNS3dPYVZzcnlmTjNDNXhQYW5rNmNnV0pVUFlwUklubmxVTGMxTUNJN2poOXNYRG15Y2MvbUxuMjZiaCtLV1kyTUtJWjVLSmE2ZHFTbFhXVmdBQUJRU3dNRUZBQUFBQWdBSlgwbVdZZy9HL2s0QmdBQWt5UUFBQTBBQUFCd1lXZGxMM0JoWjJVdWVHMXM3VnBMYjl0R0VMNzNWeERNMlN2dThpbFVjbURKY1dQQUx0UkljZXplR0drbEVhYTRCRVU3ZHU5MWVreUFIZ29VQVpvV1JYdHlUMFdMRnMydnFlMzRYM1FmcFBnUWFjbVdGUmVCTFZoWTduSm5aNzZaK1daMzdkckRvNUVySGVKZzdCQ3ZMa09neUJMMnVxVG5lSU82L0xTenNXTEpEMWRyTFh1QXBjMzF1cXdxN0FjcTlMWE9zWS9yTWh1UnBjL3RFVzFmdnYzOThzMlBLMUNXdmlSa1JLWEowaGNIVG5kLzJ4N3YxMlZGRm5KYUFmSEhxN1ZuVGk4Y1NqdDFHV202S1ZkV2E0K3hNeGlHckFlYXlHSTl6VjMraEpBRmRGbHFjSUV0Sm9pTjdiRXh5OUQ0QUVvRzJ0MkF1QzZmcVFEZHNsUkxUN3Izb203V1Uwa3BzMlVmazRPUTZ0RDI3UzQxbmIybWNuRTdVejNpWGZac2NNRzRHNUpnelhVR0h0ZVdpNDdsYlRpdXUwR0NrUjNTM2xiZ2VHRWJod2UrdE9HRUlXa1BNUTY1VVkrVDVrN1NiTmpkL1VGQURyd2VmK1NBVVZNaHhWNWdSUitxcGl3OTlSemFISTFrYVF2M3cyMDdHRGpNbGN4RnhFOC9QbUdUMGgwTlF0VVlwWHFvbHAwaEhnbGZhMnlLN1hqUHlRdUdyZlNvMzZlMjhxYnc5Nk5lWUwrUW95bE40cEtBb3pTUklpYXdQaTBSM2NGSCthNzIwUFp4MGxmaG5SUlozczAwZ1VpTjQyMTd1MGs4ajJQT1ZnNXNiOXluQUtmaVNja0drNUtLSkZWRlFEVktRZ2tad01nSFV5VzFBRmRIT0RNZjFoazNiemxlOUpwb1A1dW93cEY1d2h3YUI1UWN2ZCswZmZiTXgrSStKalF5dWsxY3AwZlhFUmduY0hOZE96U3FXQ3d5QVEvNmZVMW5IK281M0tmUE5GbEZRRVlDNDJha1h5VmxGRjBWSDJKMzNRNXRhdXlCajdrM0liU0VnR1RzTTB4R09Bd2NQSjYwajZXbVM4YTRKK0RZSm9lNFExWnJFZWpBVkF3MUR6ckhYQWVtd2JJL2ozb3NvSGtRcENVcEtyQ212TWNGcmFnbW1HS0NOUTR4Qk1neXBtWTErQ3lvQThPeTlQekVKazl1RmRCVU0vTVQxMHVYcTB5MHJjU29KRTBPRmdlN0hSNjdlTUlVRFV4VHJ4Vkt1d25QN1FsYW80T1B2RjQwcEtrR1FJaVBtVllWSURhYXlnUnB3OFZIaEV1bW9OS1FHTkx3OVBCNEhLdkdWODVtbExuOGpKb201L3Q4V2ppZk5LVXNDWlRGODJoS0JNOGgzUUNxUHUzbFJ1RU1uanltQlJTa0ZTZlB0Sm9mSm5HaXNRWFRwcnIwdEtrcXNJQmM3aE5ubVlWbzVkWXEwWTBLMFUzcjBCMldvYXBxQVd2eGZLSk9qZk9KN2pRM2U5Z3VTU1pFeTU2bVpUTktxSGVqVThLMTgybG1BckQ5dEFoOFJiSDdPbGV0a3N5Zm1ZNXpaMXJoUW5PbEZkdDZsNkJMSThuSWdxdWlGTGlhVHZtOEdGd2ExOXBVNUtiaFphczJYTkxkbDFoTDZKSWdYR0JmYko3NDRTc043Y0R1aHBRSU5uZDVBZG13UjQ1N1hKZlAzcDIrLytlM3krKy92dno3dFN5MW5hOG9jaXlrb2hpa29pS2hEeEpoTFNwckVOaitNQmJHejI2MHNOSnBQZ09QUVN3T0p4d3YzNWRhNHNYbXJ0QTU5T01teldtZ0FpajkrOWZKKzE5K3V2ajIxL052L2pqNzh4WDlybFZDbitMZ3N5OGhweklCWXRLVjRibm4vQ21LNVU4aE11anY5U2dQNWlsUEZUN1RoV1BFc1hmR1ZvRUJNSm1QZEpNbEhYdlhtRU5HUERkTGxsSG1Kc0VERTdKRWFSbENOaWRMWk9vQXd1ektDRVZIK1N2MkhjVnJyWXNZQmlxS2lFRFBpMHhJTTZmN1ZRQmtXQVVtdWhmcXdKWFdxc0F3bzdwdjVuVm96alI4dlhqVlJQbU04MHFkWHlDaDJITktjWVVyYzlxVkNEZUtWMjRXcnJNK0U2d3loODBmOFd1Rkt6ZG1HdEtjK2NZdDdYSmhjdG0wV3RzY3Njc3FNcDVVN0tUVThoMTZ3Y1dVdU5ZWlp5K0ZyT3lsa0phL0ZMS21Mb1cweklWVzBaWVlwVXM0bGU1MFMybzRwQzdObFhBTmd2UlZudzRWVUMwcE5PTGd1NVE2bnE4M2M5WnRsTjlHYTNlM1pTNnY3WlJPOHFnakxZMjZXYkp0UWdvOTl0MnNza01GSWEzTTZIanpva1FHWHErNmEwWFZQUkZXVnQzaERhcjcrUTh2ejE2ZUxGYlZzNmVYRGtsNmtMcFljUzltNXprcnUwakZvcHBjWHRibkZNQlR1cXpBWkdRVVc3RG8vSElEcm5FZ21wTjMweVI5TmZFYUdlSTE4N3hyNUhuWG5FbTd4dHkwcThLclNWZUJ3Q3doM2FVZG5UNXF5cTBhVi9HdG9VY0JmcHVNVzN5V210aXJ4dmFxQ3Z2azdMMEZCbzdrM2pJRFg1eSt2WGgxY3ZiNnV5WFFyM21YOUt2Q2hjaTNaUG85OVg0WTZyWG1wbDZJOHZjcU9mTFZxZ2pvSmVRcjd0anU2ZmU2OUd0T1hXWmxDVmlQLzlKN213U01GSHIyek1LYmNPTC9sbURQMy94OGR2cHVDZXhhdlV0MjVWbTNDTCtXQ3JobjJPVXhMUCtIbk5WUC9nTlFTd01FRkFBQUFBZ0FKWDBtV1hUY3dIVEtBUUFBNHdVQUFCVUFBQUJ5Wld4ekwzQmhaMlZmWm05eWJXRjBjeTU0Yld5ZGxOMU93akFVeCs5TmZJZW1YT3MyTmhDVFRxS1lKU1ltR2pZL2JoY28wTmh0QklZUjczMEFyMzBIZlFDamIyTWliK0hwMk9oV1YwUHNidWlodjMvUE9UM25rTzVEeE5FOW5jMVpFcnZZMmpjeG92RWdHYko0N09LcndOdnI0TzdSN2c3eGtsa1VwdkFMd1NLOWhDZXplYjZURm5SMkN4cldJVWJYTG02TVJyWXBQbXpvRGxyRndmWFNIalRiR0FVVEd0SE1Cb1l0T2N1cGNzMkNNN09sNTlxL3VJREZxWXR0SlRMVXB5UFkvNlVGZjlWcnRRc3RweVcrcmJSc0pRK21EQ2djdFp3TlNJektDeEdQY2U1RmFlWEZoQzJYaFh3R3l5bDFzWjl3TnNRb2c4OU8xOTRiR3NqUlE3WU9zcHBhQ0lwQmVxLzRTODVaVEZYL2hTMVhoYlRjVURhZXBGbDYrOGtpWHRjdnVDaVUxazVaVmFja2JyWWticGNKUjBzMEs0UzhFRGJpVkMrY3VqaXoxanRBRENVZzBwdUVNelZBWWNzRGhIZjIyU09rRFZyTEN5UEdsNUJCRnZtTFdLa1ZpWFJxa0svUDErK1B0OVhMMCtyOVdRdTJDbEIwajU4dU9jMGFybFlENVlYWXFHMG9xWG53SDgzYTZiSFJOS1ZtWjN0TlpXQkFuMVFUVDA1NE1yaFRYeUl6NXRkQ092MnBlTDY4dDQ4NUc0dkpXZld6VEhUcWlYSzNxcmVTeTNCTUw2WXBET1d5cXJBaVVVeDJsdTV5ZHhLamdrQUxGUVA3QjFCTEF3UVVBQUFBQ0FBbGZTWlpKUERiK0RvQUFBQTZBQUFBRWdBQUFISmxiSE12Y0dGblpWOXlaV3h6TG5odGJMT3hyOGpOVVNoTExTck96TSt6VlRMVU0xQlNTTTFMemsvSnpFdTNWU290U2RPMVVMSzM0K1d5Q1VyTlNTd0JxaW5PeUN3bzFnZUtBQUJRU3dNRUZBQUFBQWdBSlgwbVdmL1hZTUF0QkFBQTJEc0FBQWtBQUFCMGFHVnRaUzU0Yld6dFc4dHUyemdVM1Jmb1B4Q2NUYnRJSlZtV0g0QThSWktKZ1FKTmtZbU5kazFKbEUxRUZnMUpualN6bncvb3V0c0NzNXQrUURIOW13RE5YNVNrSk1zdktxcGJKMzdRSy9rK2VlODk1Q1gxc0YrK0h3WGdMeHpGaElZZGFMelFJY0NoU3owU0RqcHdrdmhITGZqeTk2ZFA3UDRRajNETXJnRDdwZi9BSlNLaFE2ODdrQ205UVNQY2dXZGVoSzRoZVBWSEI5WVo4Y3ozc1p0d2ZxWllLSi9TZ0VhWjFuRTR3RUdxWmM1S0Nta2gySE9GdzJQWHhXRmlkdUJ2cnR2RUR2T1FVaXhHYVRqTnV0UE1LVTFHcVR2STg2WXlkVWJCZnFOaG1UbWx3U2grQzJFRDVaUWFvMWh1Mi9QOW5HTG8zSkRuTmgwM0o3VVlSZGVSYjlXblFsd050K3FGV3B1Yk5sdFdXNGZhYk9oYUVmdFNSdEprclV6a1lrN08wVGlWWG1BSVptK0l4cmhMb3hGS3dKOFQ0bDZkby9pcUE0K01SVE5UalM0SmdreWhmek5tM25zMElKNU12S2dLZU12RHpINFFGTEV4SU0wSFBxZXJGZjVrSXE5SmlFc2xwbEx2TUJrTUV6NFNVK3F4TU1rY1Z3M3haOE5NUTgyOVNuTlJHcW10elJSem0ycjkwTFd0bGFmNWtrNUN2bUp4MGZyR1lOQW5JVnZMR2hCY1luK2FERmlDam50R3JjQ3hMTElPT0F4VjhZeXZLbDZZVkJYZjUyYS9GUTFCN1F2S2s3QnRxRkNsRmhxcTFPdEdlVGlsVHZ0Z1M4OGJvZTRZZFMvdGc2YUptMzROdDNlcEI3VHVSOHNGU2hJY2hlTElYVk5ueVI5RGw3VDBhbXBuN0YxSmZnWGtuNkl4bHhUenEvb1UzTnlVT3FROSt5K3RkWVZqbEtxMXF2V3l0S3IxVnRlNlFnUGRXSzFudDFIdGN2R3owRHVPSW5vdFpDMElldVJ2ZkhESGRWdVRQY3l4VDBua0JyamFnNTVYNFJCSEpKSE44NGMrSldKckowNkpEL25jb0dZY3hFSzJ3N2NVMUYzbG5LOEFJRFc1OXdDd3RaSytZNTlNSEdkSGU5SzJvR3h6dHpkMkNHV0NmNkFBVU10TXpsY0FrSnJjZXdEWVdra3ZzWHVNUmlQMWt0dkR2ZVJXaGhpV2JZK1phemFxenB3MEJXcjEyTnN6clVKTFNYSzJDUzJiNnpVS0FpWEpVUkRZT2dnd25ueFRZZmZ4KzBRTU1WNWxkc3FWRFd1OXF0dGFtZUdxWHROTm4vbXptejQxbU0wTzVuSEFrWHJWeGU5Umd0dUIrZ3FMSjhpOXF2aHFzM3p3TTV6RmRVUTRHRVI4ZHdiT0tWOGFkUWhPcmdaZGt1Ui9WM3dxdExSWXBkOEtjUy9abDBLM1gvLzc5di9udTQvLzNIMzVBSjdkZnZyM3VmU3pvUzROay9STHF0Znh5dFd6RUFEOGN0a0JCTjBBRFRoaWhVRDZ4TTVZL1hiVnV0WldiMXFyVzlQbnJFbEEvMGpXNWlPVlRJMjlpUFErYTJ5ekkwRmpobndPOFNYY2krNWU2Uk81VXhybTVsZkZ3ZGxpTndCNnlVMkF4ZlBuL3BCdENVTWN4NHR6VWE1bEdKdFJzelg1K05OdHJEeTBQaDBUZDg0VEdXVlhYUklQZWJZa0RXZGVjNnBZUWRoYVgrWVNCeWdoTkl5SFpEejF6VVlJTGxBeTVDQ1FwdldFcjZVb3VzbTFhcks0ZXBQUmFGYk9ha2pxaElLQVRwSmN6dFJsQzF0QTJaRFpFWHNwVmZmbk9CdkxZcEdXQWJDNnl0bmtFTXlNbkpIWXYreUtkNTd2VUVzREJCUUFBQUFJQUNWOUpsbVlPRGVpUUJZQUFGQVdBQUFOQUFBQWRHaDFiV0p1WVdsc0xuQnVaMVZZZFZoVXovZStTMHBJU1lNSWlNVFNna2dLTEh6b1prbVhsSkR1cmlVVWxpV2xCUlRwbFZoQ0dpbEJja0ZhRVNTa0Y1QkcrcmQrLy92Tjg5eDc1M251ekx4bjVweVplZCtEME5OUnZVdktUQW9Bd0YxMU5XVURBQUJSNE9ydWQvQndiek05WjFiY2g4UlR6Y3dIQUdoOC96MmdYdzRQQWdHQUhrOWRXUkVhbUxlYkg2Sm5PTnZSSHlGRFFsalZIZlhKQk1INmpRYkJGNmd6eXZjZDhqREwzQytxNUc3UjkraXdnU214U0M4VkdxbG9BODNhMkxtNUZkcTBDWm1IeCtaZUgwWHd5eDc1RktuTE5lbnhNVlJDZEowVldXaUtDNkx1czlaUXNlQngvemhMMW9iY0NZS3djVldPN2ZlSFY1NDhkNG05WHVnOCtSNXlMY0xhRDRwVWtJeGF4Wkt5VTkyQTNwRGlMZE9xZ2UvRUdMS2oyS2wwRkEvOENLbkNFZDNXZHdaQUhPUmYxTGl3Ti9qcWhNdk1MMTY4V0Z0Yk02bUdqV05QT3FxUmw5MGlBbUJ3ZlAvdlI0OGVtZVZCREJTYlZZS0NncFNWbFMwc0ZpWktOTU1zR002S1pyRVJGMXRseWZJM3pZMk5NeXUwYjBoN0NNbUp2bVR3bTJ4dmI1ZERQNkt4SzlRRGR0NFFTTS8rZm8wbG1pZHRjTDFNcjRsdEdVOHlDWHR5QVQvbTRlYWwvUjk0cENjcEZ4MUJEMThLbE9wT21ZS0I0bDg0bXo1cEpqK1d1cVE0TGpqVWdzRlJFUWZQQUNIODlsQ2plNFNkaTJPNHo5c2UrT2J6b1Zvd1J6MTVvWU9NNEJqR2xLcWZpVFRyRHB5SkU1aDk2YnF1eUptUEFzaW96VEZyWUVtOFpYSHBmUGZoVEVIcC9OR3ZRUmtpT2MxVmIxNkIrUjFMMnUyQWQxUHBRd1M2OGI4TmZrR0YrSklsNFJVeGc3MnZXK3lIUXlkNWNHMzR4bDYrRzNBVW0yV3Rwc1pVc0xPS2lJcDYzZDZFVlJuTFNFbWhwcDEzU3hQWG1qUThyTGZZNWZCRFJDb3hPMXAxZXROREc5QjMxUDdqazF0Znc0eUUvTk5Sem12OWVNQUFNRWZncTZWUXJOdi9FUURnamc3UlBIMzhVcVdmY1pPOEp2TEs2Ni9BVy9JREFRcEcwbUVPa09jdE1FSjFRdEZFNDRwZFhIbjZXRnhjWEZhMmN2eGxYdE8zaDlMbWhNQldTQXlFRFRCa0ZDNFhjd0lCN0ptTEg2Tm9Xd3Zjek9sOHRRQlpQa3NTd3d0RXhwcnRGanNPUU9qWGpCdGVzSFN0VVVhU2tTTE90TmFGODNrS1JRT3puWVRrNUFCZlgxOS9mOHZPOE90MVRDNVJOQWpncFNWTlZDa2FmMGxDUXJLOHZHeGpZNk9aS1VCQ1FWR3F4NnVheEZyclZya0J1Yy9Gb3hUcWhmVzMxMWlvN3ZGN1N1RDVPNUNVcU05UTF4OUNaR0I1b1Y5S2g3WWxuazZVZ0lERVJNNmtVZ1NnZElzRnlKeWVhbWxKSmNZTXFkRTFjVFV3a2paUjVlajZiTEhwMDZkUFRVMjZPanBFaElSOWZYMjc4eTFpUWtMdW1MZFBLb3lyNmdLcm9ydkcrZC9VWXVNRGRxWG4vUEdEaGFZYStoajZlKzRDRGphaXllRlE2TUJ5ZjVRV2pGQ1dqN2hYWkxpQ0Z0eFdVRFZraVord0w1WDUzeW12SUVYbHp3NnlVOWptc3U2amhuY3VGT3dvQVNGeFptMFhGeGROVFUxVjFWaWRNakpLeXNWR041WmNURkp5Y3RNSkpGYlRVL0puaGlwaFFidmU3RmYrZFNBT0JFakNMQy9HeWVSQ081dzErTmpmTFppa0luNld0dExOTUZzLzlxTHIxZHlkUHpBeU1ocnNnUUJBM0JwRC80c1E1Wi9QejhHcUxUQ1F1bjJ0aUt6cy9MZHZuamRYUVlrcTk2aXBVMU5UdXgzcWM3UktxOGJFMXZ1a3cvbUZodnRxd0hBN0RxQ01aZ05RR0hzbHRFVG5JeEM4ai9QZFlNOXRFanJLam1QQlRqRVBXV0lTZVpDaUJjc1FnSHBWMHRFTmUxU2xyeGt6TlJBYUdUR3FlVG5KTnFwK0V2amxVQzBGWDQ3OEcwblJreWNUc0RjMVBSMTJoSGthL0RsOHNsUWJKcFExYUdmTEtFRnNHUHo1M1pmbEFidkhGUml4c3RTY00zMTY1c1pxNnFBTUJaVVNnM3hjcjhPMVlVVkZSVllLeC82ayt6aFRPNnBwczlzVElpS0xhYklURWhQRGJzNDNIdWU0L3FpelIzZGNiQThMZDdhSG5udGJtUXgxS2hxUWlIdXk0aURLZFBJblhvckwrTzhFN2piTTRsMGUwYUJ4WGZWNE00Ymk0K1AzOXZidXNranNMSGJLUzB2UGZUNFZKWCtZTnNpY3lLM1hHVVVBNU9zNG5raSswWUJiaXpCMi9GMUJ2bjM3dHFhbXByQ3dFQmNWTFg3enUwcWNxUkx1ODRIckl6bHlJYWNFeGZVVDJKUDgvSHgrNDhwc09mZElsUzY4U0p5cEwvcVRMTnI4M2JBelZaZW51MGViMnF6ZitSdFQxTGhzK3pKN2U1V1JobXJnOEdTWTBPMytGOG9uek5yaDRUZVpncy9iRFhuTmljbVhkWmNrdzA5M2Z0UTdqcW44OTE5R1JrYkxaMGRiNG1RdG1KQnJDdlNLTGwvSHhOallmMnVpaE1FeWtFTmVYcDZMcTNmMkNha243dGViZzRPRGlZbUpCK0YvbHpGUEYwUFhNa3hreDZOVlRlRVg0SnYremMyWFhsNjFCcWpWby9PdHJhMk82bEZia0hyZldIUEFIMHQ5L2ZHRnRvREZZS3lnUk80dWRsdUFFemNTWW54OEhKK1lncHlTc3ZOeXIwMkFmbmgyMmd4VzBCRy9XRER0akVRaUk2NVBaaW1mL1YzU2piaElRMWZVYjVyNktvV0h4K3VVaGZ6NWZKYXVzZlpCS1RaRko3U252WjJVNHE4SDVaUG91ZFFQQ0gwNWQwK1RmQ3J1QWNhdEExWEk3Y08vdFpQdjgxdzlQQmFiUEt5Y25UK2krUnZVY3BEUUMvR3ptdzMza0M4TEZWbXE2ZmRleDdxajc5bEttQXAwT0dBZWhEdXM2Q1l0eEZNbTlnQ0pGQ0VzczYwbjhrbW45MXZEVDYyVVpnRTRBUmMrdSs2S25KWjhJR1R6d1RQcnZWOGRoMk5xSXI5NnpWRGt1aCtQWkhSbjU5MDVYbkJOelJ3SzluWXViZlcvdXpwT0RubjZldnkrbzBJemZsbXh0MUpZck0vNWRlUUJOZGViVi9oTVg0Q2E1TjlucS9LRGludDlaSktaR3BPZnE3TTZiajE3OXZWaWZldllmMUNmajdTVUhVV3JLLzRTbUVJdkNqUWVYZFI4aHAwSy8zMTlvVE5SVXVoMVhReTZPZ2tnQ1ZSamJCUTd6SmtybzB4cFArVCtqbk01N21iUzFFUldvUWtabnRHU3ZzSTRNTkRTRWhBVHk3d2ZmZ2Q5elRNZDBlTHJhUjFLY0o3Mml2SjI4UGdlaVpUbFMwVCtzN0JnVjFjQlllRXhRYzJkYzRKOG5ZREQxY0cxNGF5TjFWVkpYRGVXb1QreVljUmJ2YnBVQytremxMQlRpS0sydGpadXk1QlRVSEJmQ25aM2QrUEMvcVdycSs5V2o1dkdXdjk0eDl1Zmd1VVAvZ2lud05Odko3ZUlwUzhWNzY4anU2MFptWm1Ecnc3NjVjempHUUpYRUR5dlg3K09heGpKN3kyRlVsaklhMzc5NWlJY0hnMGlWN3BYOU1mdmRyS29oRW94YU9ESTNOeGJVWUU3RGVIaTlRenBKM3BWeUhReCsrM0pxc0VWR2V0K2ZLNUJZbmpQTEIySlZ1WFpDRmVBVER1TThxbUNUTnlZdWYwWFZyTVE0d3RBWWROOStpZ0hiTXZ5M2NDOTQveE5nZHpDcStQM2w0Q3RqdXN6b1pxV2lXbDRqYnFuOWNqVm5lZERtSTF5RmdObWx6bUJlLzE1MzBOaEJUY0ViWE1RMTA1Sk5Wb2JNcGxTVmpIM3dNQ2IyUWYrNDVXdi9KUkdLTEdXSmN0N1JtOWNoTy9YbDh3SGh4NjU1OTV5emlubVBkZTlVbmVpb0NtZjZSOHBLWWg4ckpYM0JJdldLeWNDQUw4djR5QUFZSHNvUmc5UFU1c3FmdlFaOVlHNG9LeU55c1Y1RTZTWGVLTE5BbjFhSEZjdjRtVzh4dzU4Mm9qL1Y5TTRnemVZTCt3WjQrdWwxVUhjVE9hanZpMkE5eFJkUkwxZ1QrMkptQjVPenp2bGErcWNqY042YkRQRTcvMjhudjVSdWJNZHZtZzhvRzE2QUpaY3drVzBUdWVpL2JsMTQ3dXZPMEZqNnJUdjlKN0xaa1NxNXVwUXNRVEFwRlZrVHl3RUIxVG9KNVhlK3RjODlsYjR6bFZlUnZMOE4xSGY5c0xIRGJFWDAzZGIyTHZlbDRFK1BXZ0NFN0J3b1JrYXYrWmczM0VIZG9TRDMxQXNCNVdycUtwaStsdGtZclFoTDNxaUEyMDV5NGxuSmdHaVBMRW5SeHQxcjlpZWlpOWdmWmVaNTNWOEVBcDRBRjRtQVh2MG1BbWZ3b2VsT3VVVWp2U3NVb21zR2dJYUFIZldrYjZ5bGI0WExWeU5pZHgyclZZVG5XVCtWMGRJbURzOGNjL01LbjByY1ZGUmoxeFNtZ3g2S1dSREFuVmdtaytnUTEyZDZ2M2V2dXlSVzdqN3NWa3I1T3lBZlJ3UFpHa1FaczhsbUVScWZkQnBnbHRHbDdsU2QrWk40N0dHQXFjRWFWSDZ1eXFLekg4ZzVvOStQK1lleFFQZ2J6KytkMlFxY0dqMEZrdVVRV1RNWHd5aDNIemt6RnFTRVpvaWxpWnQ1RFJTMi80NVRpVEIyMEpHc0JXb2l5ZFJrcFpVclBuVEc0VXlDNVVEREo0UUpwR0d5Q3B2ZGxpT2hJbWRHc0VZeW5GYnVMUWk0ZVVFQm9vejQ4L0I3aDZXdStzcU00TnVLKzJXZTRNTnlpdDhJeVhqVnZtWXozY21mM0lTd21OS1ZwQkhXcXFia0tEalkzVUFvUEl5NHdRQVNPNWV1emkvQWROVVVyUHRoMGNXODNoZG1YT1h5WTNGVms4VzcyZFh4WHdFNlhsaEVZRXN1TkNkWVNzY3BSVy9Lenhvd0FQb2xiemtUWUNGdGQ4SE13VjRFNmVCVVNudGx0K1pnNHpLUjJuMUhQMG9FenJpc3FCV1REL2U4UXRWdkozODdJSm9UUklTeW4xUFFuejFwL05XK0MzTkhzbndhRUkxV0JrR0F1QXgzNmw1QVlWdVFiTVhYaHZNYVY2RUFQbk5jVGRLSmg5ZWkvbVVrNXJLQVJyUXc3VlM3c3BIdmNycDJVU1BycCsyK3Ryb1dQOEgvcEltd2JaMTlQb2ZFSW5JMzVMcmRXVlhPKy9Ec1RDZnphbFJXNFh5bHpsK0lyV1BxUUVhL3Q4QVVWRWRwNU1DaGxZUHhGNmZrZXUwTTNOMlhVbmtlWVEzSTk1OTFBOENWcEorVHo1elRGb0l1QXpkdDNvUXUzQ0NBYU5pRm1zbWtzRGFoUEIxbW1vMUVQdUFzYWoxMExsV1NFYUhaWitBVHp4eThYUmo1S1VlRXgwUk8zVU5WOWNTMG1WUzFsZVEzalJWSS9EYlkwcGF1eElwOGVoYTV0Wm1vdExWZERPdGlwenBaMTRNdXkzY2FKb3NQdmdwekl1SmE5cGtkQjhzaWtYcFNIU055TkN0ajFSZjR3NkRPNGgrSzlhcjFWQzdqZ1l2a1ExdHFhV3FNRUpSUlg0WVpvMmNLSHA1Zi9tTHo2ajdMK0FlYm9zcFgxYTB4UGg1VjNsOW1TRDRVUE8xSVhUNnZ4ZnlKUzBtaXBzT1JFdysxU1YzSzlYczdkV3kyelFSVXJWUzcxK2dRNGFlMWQ2Y2drS1V5dDJqV3FYOVg1dUluaFpVY3Z0UEFjaXlDYUEwS2ZkM2VhcC9XN2luZ3Npa3oraDB1bC9qMVpvVTJCNHgvQ092YS9EUlo2YWpUZGlaeWZ0ME9KN09rNDMwT2ZVR2JqY1dXdTJRdkhQYVRRSGo0cnFWVkh0YUd2V05vYnhiMXppT2ZOUXB1VnNXbkhSZFY3dlEwQ1dUYUdVazk5SFgwUkh5aDN1UWhaUkMwd1hwYVpPZ0dWZW80RDgzcEt0Q1dlbXM5eHNYU3ZWSGdzRmRTMnNmelhqbXd1bXRlOWtqVVNRTU9RT1IvZ2VNbGU4MTlrc0VoQlpIZktSdGhwd3k5U0d5eGZjMmFuZThSM1kwMUFoK3VQUjVCL0ZsenhNRGdITFcwSXVQOVdZd3dtamhUTFJVbjIwdHZKc2g2eTJaQW1lcXlOOFF4SlJVa0sreHZwKzVtNDVWRWNFbVpFeDQxdFgra0FCL1IzajR2YStYcGYyN2VRbnNacHVJaEhOdTlzbE1NTE9zT1djNWh0QlRha0hjQnpKU3FKWElKejhNMnRSZmZPZkc4YzZaZGFKa2wwWlBVY0s2U3RUSnRvRGNwUkpMQk8vV0ZTbnFqMHVVU2ZKSW9nbWc5S1I1eFFQSmwxaGp0U1BYVExRZVhVeHlGRWt5UnpSWnJOYVpDbVFxNEpGU1orR3NxNnZBYXBvSzBKc29Nd3l0TlVpTnA1aURzNGI3ZmdwNUk4eHlOdlBtSmpBQUV5VElqZUtxRUE4Qk44SXJnYlNXbDdkMjZQY3MvVG5wbVdPZGNjUmFXV1lFcm5VTTBjbjA3aytKaTdIRjR0dG5ONXcyQnIzRlR6UWozdUd1TVVvaFhMOUhLN2NBSVJ2MFF4RUhMMGwwMVN0Z0toUHd6ZHI4REFlM2h5RitYT1RIR0VubllCYnIvV0g4RnlsYVNIRnRGMm5ObDRkSTZDUVo2SWxDRlZwcjNtTFJGUDlEZFc1ZEpGdC9tSnpSZzN4RC9qRXZUL0MwK1pzOGdXSDZXUzFEVk1raEZGbUVPb1FDQTROdlRWN2w5MTJjZ2ZOZk5FbUlYeS93MHlrMDN5TkZoQ2I3Yk5jV3FNclpMV3AzTjRlTnNRcjFCdlB6UHhNSGN4eFRibUpzYjZNU1V2M1JEaUU2UEVoV3JHMFhjQWx2WWZsc3RtT2xKM0o0aWIzZHhwb1RDRWhjZnozTmlBaS9xT1VaNVBXTWZROEhHYXRGT0ozUUpHdVZhV1haSm9qc2pCdTB3MVdLT05JR2hmcEthcytEeEltK2wwWE01eDVhaUJZUTh0TEwwaVlvVzlFSHhZMmUrQ3BHVXR1WUZvM25TZms0L1A2YUtGVDFjOFc2ajM1Y0cxVndkTnlPZmIzUGJwZndTWFp6UE9KMlEzVmM4L1BCZlE5QW1aRTdiWkRscWJzQUwrK2R1MzdMaHNURUJ0MmdzVmJ6bStrRi9wdTJUVU5ycGE5cVhPeFA2bThQWFA5S2UyUWlaMEQxUFRITHl5enkwS2tnK3lkVU1acDZJZ1l2dnhWdHZPYzdyTk9oNTlFUjdIWHVPb2lxZGg3WDVqT2ZDRm1HZzc0V1ROaU5zWjNxdEpFdDd4eitrbHc2d2M4NmlwQ1dFeGVOTDBycTBNV1JOMUlWb2VKT1g1engwend3Sk5Wc2xJcnNONmRGN0kxam4vWlc4ektIT2MzaWNBcEFEdERTQkowNW4vNWJyaTB2bXhoQ0g1TGNpN2J3bFI2MC9OUzhrMXZyTEdvbU1hVFEvQTVaMUYyNzdWMkVTZEhUNnhjaGU0ZnNFZmRMVGx6V1dXeitSdXJJRk54bm1pb01wR0dMVEVnMUpvd2R6NHdSaml4NHFKcUUwNktzejBJWis1cVBTSGdabS80UllUSXlNbzlmN1FoTzhrc0NMcm9Jdkw2cU00N05CWnNJMi9QRHRRZGh4L3JLeXIwL1BUb1hKbFplNjNaVGpVYTN4OStLU2t1YncyQ1ZVUEI1YUhod2NDdU9PWnV5LytQWEhkWDRQVThnRUFpT3U2ZHIyQ3NwS2VucGZUUFVsVnViWUttTGE0bHNqKzhzbk53YUdob1NzbWc5N2lFVFh0M1lpSTBwYUZFYml5cGU2Y2NwaGIzNUZ1R092NXhnOEhaK3dDOUUwdWxWM1NNa0l4ZGQ1MGIvZ3doWi81MXNsYUlmblJHM00xWFB3eXp5NFlUcWo2Z1ltWmlrL0hlK043ak1Ocm92dEhvc1BoTU85VjFqZUZEUkhGQkZ6cFVCZEZ1TDVPRkV6WHlMRDA1Z3k3SUpDd3BpbE1LdUswelFtVmxaeVFuTm40amFQZTVRVWdyejhxcHBhSGdqbjNCbHdDRW9xREVVNmhzUXdNUEY5VTlOY1hOLzNmM3ZhdGNqWW5oNFdGTk56WFNwdTlsUDJzTFIwZEhlZnMzeGZkZzZmYlFhT0pJbzZiY1ZUa2VnRE12WVpBTlRjbkxPTDdEb3RsbzVCeEZHU2RZa1pjNmcxVlRWZWZ0Skh5MGRuWTdqQ1UwRGxDL0ZvdXdvRVdhR21Kbnh0WmRrM3BqOGJkNlg1ZENUYVJOMDU4MUZqcGhqK09YdTB5YkdNL1NkTDNhUGZ5UStrSGlJSXVEKzhPRkQ2TFBiU1YzNWhSb2JKVzF0akF2NnM3Ryt2cWlrNUNZMitGeVVyTFVGa2MzakszMDlrUG93WUc4ZWhVYmo5T0xHMkh2SCtoODVPVGxhM1BlMDk5dEkzMmdzMVFlZmJPUEVVUHZCVnhiYldsUE8xTkN6aFFCcWF1b3h1YlA1VXUzY2JLM1M1M01IU05DeG1DQzljYVZwYmNDZlh6aXhHRTFNT2JGMWZMUXhoaVA1ZG82T0psRG93TnBoTEtVRldUcVc4ZEtyT1ZmVGRKS2o3UnBmSEs5UmJmeWx1RWsxek1uSnFRV0hzN3BxaDNOK3F4ODJXNHM3dWpzT2dUQnJjTTZZcnJYdUp4dGcrZTMyWEtHWGM3dUp4b09saTlaMzJLYlp6Vk53cFRGa2RsZjFiczEvUXhNbG1wTVQvOHJYL240WmFlblcxdFpxcTg2YnRTd3JHdEVZdm45NWsrY3QzdmJOcVNrcEtVdEwxdjArZktnU2J3NjcyN29taWQyZnJudDliaXR6bnp6cWRhdFFEWFJrakVCY1hMTC9GN2ZvV1U3M24vOFNCdlYyZ3pRU3VSaUhlcEJDeGZUcDZlbXZWcjhLTlBvUExxUndrOTNkM3I2NFBsdTBlUHo5RnFuQklUMmQxMGdQQUc5MUViVGdjUGxpRlh6cS84bzdwWE1maVJ3SmtIZVlXckxjdlo2bTZIR0xOdm5meUlTaTJtcHFkOUlHN1I0N3hnemtabWMzUjl6ZTlQYjJycTRXRzFkY1h5N2U3eTJQSHgwY2J2NnJTVjQ3U2R3MU1GQS9hMjRRMS96RG1rMy9wMGF6bTY2cXNoOHBGMTBNZmxSME5HNEIxVjFsUWpVbnBveFNQVUVBTFI0SVVETjlrOE5tNDl3djY3cnRlN3VJYTg5ZU9CZkNzZEo0UHdWS3RjZlZBQlVTemg5dmVUb2J0MVh6UTI3TUhnRThqbGxwb004VXdCa1g4TSs0dS9RUDU3VWkvQ1N3cSthMTJXTUFrWlVBUWZkeHRwY3pDaWJFNEFBb3ZOWVR5a0tlSjZDMDA3SzVhTkplRi9vY2JoWVdvaXB4WExRQWZlQWtRNjVPdUt6elZ0TjAvcGZzK2ZHa1BBNXRETHRHNDhPTDB3UUNNNE1OdGtVU0U4L1NrZWRnRU5Kb3dwVm4zbDllb2I3cEh5cW1naDNXOVNvbi9zYlp0dVo3ckRhM09EcHFuM2luRjMybXE0ZFAvcjhFWkF6Wlg1T1laYWtZNmtaOFp6Z0hyQ3VaazN4TU1LSG0vcitVSmZNTmpVMmd1MDNNTHJ3NEtwdU1UTDVuZjc3bnprK3g1aTVoeGtoVDlnSjN1ZitYWWoyNFZROFJjRDRtNGVVQmNFWDlQeDNsYW9oMTFQOEJVRXNCQWhRREZBQUFBQWdBSlgwbVdSUXhCTk92QVFBQU5BUUFBQXdBQ1FBQUFBQUFBQUFBQUxhQkFBQUFBR1J2WTNWdFpXNTBMbmh0YkZWVUJRQUhGckxhWmxCTEFRSVVBeFFBQUFBSUFHSzBnVmpicm5vSjZBOEFBRFFTQUFBSUFBa0FBQUFBQUFBQUFBQzJnZGtCQUFCdGJTNWlhMmwzYVZWVUJRQUhHTVlLWmxCTEFRSVVBeFFBQUFBSUFDVjlKbGxxb1hiSlRRRUFBT0VCQUFBUEFBa0FBQUFBQUFBQUFBQzJnZWNSQUFCdGJYQmhaMlV2Y0dGblpTNWlhVzVWVkFVQUJ4YXkybVpRU3dFQ0ZBTVVBQUFBQ0FBbGZTWlppRDhiK1RnR0FBQ1RKQUFBRFFBSkFBQUFBQUFBQUFBQXRvRmhFd0FBY0dGblpTOXdZV2RsTG5odGJGVlVCUUFIRnJMYVpsQkxBUUlVQXhRQUFBQUlBQ1Y5SmxsMDNNQjB5Z0VBQU9NRkFBQVZBQWtBQUFBQUFBQUFBQUMyZ2NRWkFBQnlaV3h6TDNCaFoyVmZabTl5YldGMGN5NTRiV3hWVkFVQUJ4YXkybVpRU3dFQ0ZBTVVBQUFBQ0FBbGZTWlpKUERiK0RvQUFBQTZBQUFBRWdBSkFBQUFBQUFBQUFBQXRvSEJHd0FBY21Wc2N5OXdZV2RsWDNKbGJITXVlRzFzVlZRRkFBY1dzdHBtVUVzQkFoUURGQUFBQUFnQUpYMG1XZi9YWU1BdEJBQUEyRHNBQUFrQUNRQUFBQUFBQUFBQUFMYUJLeHdBQUhSb1pXMWxMbmh0YkZWVUJRQUhGckxhWmxCTEFRSVVBeFFBQUFBSUFDVjlKbG1ZT0RlaVFCWUFBRkFXQUFBTkFBa0FBQUFBQUFBQUFBQzJnWDhnQUFCMGFIVnRZbTVoYVd3dWNHNW5WVlFGQUFjV3N0cG1VRXNGQmdBQUFBQUlBQWdBSlFJQUFPbzJBQUFBQUE9PSIsCgkiRmlsZU5hbWUiIDogIuWvvOWbvjEuZW1teCIKfQo="/>
    </extobj>
    <extobj name="1BCC2C28-871D-48CB-8BE0-2867F7803ADB-2">
      <extobjdata type="1BCC2C28-871D-48CB-8BE0-2867F7803ADB" data="ewoJIkZpbGVDb250ZW50IiA6ICJVRXNEQkJRQUFBQUlBQ1Y5SmxrVU1RVFR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iVW4vcldBSmNzaDEzTHJQWEJpc1ZxSGM0U0t4bGU3RSt5WUZ5cG43WFM3Wi83UHd1NW5iTzk4Yjg1dmVTRzJGbGVoRnhqdW0xNW9ZVWgvNGZaeWlzbTFhbE5DM3RBanJ2aUU5QTR0aHR0NWhQSDlpWWZuRStFMFRpeUNVOGMxZmxOc0JRckdNL0JWTjVObmd3djU2UzdsOXRWQWFCYVZqSTgzWC85OHh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gwbVdXcWhkc2xOQVFBQTRRRUFBQThBQUFCdGJYQmhaMlV2Y0dGblpTNWlhVzVqZkhLc3JaK1JTVXlFemY3bHdxMHY1eTdTTldSdzZtSlFNSGJ1WkdEWTROSUpaTGwyQUZrZU5wNDJYb3plQVg1cy9nRUJBWUVCUWE0cFJZbmxEQ0dNWVl3UmpKR00wVzBNREV0aTJoa1lOUFBZR2F1WlZGaVkweGc0eW5nWWhWbGRPcm5FZlYwN3p2ak1aV0NzeHlJQk5KdUJzWkVSaTR6SjVrTU1qR1ZNMGl4TUdjeVpES3hNN0RrYzJaeFpER3lNakxsTWVTeU1UTmtzaG5wR2VzWjZoZ3BQZHJXOVdMNzQrWlFWenpxMlA5MHhBVWd5QUFFUE54OXpWVjBEMEVBUk5rVVZHUlVaaEc4WUdLdVlaRmlZQ3BnTGdlWXlmdkJueitVbzVpeENHRjNNOG14Qis5UDJOblFqT2NvNHE0RXU1QVlhcU1DbndPZlMrV2hYcFd2SHJKbGRESXgxQ0FPQnBwVnlsa0JNS3dPYVZzcnlmTjNDNXhQYW5rNmNnV0pVUFlwUklubmxVTGMxTUNJN2poOXNYRG15Y2MvbUxuMjZiaCtLV1kyTUtJWjVLSmE2ZHFTbFhXVmdBQUJRU3dNRUZBQUFBQWdBSlgwbVdZZy9HL2s0QmdBQWt5UUFBQTBBQUFCd1lXZGxMM0JoWjJVdWVHMXM3VnBMYjl0R0VMNzNWeERNMlN2dThpbFVjbURKY1dQQUx0UkljZXplR0drbEVhYTRCRVU3ZHU5MWVreUFIZ29VQVpvV1JYdHlUMFdMRnMydnFlMzRYM1FmcFBnUWFjbVdGUmVCTFZoWTduSm5aNzZaK1daMzdkckRvNUVySGVKZzdCQ3ZMa09neUJMMnVxVG5lSU82L0xTenNXTEpEMWRyTFh1QXBjMzF1cXdxN0FjcTlMWE9zWS9yTWh1UnBjL3RFVzFmdnYzOThzMlBLMUNXdmlSa1JLWEowaGNIVG5kLzJ4N3YxMlZGRm5KYUFmSEhxN1ZuVGk4Y1NqdDFHV202S1ZkV2E0K3hNeGlHckFlYXlHSTl6VjMraEpBRmRGbHFjSUV0Sm9pTjdiRXh5OUQ0QUVvRzJ0MkF1QzZmcVFEZHNsUkxUN3Izb203V1Uwa3BzMlVmazRPUTZ0RDI3UzQxbmIybWNuRTdVejNpWGZac2NNRzRHNUpnelhVR0h0ZVdpNDdsYlRpdXUwR0NrUjNTM2xiZ2VHRWJod2UrdE9HRUlXa1BNUTY1VVkrVDVrN1NiTmpkL1VGQURyd2VmK1NBVVZNaHhWNWdSUitxcGl3OTlSemFISTFrYVF2M3cyMDdHRGpNbGN4RnhFOC9QbUdUMGgwTlF0VVlwWHFvbHAwaEhnbGZhMnlLN1hqUHlRdUdyZlNvMzZlMjhxYnc5Nk5lWUwrUW95bE40cEtBb3pTUklpYXdQaTBSM2NGSCthNzIwUFp4MGxmaG5SUlozczAwZ1VpTjQyMTd1MGs4ajJQT1ZnNXNiOXluQUtmaVNja0drNUtLSkZWRlFEVktRZ2tad01nSFV5VzFBRmRIT0RNZjFoazNiemxlOUpwb1A1dW93cEY1d2h3YUI1UWN2ZCswZmZiTXgrSStKalF5dWsxY3AwZlhFUmduY0hOZE96U3FXQ3d5QVEvNmZVMW5IK281M0tmUE5GbEZRRVlDNDJha1h5VmxGRjBWSDJKMzNRNXRhdXlCajdrM0liU0VnR1RzTTB4R09Bd2NQSjYwajZXbVM4YTRKK0RZSm9lNFExWnJFZWpBVkF3MUR6ckhYQWVtd2JJL2ozb3NvSGtRcENVcEtyQ212TWNGcmFnbW1HS0NOUTR4Qk1neXBtWTErQ3lvQThPeTlQekVKazl1RmRCVU0vTVQxMHVYcTB5MHJjU29KRTBPRmdlN0hSNjdlTUlVRFV4VHJ4Vkt1d25QN1FsYW80T1B2RjQwcEtrR1FJaVBtVllWSURhYXlnUnB3OFZIaEV1bW9OS1FHTkx3OVBCNEhLdkdWODVtbExuOGpKb201L3Q4V2ppZk5LVXNDWlRGODJoS0JNOGgzUUNxUHUzbFJ1RU1uanltQlJTa0ZTZlB0Sm9mSm5HaXNRWFRwcnIwdEtrcXNJQmM3aE5ubVlWbzVkWXEwWTBLMFUzcjBCMldvYXBxQVd2eGZLSk9qZk9KN2pRM2U5Z3VTU1pFeTU2bVpUTktxSGVqVThLMTgybG1BckQ5dEFoOFJiSDdPbGV0a3N5Zm1ZNXpaMXJoUW5PbEZkdDZsNkJMSThuSWdxdWlGTGlhVHZtOEdGd2ExOXBVNUtiaFphczJYTkxkbDFoTDZKSWdYR0JmYko3NDRTc043Y0R1aHBRSU5uZDVBZG13UjQ1N1hKZlAzcDIrLytlM3krKy92dno3dFN5MW5hOG9jaXlrb2hpa29pS2hEeEpoTFNwckVOaitNQmJHejI2MHNOSnBQZ09QUVN3T0p4d3YzNWRhNHNYbXJ0QTU5T01teldtZ0FpajkrOWZKKzE5K3V2ajIxL052L2pqNzh4WDlybFZDbitMZ3N5OGhweklCWXRLVjRibm4vQ21LNVU4aE11anY5U2dQNWlsUEZUN1RoV1BFc1hmR1ZvRUJNSm1QZEpNbEhYdlhtRU5HUERkTGxsSG1Kc0VERTdKRWFSbENOaWRMWk9vQXd1ektDRVZIK1N2MkhjVnJyWXNZQmlxS2lFRFBpMHhJTTZmN1ZRQmtXQVVtdWhmcXdKWFdxc0F3bzdwdjVuVm96alI4dlhqVlJQbU04MHFkWHlDaDJITktjWVVyYzlxVkNEZUtWMjRXcnJNK0U2d3loODBmOFd1Rkt6ZG1HdEtjK2NZdDdYSmhjdG0wV3RzY3Njc3FNcDVVN0tUVThoMTZ3Y1dVdU5ZWlp5K0ZyT3lsa0phL0ZMS21Mb1cweklWVzBaWVlwVXM0bGU1MFMybzRwQzdObFhBTmd2UlZudzRWVUMwcE5PTGd1NVE2bnE4M2M5WnRsTjlHYTNlM1pTNnY3WlJPOHFnakxZMjZXYkp0UWdvOTl0MnNza01GSWEzTTZIanpva1FHWHErNmEwWFZQUkZXVnQzaERhcjcrUTh2ejE2ZUxGYlZzNmVYRGtsNmtMcFljUzltNXprcnUwakZvcHBjWHRibkZNQlR1cXpBWkdRVVc3RG8vSElEcm5FZ21wTjMweVI5TmZFYUdlSTE4N3hyNUhuWG5FbTd4dHkwcThLclNWZUJ3Q3doM2FVZG5UNXF5cTBhVi9HdG9VY0JmcHVNVzN5V210aXJ4dmFxQ3Z2azdMMEZCbzdrM2pJRFg1eSt2WGgxY3ZiNnV5WFFyM21YOUt2Q2hjaTNaUG85OVg0WTZyWG1wbDZJOHZjcU9mTFZxZ2pvSmVRcjd0anU2ZmU2OUd0T1hXWmxDVmlQLzlKN213U01GSHIyek1LYmNPTC9sbURQMy94OGR2cHVDZXhhdlV0MjVWbTNDTCtXQ3JobjJPVXhMUCtIbk5WUC9nTlFTd01FRkFBQUFBZ0FKWDBtV1hUY3dIVEtBUUFBNHdVQUFCVUFBQUJ5Wld4ekwzQmhaMlZmWm05eWJXRjBjeTU0Yld5ZGxOMU93akFVeCs5TmZJZW1YT3MyTmhDVFRxS1lKU1ltR2pZL2JoY28wTmh0QklZUjczMEFyMzBIZlFDamIyTWliK0hwMk9oV1YwUHNidWlodjMvUE9UM25rTzVEeE5FOW5jMVpFcnZZMmpjeG92RWdHYko0N09LcndOdnI0TzdSN2c3eGtsa1VwdkFMd1NLOWhDZXplYjZURm5SMkN4cldJVWJYTG02TVJyWXBQbXpvRGxyRndmWFNIalRiR0FVVEd0SE1Cb1l0T2N1cGNzMkNNN09sNTlxL3VJREZxWXR0SlRMVXB5UFkvNlVGZjlWcnRRc3RweVcrcmJSc0pRK21EQ2djdFp3TlNJektDeEdQY2U1RmFlWEZoQzJYaFh3R3l5bDFzWjl3TnNRb2c4OU8xOTRiR3NqUlE3WU9zcHBhQ0lwQmVxLzRTODVaVEZYL2hTMVhoYlRjVURhZXBGbDYrOGtpWHRjdnVDaVUxazVaVmFja2JyWWticGNKUjBzMEs0UzhFRGJpVkMrY3VqaXoxanRBRENVZzBwdUVNelZBWWNzRGhIZjIyU09rRFZyTEN5UEdsNUJCRnZtTFdLa1ZpWFJxa0svUDErK1B0OVhMMCtyOVdRdTJDbEIwajU4dU9jMGFybFlENVlYWXFHMG9xWG53SDgzYTZiSFJOS1ZtWjN0TlpXQkFuMVFUVDA1NE1yaFRYeUl6NXRkQ092MnBlTDY4dDQ4NUc0dkpXZld6VEhUcWlYSzNxcmVTeTNCTUw2WXBET1d5cXJBaVVVeDJsdTV5ZHhLamdrQUxGUVA3QjFCTEF3UVVBQUFBQ0FBbGZTWlpKUERiK0RvQUFBQTZBQUFBRWdBQUFISmxiSE12Y0dGblpWOXlaV3h6TG5odGJMT3hyOGpOVVNoTExTck96TSt6VlRMVU0xQlNTTTFMemsvSnpFdTNWU290U2RPMVVMSzM0K1d5Q1VyTlNTd0JxaW5PeUN3bzFnZUtBQUJRU3dNRUZBQUFBQWdBSlgwbVdmL1hZTUF0QkFBQTJEc0FBQWtBQUFCMGFHVnRaUzU0Yld6dFc4dHUyemdVM1Jmb1B4Q2NUYnRJSlZtV0g0QThSWktKZ1FKTmtZbU5kazFKbEUxRUZnMUpualN6bncvb3V0c0NzNXQrUURIOW13RE5YNVNrSk1zdktxcGJKMzdRSy9rK2VlODk1Q1gxc0YrK0h3WGdMeHpGaElZZGFMelFJY0NoU3owU0RqcHdrdmhITGZqeTk2ZFA3UDRRajNETXJnRDdwZi9BSlNLaFE2ODdrQ205UVNQY2dXZGVoSzRoZVBWSEI5WVo4Y3ozc1p0d2ZxWllLSi9TZ0VhWjFuRTR3RUdxWmM1S0Nta2gySE9GdzJQWHhXRmlkdUJ2cnR2RUR2T1FVaXhHYVRqTnV0UE1LVTFHcVR2STg2WXlkVWJCZnFOaG1UbWx3U2grQzJFRDVaUWFvMWh1Mi9QOW5HTG8zSkRuTmgwM0o3VVlSZGVSYjlXblFsd050K3FGV3B1Yk5sdFdXNGZhYk9oYUVmdFNSdEprclV6a1lrN08wVGlWWG1BSVptK0l4cmhMb3hGS3dKOFQ0bDZkby9pcUE0K01SVE5UalM0SmdreWhmek5tM25zMElKNU12S2dLZU12RHpINFFGTEV4SU0wSFBxZXJGZjVrSXE5SmlFc2xwbEx2TUJrTUV6NFNVK3F4TU1rY1Z3M3haOE5NUTgyOVNuTlJHcW10elJSem0ycjkwTFd0bGFmNWtrNUN2bUp4MGZyR1lOQW5JVnZMR2hCY1luK2FERmlDam50R3JjQ3hMTElPT0F4VjhZeXZLbDZZVkJYZjUyYS9GUTFCN1F2S2s3QnRxRkNsRmhxcTFPdEdlVGlsVHZ0Z1M4OGJvZTRZZFMvdGc2YUptMzROdDNlcEI3VHVSOHNGU2hJY2hlTElYVk5ueVI5RGw3VDBhbXBuN0YxSmZnWGtuNkl4bHhUenEvb1UzTnlVT3FROSt5K3RkWVZqbEtxMXF2V3l0S3IxVnRlNlFnUGRXSzFudDFIdGN2R3owRHVPSW5vdFpDMElldVJ2ZkhESGRWdVRQY3l4VDBua0JyamFnNTVYNFJCSEpKSE44NGMrSldKckowNkpEL25jb0dZY3hFSzJ3N2NVMUYzbG5LOEFJRFc1OXdDd3RaSytZNTlNSEdkSGU5SzJvR3h6dHpkMkNHV0NmNkFBVU10TXpsY0FrSnJjZXdEWVdra3ZzWHVNUmlQMWt0dkR2ZVJXaGhpV2JZK1phemFxenB3MEJXcjEyTnN6clVKTFNYSzJDUzJiNnpVS0FpWEpVUkRZT2dnd25ueFRZZmZ4KzBRTU1WNWxkc3FWRFd1OXF0dGFtZUdxWHROTm4vbXptejQxbU0wTzVuSEFrWHJWeGU5Umd0dUIrZ3FMSjhpOXF2aHFzM3p3TTV6RmRVUTRHRVI4ZHdiT0tWOGFkUWhPcmdaZGt1Ui9WM3dxdExSWXBkOEtjUy9abDBLM1gvLzc5di9udTQvLzNIMzVBSjdkZnZyM3VmU3pvUzROay9STHF0Znh5dFd6RUFEOGN0a0JCTjBBRFRoaWhVRDZ4TTVZL1hiVnV0WldiMXFyVzlQbnJFbEEvMGpXNWlPVlRJMjlpUFErYTJ5ekkwRmpobndPOFNYY2krNWU2Uk81VXhybTVsZkZ3ZGxpTndCNnlVMkF4ZlBuL3BCdENVTWN4NHR6VWE1bEdKdFJzelg1K05OdHJEeTBQaDBUZDg0VEdXVlhYUklQZWJZa0RXZGVjNnBZUWRoYVgrWVNCeWdoTkl5SFpEejF6VVlJTGxBeTVDQ1FwdldFcjZVb3VzbTFhcks0ZXBQUmFGYk9ha2pxaElLQVRwSmN6dFJsQzF0QTJaRFpFWHNwVmZmbk9CdkxZcEdXQWJDNnl0bmtFTXlNbkpIWXYreUtkNTd2VUVzREJCUUFBQUFJQUNWOUpsbVlPRGVpUUJZQUFGQVdBQUFOQUFBQWRHaDFiV0p1WVdsc0xuQnVaMVZZZFZoVXovZStTMHBJU1lNSWlNVFNna2dLTEh6b1prbVhsSkR1cmlVVWxpV2xCUlRwbFZoQ0dpbEJja0ZhRVNTa0Y1QkcrcmQrLy92Tjg5eDc1M251ekx4bjVweVplZCtEME5OUnZVdktUQW9Bd0YxMU5XVURBQUJSNE9ydWQvQndiek05WjFiY2g4UlR6Y3dIQUdoOC96MmdYdzRQQWdHQUhrOWRXUkVhbUxlYkg2Sm5PTnZSSHlGRFFsalZIZlhKQk1INmpRYkJGNmd6eXZjZDhqREwzQytxNUc3UjkraXdnU214U0M4VkdxbG9BODNhMkxtNUZkcTBDWm1IeCtaZUgwWHd5eDc1RktuTE5lbnhNVlJDZEowVldXaUtDNkx1czlaUXNlQngvemhMMW9iY0NZS3djVldPN2ZlSFY1NDhkNG05WHVnOCtSNXlMY0xhRDRwVWtJeGF4Wkt5VTkyQTNwRGlMZE9xZ2UvRUdMS2oyS2wwRkEvOENLbkNFZDNXZHdaQUhPUmYxTGl3Ti9qcWhNdk1MMTY4V0Z0Yk02bUdqV05QT3FxUmw5MGlBbUJ3ZlAvdlI0OGVtZVZCREJTYlZZS0NncFNWbFMwc0ZpWktOTU1zR002S1pyRVJGMXRseWZJM3pZMk5NeXUwYjBoN0NNbUp2bVR3bTJ4dmI1ZERQNkt4SzlRRGR0NFFTTS8rZm8wbG1pZHRjTDFNcjRsdEdVOHlDWHR5QVQvbTRlYWwvUjk0cENjcEZ4MUJEMThLbE9wT21ZS0I0bDg0bXo1cEpqK1d1cVE0TGpqVWdzRlJFUWZQQUNIODlsQ2plNFNkaTJPNHo5c2UrT2J6b1Zvd1J6MTVvWU9NNEJqR2xLcWZpVFRyRHB5SkU1aDk2YnF1eUptUEFzaW96VEZyWUVtOFpYSHBmUGZoVEVIcC9OR3ZRUmtpT2MxVmIxNkIrUjFMMnUyQWQxUHBRd1M2OGI4TmZrR0YrSklsNFJVeGc3MnZXK3lIUXlkNWNHMzR4bDYrRzNBVW0yV3Rwc1pVc0xPS2lJcDYzZDZFVlJuTFNFbWhwcDEzU3hQWG1qUThyTGZZNWZCRFJDb3hPMXAxZXROREc5QjMxUDdqazF0Znc0eUUvTk5Sem12OWVNQUFNRWZncTZWUXJOdi9FUURnamc3UlBIMzhVcVdmY1pPOEp2TEs2Ni9BVy9JREFRcEcwbUVPa09jdE1FSjFRdEZFNDRwZFhIbjZXRnhjWEZhMmN2eGxYdE8zaDlMbWhNQldTQXlFRFRCa0ZDNFhjd0lCN0ptTEg2Tm9Xd3Zjek9sOHRRQlpQa3NTd3d0RXhwcnRGanNPUU9qWGpCdGVzSFN0VVVhU2tTTE90TmFGODNrS1JRT3puWVRrNUFCZlgxOS9mOHZPOE90MVRDNVJOQWpncFNWTlZDa2FmMGxDUXJLOHZHeGpZNk9aS1VCQ1FWR3F4NnVheEZyclZya0J1Yy9Gb3hUcWhmVzMxMWlvN3ZGN1N1RDVPNUNVcU05UTF4OUNaR0I1b1Y5S2g3WWxuazZVZ0lERVJNNmtVZ1NnZElzRnlKeWVhbWxKSmNZTXFkRTFjVFV3a2paUjVlajZiTEhwMDZkUFRVMjZPanBFaElSOWZYMjc4eTFpUWtMdW1MZFBLb3lyNmdLcm9ydkcrZC9VWXVNRGRxWG4vUEdEaGFZYStoajZlKzRDRGphaXllRlE2TUJ5ZjVRV2pGQ1dqN2hYWkxpQ0Z0eFdVRFZraVord0w1WDUzeW12SUVYbHp3NnlVOWptc3U2amhuY3VGT3dvQVNGeFptMFhGeGROVFUxVjFWaWRNakpLeXNWR041WmNURkp5Y3RNSkpGYlRVL0puaGlwaFFidmU3RmYrZFNBT0JFakNMQy9HeWVSQ081dzErTmpmTFppa0luNld0dExOTUZzLzlxTHIxZHlkUHpBeU1ocnNnUUJBM0JwRC80c1E1Wi9QejhHcUxUQ1F1bjJ0aUt6cy9MZHZuamRYUVlrcTk2aXBVMU5UdXgzcWM3UktxOGJFMXZ1a3cvbUZodnRxd0hBN0RxQ01aZ05RR0hzbHRFVG5JeEM4ai9QZFlNOXRFanJLam1QQlRqRVBXV0lTZVpDaUJjc1FnSHBWMHRFTmUxU2xyeGt6TlJBYUdUR3FlVG5KTnFwK0V2amxVQzBGWDQ3OEcwblJreWNUc0RjMVBSMTJoSGthL0RsOHNsUWJKcFExYUdmTEtFRnNHUHo1M1pmbEFidkhGUml4c3RTY00zMTY1c1pxNnFBTUJaVVNnM3hjcjhPMVlVVkZSVllLeC82ayt6aFRPNnBwczlzVElpS0xhYklURWhQRGJzNDNIdWU0L3FpelIzZGNiQThMZDdhSG5udGJtUXgxS2hxUWlIdXk0aURLZFBJblhvckwrTzhFN2piTTRsMGUwYUJ4WGZWNE00Ymk0K1AzOXZidXNranNMSGJLUzB2UGZUNFZKWCtZTnNpY3lLM1hHVVVBNU9zNG5raSswWUJiaXpCMi9GMUJ2bjM3dHFhbXByQ3dFQmNWTFg3enUwcWNxUkx1ODRIckl6bHlJYWNFeGZVVDJKUDgvSHgrNDhwc09mZElsUzY4U0p5cEwvcVRMTnI4M2JBelZaZW51MGViMnF6ZitSdFQxTGhzK3pKN2U1V1JobXJnOEdTWTBPMytGOG9uek5yaDRUZVpncy9iRFhuTmljbVhkWmNrdzA5M2Z0UTdqcW44OTE5R1JrYkxaMGRiNG1RdG1KQnJDdlNLTGwvSHhOallmMnVpaE1FeWtFTmVYcDZMcTNmMkNha243dGViZzRPRGlZbUpCK0YvbHpGUEYwUFhNa3hreDZOVlRlRVg0SnYremMyWFhsNjFCcWpWby9PdHJhMk82bEZia0hyZldIUEFIMHQ5L2ZHRnRvREZZS3lnUk80dWRsdUFFemNTWW54OEhKK1lncHlTc3ZOeXIwMkFmbmgyMmd4VzBCRy9XRER0akVRaUk2NVBaaW1mL1YzU2piaElRMWZVYjVyNktvV0h4K3VVaGZ6NWZKYXVzZlpCS1RaRko3U252WjJVNHE4SDVaUG91ZFFQQ0gwNWQwK1RmQ3J1QWNhdEExWEk3Y08vdFpQdjgxdzlQQmFiUEt5Y25UK2krUnZVY3BEUUMvR3ptdzMza0M4TEZWbXE2ZmRleDdxajc5bEttQXAwT0dBZWhEdXM2Q1l0eEZNbTlnQ0pGQ0VzczYwbjhrbW45MXZEVDYyVVpnRTRBUmMrdSs2S25KWjhJR1R6d1RQcnZWOGRoMk5xSXI5NnpWRGt1aCtQWkhSbjU5MDVYbkJOelJ3SzluWXViZlcvdXpwT0RubjZldnkrbzBJemZsbXh0MUpZck0vNWRlUUJOZGViVi9oTVg0Q2E1TjlucS9LRGludDlaSktaR3BPZnE3TTZiajE3OXZWaWZldllmMUNmajdTVUhVV3JLLzRTbUVJdkNqUWVYZFI4aHAwSy8zMTlvVE5SVXVoMVhReTZPZ2tnQ1ZSamJCUTd6SmtybzB4cFArVCtqbk01N21iUzFFUldvUWtabnRHU3ZzSTRNTkRTRWhBVHk3d2ZmZ2Q5elRNZDBlTHJhUjFLY0o3Mml2SjI4UGdlaVpUbFMwVCtzN0JnVjFjQlllRXhRYzJkYzRKOG5ZREQxY0cxNGF5TjFWVkpYRGVXb1QreVljUmJ2YnBVQytremxMQlRpS0sydGpadXk1QlRVSEJmQ25aM2QrUEMvcVdycSs5V2o1dkdXdjk0eDl1Zmd1VVAvZ2lud05Odko3ZUlwUzhWNzY4anU2MFptWm1Ecnc3NjVjempHUUpYRUR5dlg3K09heGpKN3kyRlVsaklhMzc5NWlJY0hnMGlWN3BYOU1mdmRyS29oRW94YU9ESTNOeGJVWUU3RGVIaTlRenBKM3BWeUhReCsrM0pxc0VWR2V0K2ZLNUJZbmpQTEIySlZ1WFpDRmVBVER1TThxbUNUTnlZdWYwWFZyTVE0d3RBWWROOStpZ0hiTXZ5M2NDOTQveE5nZHpDcStQM2w0Q3RqdXN6b1pxV2lXbDRqYnFuOWNqVm5lZERtSTF5RmdObWx6bUJlLzE1MzBOaEJUY0ViWE1RMTA1Sk5Wb2JNcGxTVmpIM3dNQ2IyUWYrNDVXdi9KUkdLTEdXSmN0N1JtOWNoTy9YbDh3SGh4NjU1OTV5emlubVBkZTlVbmVpb0NtZjZSOHBLWWg4ckpYM0JJdldLeWNDQUw4djR5QUFZSHNvUmc5UFU1c3FmdlFaOVlHNG9LeU55c1Y1RTZTWGVLTE5BbjFhSEZjdjRtVzh4dzU4Mm9qL1Y5TTRnemVZTCt3WjQrdWwxVUhjVE9hanZpMkE5eFJkUkwxZ1QrMkptQjVPenp2bGErcWNqY042YkRQRTcvMjhudjVSdWJNZHZtZzhvRzE2QUpaY3drVzBUdWVpL2JsMTQ3dXZPMEZqNnJUdjlKN0xaa1NxNXVwUXNRVEFwRlZrVHl3RUIxVG9KNVhlK3RjODlsYjR6bFZlUnZMOE4xSGY5c0xIRGJFWDAzZGIyTHZlbDRFK1BXZ0NFN0J3b1JrYXYrWmczM0VIZG9TRDMxQXNCNVdycUtwaStsdGtZclFoTDNxaUEyMDV5NGxuSmdHaVBMRW5SeHQxcjlpZWlpOWdmWmVaNTNWOEVBcDRBRjRtQVh2MG1BbWZ3b2VsT3VVVWp2U3NVb21zR2dJYUFIZldrYjZ5bGI0WExWeU5pZHgyclZZVG5XVCtWMGRJbURzOGNjL01LbjByY1ZGUmoxeFNtZ3g2S1dSREFuVmdtaytnUTEyZDZ2M2V2dXlSVzdqN3NWa3I1T3lBZlJ3UFpHa1FaczhsbUVScWZkQnBnbHRHbDdsU2QrWk40N0dHQXFjRWFWSDZ1eXFLekg4ZzVvOStQK1lleFFQZ2J6KytkMlFxY0dqMEZrdVVRV1RNWHd5aDNIemt6RnFTRVpvaWxpWnQ1RFJTMi80NVRpVEIyMEpHc0JXb2l5ZFJrcFpVclBuVEc0VXlDNVVEREo0UUpwR0d5Q3B2ZGxpT2hJbWRHc0VZeW5GYnVMUWk0ZVVFQm9vejQ4L0I3aDZXdStzcU00TnVLKzJXZTRNTnlpdDhJeVhqVnZtWXozY21mM0lTd21OS1ZwQkhXcXFia0tEalkzVUFvUEl5NHdRQVNPNWV1emkvQWROVVVyUHRoMGNXODNoZG1YT1h5WTNGVms4VzcyZFh4WHdFNlhsaEVZRXN1TkNkWVNzY3BSVy9Lenhvd0FQb2xiemtUWUNGdGQ4SE13VjRFNmVCVVNudGx0K1pnNHpLUjJuMUhQMG9FenJpc3FCV1REL2U4UXRWdkozODdJSm9UUklTeW4xUFFuejFwL05XK0MzTkhzbndhRUkxV0JrR0F1QXgzNmw1QVlWdVFiTVhYaHZNYVY2RUFQbk5jVGRLSmg5ZWkvbVVrNXJLQVJyUXc3VlM3c3BIdmNycDJVU1BycCsyK3Ryb1dQOEgvcEltd2JaMTlQb2ZFSW5JMzVMcmRXVlhPKy9Ec1RDZnphbFJXNFh5bHpsK0lyV1BxUUVhL3Q4QVVWRWRwNU1DaGxZUHhGNmZrZXUwTTNOMlhVbmtlWVEzSTk1OTFBOENWcEorVHo1elRGb0l1QXpkdDNvUXUzQ0NBYU5pRm1zbWtzRGFoUEIxbW1vMUVQdUFzYWoxMExsV1NFYUhaWitBVHp4eThYUmo1S1VlRXgwUk8zVU5WOWNTMG1WUzFsZVEzalJWSS9EYlkwcGF1eElwOGVoYTV0Wm1vdExWZERPdGlwenBaMTRNdXkzY2FKb3NQdmdwekl1SmE5cGtkQjhzaWtYcFNIU055TkN0ajFSZjR3NkRPNGgrSzlhcjFWQzdqZ1l2a1ExdHFhV3FNRUpSUlg0WVpvMmNLSHA1Zi9tTHo2ajdMK0FlYm9zcFgxYTB4UGg1VjNsOW1TRDRVUE8xSVhUNnZ4ZnlKUzBtaXBzT1JFdysxU1YzSzlYczdkV3kyelFSVXJWUzcxK2dRNGFlMWQ2Y2drS1V5dDJqV3FYOVg1dUluaFpVY3Z0UEFjaXlDYUEwS2ZkM2VhcC9XN2luZ3Npa3oraDB1bC9qMVpvVTJCNHgvQ092YS9EUlo2YWpUZGlaeWZ0ME9KN09rNDMwT2ZVR2JqY1dXdTJRdkhQYVRRSGo0cnFWVkh0YUd2V05vYnhiMXppT2ZOUXB1VnNXbkhSZFY3dlEwQ1dUYUdVazk5SFgwUkh5aDN1UWhaUkMwd1hwYVpPZ0dWZW80RDgzcEt0Q1dlbXM5eHNYU3ZWSGdzRmRTMnNmelhqbXd1bXRlOWtqVVNRTU9RT1IvZ2VNbGU4MTlrc0VoQlpIZktSdGhwd3k5U0d5eGZjMmFuZThSM1kwMUFoK3VQUjVCL0ZsenhNRGdITFcwSXVQOVdZd3dtamhUTFJVbjIwdHZKc2g2eTJaQW1lcXlOOFF4SlJVa0sreHZwKzVtNDVWRWNFbVpFeDQxdFgra0FCL1IzajR2YStYcGYyN2VRbnNacHVJaEhOdTlzbE1NTE9zT1djNWh0QlRha0hjQnpKU3FKWElKejhNMnRSZmZPZkc4YzZaZGFKa2wwWlBVY0s2U3RUSnRvRGNwUkpMQk8vV0ZTbnFqMHVVU2ZKSW9nbWc5S1I1eFFQSmwxaGp0U1BYVExRZVhVeHlGRWt5UnpSWnJOYVpDbVFxNEpGU1orR3NxNnZBYXBvSzBKc29Nd3l0TlVpTnA1aURzNGI3ZmdwNUk4eHlOdlBtSmpBQUV5VElqZUtxRUE4Qk44SXJnYlNXbDdkMjZQY3MvVG5wbVdPZGNjUmFXV1lFcm5VTTBjbjA3aytKaTdIRjR0dG5ONXcyQnIzRlR6UWozdUd1TVVvaFhMOUhLN2NBSVJ2MFF4RUhMMGwwMVN0Z0toUHd6ZHI4REFlM2h5RitYT1RIR0VubllCYnIvV0g4RnlsYVNIRnRGMm5ObDRkSTZDUVo2SWxDRlZwcjNtTFJGUDlEZFc1ZEpGdC9tSnpSZzN4RC9qRXZUL0MwK1pzOGdXSDZXUzFEVk1raEZGbUVPb1FDQTROdlRWN2w5MTJjZ2ZOZk5FbUlYeS93MHlrMDN5TkZoQ2I3Yk5jV3FNclpMV3AzTjRlTnNRcjFCdlB6UHhNSGN4eFRibUpzYjZNU1V2M1JEaUU2UEVoV3JHMFhjQWx2WWZsc3RtT2xKM0o0aWIzZHhwb1RDRWhjZnozTmlBaS9xT1VaNVBXTWZROEhHYXRGT0ozUUpHdVZhV1haSm9qc2pCdTB3MVdLT05JR2hmcEthcytEeEltK2wwWE01eDVhaUJZUTh0TEwwaVlvVzlFSHhZMmUrQ3BHVXR1WUZvM25TZms0L1A2YUtGVDFjOFc2ajM1Y0cxVndkTnlPZmIzUGJwZndTWFp6UE9KMlEzVmM4L1BCZlE5QW1aRTdiWkRscWJzQUwrK2R1MzdMaHNURUJ0MmdzVmJ6bStrRi9wdTJUVU5ycGE5cVhPeFA2bThQWFA5S2UyUWlaMEQxUFRITHl5enkwS2tnK3lkVU1acDZJZ1l2dnhWdHZPYzdyTk9oNTlFUjdIWHVPb2lxZGg3WDVqT2ZDRm1HZzc0V1ROaU5zWjNxdEpFdDd4eitrbHc2d2M4NmlwQ1dFeGVOTDBycTBNV1JOMUlWb2VKT1g1engwend3Sk5Wc2xJcnNONmRGN0kxam4vWlc4ektIT2MzaWNBcEFEdERTQkowNW4vNWJyaTB2bXhoQ0g1TGNpN2J3bFI2MC9OUzhrMXZyTEdvbU1hVFEvQTVaMUYyNzdWMkVTZEhUNnhjaGU0ZnNFZmRMVGx6V1dXeitSdXJJRk54bm1pb01wR0dMVEVnMUpvd2R6NHdSaml4NHFKcUUwNktzejBJWis1cVBTSGdabS80UllUSXlNbzlmN1FoTzhrc0NMcm9Jdkw2cU00N05CWnNJMi9QRHRRZGh4L3JLeXIwL1BUb1hKbFplNjNaVGpVYTN4OStLU2t1YncyQ1ZVUEI1YUhod2NDdU9PWnV5LytQWEhkWDRQVThnRUFpT3U2ZHIyQ3NwS2VucGZUUFVsVnViWUttTGE0bHNqKzhzbk53YUdob1NzbWc5N2lFVFh0M1lpSTBwYUZFYml5cGU2Y2NwaGIzNUZ1R092NXhnOEhaK3dDOUUwdWxWM1NNa0l4ZGQ1MGIvZ3doWi81MXNsYUlmblJHM00xWFB3eXp5NFlUcWo2Z1ltWmlrL0hlK043ak1Ocm92dEhvc1BoTU85VjFqZUZEUkhGQkZ6cFVCZEZ1TDVPRkV6WHlMRDA1Z3k3SUpDd3BpbE1LdUswelFtVmxaeVFuTm40amFQZTVRVWdyejhxcHBhSGdqbjNCbHdDRW9xREVVNmhzUXdNUEY5VTlOY1hOLzNmM3ZhdGNqWW5oNFdGTk56WFNwdTlsUDJzTFIwZEhlZnMzeGZkZzZmYlFhT0pJbzZiY1ZUa2VnRE12WVpBTlRjbkxPTDdEb3RsbzVCeEZHU2RZa1pjNmcxVlRWZWZ0Skh5MGRuWTdqQ1UwRGxDL0ZvdXdvRVdhR21Kbnh0WmRrM3BqOGJkNlg1ZENUYVJOMDU4MUZqcGhqK09YdTB5YkdNL1NkTDNhUGZ5UStrSGlJSXVEKzhPRkQ2TFBiU1YzNWhSb2JKVzF0akF2NnM3Ryt2cWlrNUNZMitGeVVyTFVGa2MzakszMDlrUG93WUc4ZWhVYmo5T0xHMkh2SCtoODVPVGxhM1BlMDk5dEkzMmdzMVFlZmJPUEVVUHZCVnhiYldsUE8xTkN6aFFCcWF1b3h1YlA1VXUzY2JLM1M1M01IU05DeG1DQzljYVZwYmNDZlh6aXhHRTFNT2JGMWZMUXhoaVA1ZG82T0psRG93TnBoTEtVRldUcVc4ZEtyT1ZmVGRKS2o3UnBmSEs5UmJmeWx1RWsxek1uSnFRV0hzN3BxaDNOK3F4ODJXNHM3dWpzT2dUQnJjTTZZcnJYdUp4dGcrZTMyWEtHWGM3dUp4b09saTlaMzJLYlp6Vk53cFRGa2RsZjFiczEvUXhNbG1wTVQvOHJYL240WmFlblcxdFpxcTg2YnRTd3JHdEVZdm45NWsrY3QzdmJOcVNrcEtVdEwxdjArZktnU2J3NjcyN29taWQyZnJudDliaXR6bnp6cWRhdFFEWFJrakVCY1hMTC9GN2ZvV1U3M24vOFNCdlYyZ3pRU3VSaUhlcEJDeGZUcDZlbXZWcjhLTlBvUExxUndrOTNkM3I2NFBsdTBlUHo5RnFuQklUMmQxMGdQQUc5MUViVGdjUGxpRlh6cS84bzdwWE1maVJ3SmtIZVlXckxjdlo2bTZIR0xOdm5meUlTaTJtcHFkOUlHN1I0N3hnemtabWMzUjl6ZTlQYjJycTRXRzFkY1h5N2U3eTJQSHgwY2J2NnJTVjQ3U2R3MU1GQS9hMjRRMS96RG1rMy9wMGF6bTY2cXNoOHBGMTBNZmxSME5HNEIxVjFsUWpVbnBveFNQVUVBTFI0SVVETjlrOE5tNDl3djY3cnRlN3VJYTg5ZU9CZkNzZEo0UHdWS3RjZlZBQlVTemg5dmVUb2J0MVh6UTI3TUhnRThqbGxwb004VXdCa1g4TSs0dS9RUDU3VWkvQ1N3cSthMTJXTUFrWlVBUWZkeHRwY3pDaWJFNEFBb3ZOWVR5a0tlSjZDMDA3SzVhTkplRi9vY2JoWVdvaXB4WExRQWZlQWtRNjVPdUt6elZ0TjAvcGZzK2ZHa1BBNXRETHRHNDhPTDB3UUNNNE1OdGtVU0U4L1NrZWRnRU5Kb3dwVm4zbDllb2I3cEh5cW1naDNXOVNvbi9zYlp0dVo3ckRhM09EcHFuM2luRjMybXE0ZFAvcjhFWkF6Wlg1T1laYWtZNmtaOFp6Z0hyQ3VaazN4TU1LSG0vcitVSmZNTmpVMmd1MDNNTHJ3NEtwdU1UTDVuZjc3bnprK3g1aTVoeGtoVDlnSjN1ZitYWWoyNFZROFJjRDRtNGVVQmNFWDlQeDNsYW9oMTFQOEJVRXNCQWhRREZBQUFBQWdBSlgwbVdSUXhCTk92QVFBQU5BUUFBQXdBQ1FBQUFBQUFBQUFBQUxhQkFBQUFBR1J2WTNWdFpXNTBMbmh0YkZWVUJRQUhGckxhWmxCTEFRSVVBeFFBQUFBSUFHSzBnVmpicm5vSjZBOEFBRFFTQUFBSUFBa0FBQUFBQUFBQUFBQzJnZGtCQUFCdGJTNWlhMmwzYVZWVUJRQUhHTVlLWmxCTEFRSVVBeFFBQUFBSUFDVjlKbGxxb1hiSlRRRUFBT0VCQUFBUEFBa0FBQUFBQUFBQUFBQzJnZWNSQUFCdGJYQmhaMlV2Y0dGblpTNWlhVzVWVkFVQUJ4YXkybVpRU3dFQ0ZBTVVBQUFBQ0FBbGZTWlppRDhiK1RnR0FBQ1RKQUFBRFFBSkFBQUFBQUFBQUFBQXRvRmhFd0FBY0dGblpTOXdZV2RsTG5odGJGVlVCUUFIRnJMYVpsQkxBUUlVQXhRQUFBQUlBQ1Y5SmxsMDNNQjB5Z0VBQU9NRkFBQVZBQWtBQUFBQUFBQUFBQUMyZ2NRWkFBQnlaV3h6TDNCaFoyVmZabTl5YldGMGN5NTRiV3hWVkFVQUJ4YXkybVpRU3dFQ0ZBTVVBQUFBQ0FBbGZTWlpKUERiK0RvQUFBQTZBQUFBRWdBSkFBQUFBQUFBQUFBQXRvSEJHd0FBY21Wc2N5OXdZV2RsWDNKbGJITXVlRzFzVlZRRkFBY1dzdHBtVUVzQkFoUURGQUFBQUFnQUpYMG1XZi9YWU1BdEJBQUEyRHNBQUFrQUNRQUFBQUFBQUFBQUFMYUJLeHdBQUhSb1pXMWxMbmh0YkZWVUJRQUhGckxhWmxCTEFRSVVBeFFBQUFBSUFDVjlKbG1ZT0RlaVFCWUFBRkFXQUFBTkFBa0FBQUFBQUFBQUFBQzJnWDhnQUFCMGFIVnRZbTVoYVd3dWNHNW5WVlFGQUFjV3N0cG1VRXNGQmdBQUFBQUlBQWdBSlFJQUFPbzJBQUFBQUE9PSIsCgkiRmlsZU5hbWUiIDogIuWvvOWbvjEuZW1teCIKfQo="/>
    </extobj>
  </extobjs>
</s:customData>
</file>

<file path=customXml/itemProps63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1528</Words>
  <Application>WPS 演示</Application>
  <PresentationFormat>宽屏</PresentationFormat>
  <Paragraphs>158</Paragraphs>
  <Slides>15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Wingdings</vt:lpstr>
      <vt:lpstr>Times New Roman</vt:lpstr>
      <vt:lpstr>Calibri</vt:lpstr>
      <vt:lpstr>Bodoni MT Black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1.启动Windows 11操作系统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可燃冰</cp:lastModifiedBy>
  <cp:revision>348</cp:revision>
  <dcterms:created xsi:type="dcterms:W3CDTF">2015-11-09T02:22:00Z</dcterms:created>
  <dcterms:modified xsi:type="dcterms:W3CDTF">2025-10-13T02:49:26Z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C31CBB8FCECF4DB5AC4C988F0B8BEAFC</vt:lpwstr>
  </property>
  <property fmtid="{D5CDD505-2E9C-101B-9397-08002B2CF9AE}" pid="3" name="KSOProductBuildVer">
    <vt:lpwstr>2052-12.1.0.23125</vt:lpwstr>
  </property>
</Properties>
</file>