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911" r:id="rId3"/>
    <p:sldId id="912" r:id="rId4"/>
    <p:sldId id="913" r:id="rId6"/>
    <p:sldId id="929" r:id="rId7"/>
    <p:sldId id="930" r:id="rId8"/>
    <p:sldId id="931" r:id="rId9"/>
    <p:sldId id="932" r:id="rId10"/>
    <p:sldId id="933" r:id="rId11"/>
    <p:sldId id="1009" r:id="rId12"/>
    <p:sldId id="1010" r:id="rId13"/>
    <p:sldId id="1011" r:id="rId14"/>
    <p:sldId id="1012" r:id="rId15"/>
    <p:sldId id="1013" r:id="rId16"/>
    <p:sldId id="1014" r:id="rId17"/>
    <p:sldId id="1015" r:id="rId18"/>
    <p:sldId id="1016" r:id="rId19"/>
    <p:sldId id="1018" r:id="rId20"/>
    <p:sldId id="1019" r:id="rId21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20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06" userDrawn="1">
          <p15:clr>
            <a:srgbClr val="A4A3A4"/>
          </p15:clr>
        </p15:guide>
        <p15:guide id="4" pos="7414" userDrawn="1">
          <p15:clr>
            <a:srgbClr val="A4A3A4"/>
          </p15:clr>
        </p15:guide>
        <p15:guide id="5" orient="horz" pos="3936" userDrawn="1">
          <p15:clr>
            <a:srgbClr val="A4A3A4"/>
          </p15:clr>
        </p15:guide>
        <p15:guide id="6" orient="horz" pos="2625" userDrawn="1">
          <p15:clr>
            <a:srgbClr val="A4A3A4"/>
          </p15:clr>
        </p15:guide>
        <p15:guide id="7" orient="horz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20"/>
        <p:guide pos="220"/>
        <p:guide pos="2706"/>
        <p:guide pos="7414"/>
        <p:guide orient="horz" pos="3936"/>
        <p:guide orient="horz" pos="2625"/>
        <p:guide orient="horz"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gs" Target="tags/tag79.xml"/><Relationship Id="rId25" Type="http://schemas.openxmlformats.org/officeDocument/2006/relationships/commentAuthors" Target="commentAuthors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3" name="图片 2" descr="学校logo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55625" y="53340"/>
            <a:ext cx="3794760" cy="7137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 descr="学校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4825" y="80645"/>
            <a:ext cx="3800475" cy="71501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5" name="图片 4" descr="学校logo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95300" y="86360"/>
            <a:ext cx="3784600" cy="71183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../media/image6.emf"/><Relationship Id="rId6" Type="http://schemas.openxmlformats.org/officeDocument/2006/relationships/oleObject" Target="../embeddings/oleObject1.bin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5.wdp"/><Relationship Id="rId36" Type="http://schemas.openxmlformats.org/officeDocument/2006/relationships/image" Target="../media/image4.png"/><Relationship Id="rId35" Type="http://schemas.openxmlformats.org/officeDocument/2006/relationships/tags" Target="../tags/tag36.xml"/><Relationship Id="rId34" Type="http://schemas.openxmlformats.org/officeDocument/2006/relationships/tags" Target="../tags/tag35.xml"/><Relationship Id="rId33" Type="http://schemas.openxmlformats.org/officeDocument/2006/relationships/tags" Target="../tags/tag34.xml"/><Relationship Id="rId32" Type="http://schemas.openxmlformats.org/officeDocument/2006/relationships/tags" Target="../tags/tag33.xml"/><Relationship Id="rId31" Type="http://schemas.openxmlformats.org/officeDocument/2006/relationships/tags" Target="../tags/tag32.xml"/><Relationship Id="rId30" Type="http://schemas.openxmlformats.org/officeDocument/2006/relationships/tags" Target="../tags/tag31.xml"/><Relationship Id="rId3" Type="http://schemas.openxmlformats.org/officeDocument/2006/relationships/tags" Target="../tags/tag6.xml"/><Relationship Id="rId29" Type="http://schemas.openxmlformats.org/officeDocument/2006/relationships/tags" Target="../tags/tag30.xml"/><Relationship Id="rId28" Type="http://schemas.openxmlformats.org/officeDocument/2006/relationships/tags" Target="../tags/tag29.xml"/><Relationship Id="rId27" Type="http://schemas.openxmlformats.org/officeDocument/2006/relationships/tags" Target="../tags/tag28.xml"/><Relationship Id="rId26" Type="http://schemas.openxmlformats.org/officeDocument/2006/relationships/tags" Target="../tags/tag27.xml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5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png"/><Relationship Id="rId2" Type="http://schemas.microsoft.com/office/2007/relationships/hdphoto" Target="../media/image5.wdp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43.xml"/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7" Type="http://schemas.openxmlformats.org/officeDocument/2006/relationships/slideLayout" Target="../slideLayouts/slideLayout7.xml"/><Relationship Id="rId26" Type="http://schemas.openxmlformats.org/officeDocument/2006/relationships/tags" Target="../tags/tag60.xml"/><Relationship Id="rId25" Type="http://schemas.openxmlformats.org/officeDocument/2006/relationships/tags" Target="../tags/tag59.xml"/><Relationship Id="rId24" Type="http://schemas.openxmlformats.org/officeDocument/2006/relationships/tags" Target="../tags/tag58.xml"/><Relationship Id="rId23" Type="http://schemas.openxmlformats.org/officeDocument/2006/relationships/tags" Target="../tags/tag57.xml"/><Relationship Id="rId22" Type="http://schemas.openxmlformats.org/officeDocument/2006/relationships/tags" Target="../tags/tag56.xml"/><Relationship Id="rId21" Type="http://schemas.openxmlformats.org/officeDocument/2006/relationships/tags" Target="../tags/tag55.xml"/><Relationship Id="rId20" Type="http://schemas.openxmlformats.org/officeDocument/2006/relationships/tags" Target="../tags/tag54.xml"/><Relationship Id="rId2" Type="http://schemas.microsoft.com/office/2007/relationships/hdphoto" Target="../media/image5.wdp"/><Relationship Id="rId19" Type="http://schemas.openxmlformats.org/officeDocument/2006/relationships/tags" Target="../tags/tag53.xml"/><Relationship Id="rId18" Type="http://schemas.openxmlformats.org/officeDocument/2006/relationships/tags" Target="../tags/tag52.xml"/><Relationship Id="rId17" Type="http://schemas.openxmlformats.org/officeDocument/2006/relationships/tags" Target="../tags/tag51.xml"/><Relationship Id="rId16" Type="http://schemas.openxmlformats.org/officeDocument/2006/relationships/tags" Target="../tags/tag50.xml"/><Relationship Id="rId15" Type="http://schemas.openxmlformats.org/officeDocument/2006/relationships/tags" Target="../tags/tag49.xml"/><Relationship Id="rId14" Type="http://schemas.openxmlformats.org/officeDocument/2006/relationships/tags" Target="../tags/tag48.xml"/><Relationship Id="rId13" Type="http://schemas.openxmlformats.org/officeDocument/2006/relationships/tags" Target="../tags/tag47.xml"/><Relationship Id="rId12" Type="http://schemas.openxmlformats.org/officeDocument/2006/relationships/tags" Target="../tags/tag46.xml"/><Relationship Id="rId11" Type="http://schemas.openxmlformats.org/officeDocument/2006/relationships/tags" Target="../tags/tag45.xml"/><Relationship Id="rId10" Type="http://schemas.openxmlformats.org/officeDocument/2006/relationships/tags" Target="../tags/tag44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tags" Target="../tags/tag62.xml"/><Relationship Id="rId1" Type="http://schemas.openxmlformats.org/officeDocument/2006/relationships/tags" Target="../tags/tag6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tags" Target="../tags/tag71.xml"/><Relationship Id="rId8" Type="http://schemas.openxmlformats.org/officeDocument/2006/relationships/tags" Target="../tags/tag70.xml"/><Relationship Id="rId7" Type="http://schemas.openxmlformats.org/officeDocument/2006/relationships/tags" Target="../tags/tag69.xml"/><Relationship Id="rId6" Type="http://schemas.openxmlformats.org/officeDocument/2006/relationships/tags" Target="../tags/tag68.xml"/><Relationship Id="rId5" Type="http://schemas.openxmlformats.org/officeDocument/2006/relationships/tags" Target="../tags/tag67.xml"/><Relationship Id="rId4" Type="http://schemas.openxmlformats.org/officeDocument/2006/relationships/tags" Target="../tags/tag66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3" Type="http://schemas.openxmlformats.org/officeDocument/2006/relationships/slideLayout" Target="../slideLayouts/slideLayout6.xml"/><Relationship Id="rId12" Type="http://schemas.openxmlformats.org/officeDocument/2006/relationships/tags" Target="../tags/tag74.xml"/><Relationship Id="rId11" Type="http://schemas.openxmlformats.org/officeDocument/2006/relationships/tags" Target="../tags/tag73.xml"/><Relationship Id="rId10" Type="http://schemas.openxmlformats.org/officeDocument/2006/relationships/tags" Target="../tags/tag72.xml"/><Relationship Id="rId1" Type="http://schemas.openxmlformats.org/officeDocument/2006/relationships/tags" Target="../tags/tag63.xml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5.wdp"/><Relationship Id="rId5" Type="http://schemas.openxmlformats.org/officeDocument/2006/relationships/image" Target="../media/image4.png"/><Relationship Id="rId4" Type="http://schemas.openxmlformats.org/officeDocument/2006/relationships/tags" Target="../tags/tag78.xml"/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主讲教师：智能工程学院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董亚男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220210" y="2620010"/>
            <a:ext cx="6400800" cy="727710"/>
            <a:chOff x="6797" y="2435"/>
            <a:chExt cx="10080" cy="1146"/>
          </a:xfrm>
        </p:grpSpPr>
        <p:sp>
          <p:nvSpPr>
            <p:cNvPr id="90" name="矩形 89"/>
            <p:cNvSpPr/>
            <p:nvPr/>
          </p:nvSpPr>
          <p:spPr>
            <a:xfrm>
              <a:off x="6797" y="2435"/>
              <a:ext cx="10080" cy="1146"/>
            </a:xfrm>
            <a:prstGeom prst="rect">
              <a:avLst/>
            </a:prstGeom>
            <a:solidFill>
              <a:srgbClr val="036EB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等腰三角形 92"/>
            <p:cNvSpPr/>
            <p:nvPr/>
          </p:nvSpPr>
          <p:spPr>
            <a:xfrm rot="5400000" flipV="1">
              <a:off x="16315" y="2743"/>
              <a:ext cx="615" cy="457"/>
            </a:xfrm>
            <a:prstGeom prst="triangle">
              <a:avLst/>
            </a:prstGeom>
            <a:solidFill>
              <a:srgbClr val="34BF4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/>
        </p:nvSpPr>
        <p:spPr>
          <a:xfrm>
            <a:off x="4516178" y="3459617"/>
            <a:ext cx="3049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  <a:buClrTx/>
              <a:buSzTx/>
              <a:buFontTx/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</a:t>
            </a: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3.3 统计学生成绩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/>
        </p:nvSpPr>
        <p:spPr>
          <a:xfrm>
            <a:off x="4511733" y="2830143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3.2 美化学生基本信息表</a:t>
            </a:r>
            <a:endParaRPr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/>
        </p:nvSpPr>
        <p:spPr>
          <a:xfrm>
            <a:off x="4511733" y="2196783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  <a:buClrTx/>
              <a:buSzTx/>
              <a:buFontTx/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3.1 制作学生基本信息表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/>
        </p:nvSpPr>
        <p:spPr>
          <a:xfrm>
            <a:off x="4001411" y="2240111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/>
        </p:nvSpPr>
        <p:spPr>
          <a:xfrm>
            <a:off x="4001411" y="2821259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3515890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1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单元 3 WPS Office 表格处理</a:t>
            </a:r>
            <a:endParaRPr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16178" y="4692787"/>
            <a:ext cx="3049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3.5 管理学生成绩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4516178" y="4091888"/>
            <a:ext cx="36588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3.4 创建学生成绩图表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4005856" y="4182699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4005856" y="481954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9" name="TextBox 1"/>
          <p:cNvSpPr txBox="1"/>
          <p:nvPr/>
        </p:nvSpPr>
        <p:spPr>
          <a:xfrm>
            <a:off x="4516178" y="5232983"/>
            <a:ext cx="51828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3.6 创建学生成绩透视表和透视图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005856" y="532379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203639" y="4201125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2505346"/>
            <a:ext cx="4392930" cy="1142413"/>
            <a:chOff x="199833" y="1613991"/>
            <a:chExt cx="3109494" cy="1141779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61897" y="1699668"/>
              <a:ext cx="2647430" cy="978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掌握</a:t>
              </a:r>
              <a:r>
                <a:rPr lang="zh-CN" altLang="en-US" b="1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</a:t>
              </a:r>
              <a:r>
                <a:rPr b="1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WPS 表格工作表格式设置</a:t>
              </a:r>
              <a:endParaRPr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掌握</a:t>
              </a:r>
              <a:r>
                <a:rPr lang="en-US" altLang="zh-CN" b="1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</a:t>
              </a:r>
              <a:r>
                <a:rPr lang="zh-CN" altLang="en-US" b="1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表格中的条件格式设置等</a:t>
              </a:r>
              <a:endParaRPr lang="en-US" altLang="zh-CN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536265"/>
            <a:ext cx="4143234" cy="1102279"/>
            <a:chOff x="4552469" y="2110258"/>
            <a:chExt cx="4143856" cy="1099667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186281"/>
              <a:ext cx="3519698" cy="679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具备</a:t>
              </a:r>
              <a:r>
                <a:rPr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熟练地使用 </a:t>
              </a:r>
              <a:r>
                <a:rPr lang="zh-CN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WPS 美化  表格工作表的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能力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090853"/>
            <a:chOff x="4709157" y="4214797"/>
            <a:chExt cx="3987168" cy="1092181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525374"/>
              <a:ext cx="3349146" cy="682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学生信息数字化思维、信息化办公能力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1894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33644" y="1706443"/>
            <a:ext cx="483870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统计学生成绩</a:t>
            </a:r>
            <a:endParaRPr lang="zh-CN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156411"/>
            <a:ext cx="2985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任务要求</a:t>
            </a:r>
            <a:endParaRPr lang="en-US" altLang="zh-CN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843915" y="2626360"/>
            <a:ext cx="4506595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王老师将收集好的新生基本信息表上交给学校，学校反馈这么多信息堆积在一起，即不清晰也不美观，最好对表格美化一下，使数据看起开更清晰，而且要把 2005 年出生的学生突出显示出来。于是，王老师立即对学生信息表进行了美化，效果如图  所示。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5620" y="2306320"/>
            <a:ext cx="5543550" cy="32766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49169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504440" y="1547495"/>
            <a:ext cx="69380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 3.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2</a:t>
            </a:r>
            <a:r>
              <a:rPr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 美化学生基本信息表</a:t>
            </a:r>
            <a:endParaRPr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4" name="文本框 11"/>
          <p:cNvSpPr txBox="1"/>
          <p:nvPr/>
        </p:nvSpPr>
        <p:spPr>
          <a:xfrm>
            <a:off x="2504617" y="100782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87904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10368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H="1" flipV="1">
            <a:off x="1904049" y="2246648"/>
            <a:ext cx="1270" cy="4001770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1992630" y="2176780"/>
            <a:ext cx="6606540" cy="561340"/>
            <a:chOff x="3138" y="3428"/>
            <a:chExt cx="10404" cy="884"/>
          </a:xfrm>
        </p:grpSpPr>
        <p:grpSp>
          <p:nvGrpSpPr>
            <p:cNvPr id="23" name="组合 22"/>
            <p:cNvGrpSpPr/>
            <p:nvPr/>
          </p:nvGrpSpPr>
          <p:grpSpPr>
            <a:xfrm>
              <a:off x="3138" y="3428"/>
              <a:ext cx="1260" cy="884"/>
              <a:chOff x="3138" y="3428"/>
              <a:chExt cx="1260" cy="884"/>
            </a:xfrm>
          </p:grpSpPr>
          <p:sp>
            <p:nvSpPr>
              <p:cNvPr id="30" name="KSO_Shape"/>
              <p:cNvSpPr/>
              <p:nvPr>
                <p:custDataLst>
                  <p:tags r:id="rId3"/>
                </p:custDataLst>
              </p:nvPr>
            </p:nvSpPr>
            <p:spPr>
              <a:xfrm rot="5400000">
                <a:off x="3326" y="3240"/>
                <a:ext cx="885" cy="1261"/>
              </a:xfrm>
              <a:custGeom>
                <a:avLst/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576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1" name="文本框 18"/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3574" y="3507"/>
                <a:ext cx="570" cy="7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6" name="文本框 25"/>
            <p:cNvSpPr txBox="1"/>
            <p:nvPr>
              <p:custDataLst>
                <p:tags r:id="rId5"/>
              </p:custDataLst>
            </p:nvPr>
          </p:nvSpPr>
          <p:spPr>
            <a:xfrm>
              <a:off x="4493" y="3493"/>
              <a:ext cx="90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kumimoji="1"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调整行高列宽</a:t>
              </a:r>
              <a:endPara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992630" y="3172460"/>
            <a:ext cx="6606540" cy="561975"/>
            <a:chOff x="3138" y="4510"/>
            <a:chExt cx="10404" cy="885"/>
          </a:xfrm>
        </p:grpSpPr>
        <p:sp>
          <p:nvSpPr>
            <p:cNvPr id="52" name="KSO_Shape"/>
            <p:cNvSpPr/>
            <p:nvPr>
              <p:custDataLst>
                <p:tags r:id="rId6"/>
              </p:custDataLst>
            </p:nvPr>
          </p:nvSpPr>
          <p:spPr>
            <a:xfrm rot="5400000">
              <a:off x="3326" y="4322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53" name="文本框 18"/>
            <p:cNvSpPr txBox="1"/>
            <p:nvPr>
              <p:custDataLst>
                <p:tags r:id="rId7"/>
              </p:custDataLst>
            </p:nvPr>
          </p:nvSpPr>
          <p:spPr>
            <a:xfrm>
              <a:off x="3574" y="4589"/>
              <a:ext cx="570" cy="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文本框 25"/>
            <p:cNvSpPr txBox="1"/>
            <p:nvPr>
              <p:custDataLst>
                <p:tags r:id="rId8"/>
              </p:custDataLst>
            </p:nvPr>
          </p:nvSpPr>
          <p:spPr>
            <a:xfrm>
              <a:off x="4493" y="4591"/>
              <a:ext cx="90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kumimoji="1" 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设置单元格数字格式</a:t>
              </a:r>
              <a:endPara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992630" y="4168140"/>
            <a:ext cx="6606540" cy="561975"/>
            <a:chOff x="3138" y="5621"/>
            <a:chExt cx="10404" cy="885"/>
          </a:xfrm>
        </p:grpSpPr>
        <p:sp>
          <p:nvSpPr>
            <p:cNvPr id="55" name="KSO_Shape"/>
            <p:cNvSpPr/>
            <p:nvPr>
              <p:custDataLst>
                <p:tags r:id="rId9"/>
              </p:custDataLst>
            </p:nvPr>
          </p:nvSpPr>
          <p:spPr>
            <a:xfrm rot="5400000">
              <a:off x="3326" y="5433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56" name="文本框 18"/>
            <p:cNvSpPr txBox="1"/>
            <p:nvPr>
              <p:custDataLst>
                <p:tags r:id="rId10"/>
              </p:custDataLst>
            </p:nvPr>
          </p:nvSpPr>
          <p:spPr>
            <a:xfrm>
              <a:off x="3574" y="5700"/>
              <a:ext cx="570" cy="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文本框 25"/>
            <p:cNvSpPr txBox="1"/>
            <p:nvPr>
              <p:custDataLst>
                <p:tags r:id="rId11"/>
              </p:custDataLst>
            </p:nvPr>
          </p:nvSpPr>
          <p:spPr>
            <a:xfrm>
              <a:off x="4493" y="5702"/>
              <a:ext cx="90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kumimoji="1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设置单元格数据的对齐方式</a:t>
              </a:r>
              <a:endPara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985010" y="5163820"/>
            <a:ext cx="6606540" cy="561975"/>
            <a:chOff x="3126" y="7603"/>
            <a:chExt cx="10404" cy="885"/>
          </a:xfrm>
        </p:grpSpPr>
        <p:sp>
          <p:nvSpPr>
            <p:cNvPr id="7" name="KSO_Shape"/>
            <p:cNvSpPr/>
            <p:nvPr>
              <p:custDataLst>
                <p:tags r:id="rId12"/>
              </p:custDataLst>
            </p:nvPr>
          </p:nvSpPr>
          <p:spPr>
            <a:xfrm rot="5400000">
              <a:off x="3314" y="7415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8" name="文本框 18"/>
            <p:cNvSpPr txBox="1"/>
            <p:nvPr>
              <p:custDataLst>
                <p:tags r:id="rId13"/>
              </p:custDataLst>
            </p:nvPr>
          </p:nvSpPr>
          <p:spPr>
            <a:xfrm>
              <a:off x="3562" y="7682"/>
              <a:ext cx="57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文本框 25"/>
            <p:cNvSpPr txBox="1"/>
            <p:nvPr>
              <p:custDataLst>
                <p:tags r:id="rId14"/>
              </p:custDataLst>
            </p:nvPr>
          </p:nvSpPr>
          <p:spPr>
            <a:xfrm>
              <a:off x="4481" y="7684"/>
              <a:ext cx="90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</a:pPr>
              <a:r>
                <a:rPr kumimoji="1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设置单元格或选定区域的字体</a:t>
              </a:r>
              <a:endPara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113270" y="2174240"/>
            <a:ext cx="3734435" cy="561975"/>
            <a:chOff x="11201" y="3433"/>
            <a:chExt cx="5881" cy="885"/>
          </a:xfrm>
        </p:grpSpPr>
        <p:sp>
          <p:nvSpPr>
            <p:cNvPr id="17" name="KSO_Shape"/>
            <p:cNvSpPr/>
            <p:nvPr>
              <p:custDataLst>
                <p:tags r:id="rId15"/>
              </p:custDataLst>
            </p:nvPr>
          </p:nvSpPr>
          <p:spPr>
            <a:xfrm rot="5400000">
              <a:off x="11389" y="3245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8" name="文本框 18"/>
            <p:cNvSpPr txBox="1"/>
            <p:nvPr>
              <p:custDataLst>
                <p:tags r:id="rId16"/>
              </p:custDataLst>
            </p:nvPr>
          </p:nvSpPr>
          <p:spPr>
            <a:xfrm>
              <a:off x="11637" y="3512"/>
              <a:ext cx="57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五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25"/>
            <p:cNvSpPr txBox="1"/>
            <p:nvPr>
              <p:custDataLst>
                <p:tags r:id="rId17"/>
              </p:custDataLst>
            </p:nvPr>
          </p:nvSpPr>
          <p:spPr>
            <a:xfrm>
              <a:off x="12556" y="3514"/>
              <a:ext cx="4526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</a:pPr>
              <a:r>
                <a:rPr kumimoji="1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设置单元格边框</a:t>
              </a:r>
              <a:endPara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091045" y="3168650"/>
            <a:ext cx="3756660" cy="561975"/>
            <a:chOff x="11167" y="4585"/>
            <a:chExt cx="5916" cy="885"/>
          </a:xfrm>
        </p:grpSpPr>
        <p:sp>
          <p:nvSpPr>
            <p:cNvPr id="20" name="KSO_Shape"/>
            <p:cNvSpPr/>
            <p:nvPr>
              <p:custDataLst>
                <p:tags r:id="rId18"/>
              </p:custDataLst>
            </p:nvPr>
          </p:nvSpPr>
          <p:spPr>
            <a:xfrm rot="5400000">
              <a:off x="11355" y="4397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21" name="文本框 18"/>
            <p:cNvSpPr txBox="1"/>
            <p:nvPr>
              <p:custDataLst>
                <p:tags r:id="rId19"/>
              </p:custDataLst>
            </p:nvPr>
          </p:nvSpPr>
          <p:spPr>
            <a:xfrm>
              <a:off x="11603" y="4664"/>
              <a:ext cx="57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六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25"/>
            <p:cNvSpPr txBox="1"/>
            <p:nvPr>
              <p:custDataLst>
                <p:tags r:id="rId20"/>
              </p:custDataLst>
            </p:nvPr>
          </p:nvSpPr>
          <p:spPr>
            <a:xfrm>
              <a:off x="12522" y="4666"/>
              <a:ext cx="45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</a:pPr>
              <a:r>
                <a:rPr kumimoji="1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设置底纹</a:t>
              </a:r>
              <a:endPara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113270" y="4163060"/>
            <a:ext cx="3756660" cy="561975"/>
            <a:chOff x="11167" y="4585"/>
            <a:chExt cx="5916" cy="885"/>
          </a:xfrm>
        </p:grpSpPr>
        <p:sp>
          <p:nvSpPr>
            <p:cNvPr id="34" name="KSO_Shape"/>
            <p:cNvSpPr/>
            <p:nvPr>
              <p:custDataLst>
                <p:tags r:id="rId21"/>
              </p:custDataLst>
            </p:nvPr>
          </p:nvSpPr>
          <p:spPr>
            <a:xfrm rot="5400000">
              <a:off x="11355" y="4397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35" name="文本框 18"/>
            <p:cNvSpPr txBox="1"/>
            <p:nvPr>
              <p:custDataLst>
                <p:tags r:id="rId22"/>
              </p:custDataLst>
            </p:nvPr>
          </p:nvSpPr>
          <p:spPr>
            <a:xfrm>
              <a:off x="11603" y="4664"/>
              <a:ext cx="57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七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25"/>
            <p:cNvSpPr txBox="1"/>
            <p:nvPr>
              <p:custDataLst>
                <p:tags r:id="rId23"/>
              </p:custDataLst>
            </p:nvPr>
          </p:nvSpPr>
          <p:spPr>
            <a:xfrm>
              <a:off x="12522" y="4666"/>
              <a:ext cx="45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</a:pPr>
              <a:r>
                <a:rPr kumimoji="1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自动套用格式</a:t>
              </a:r>
              <a:endPara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113270" y="5112385"/>
            <a:ext cx="3756660" cy="561975"/>
            <a:chOff x="11167" y="4585"/>
            <a:chExt cx="5916" cy="885"/>
          </a:xfrm>
        </p:grpSpPr>
        <p:sp>
          <p:nvSpPr>
            <p:cNvPr id="12" name="KSO_Shape"/>
            <p:cNvSpPr/>
            <p:nvPr>
              <p:custDataLst>
                <p:tags r:id="rId24"/>
              </p:custDataLst>
            </p:nvPr>
          </p:nvSpPr>
          <p:spPr>
            <a:xfrm rot="5400000">
              <a:off x="11355" y="4397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3" name="文本框 18"/>
            <p:cNvSpPr txBox="1"/>
            <p:nvPr>
              <p:custDataLst>
                <p:tags r:id="rId25"/>
              </p:custDataLst>
            </p:nvPr>
          </p:nvSpPr>
          <p:spPr>
            <a:xfrm>
              <a:off x="11603" y="4664"/>
              <a:ext cx="57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八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25"/>
            <p:cNvSpPr txBox="1"/>
            <p:nvPr>
              <p:custDataLst>
                <p:tags r:id="rId26"/>
              </p:custDataLst>
            </p:nvPr>
          </p:nvSpPr>
          <p:spPr>
            <a:xfrm>
              <a:off x="12522" y="4666"/>
              <a:ext cx="45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</a:pPr>
              <a:r>
                <a:rPr kumimoji="1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添加条件格式</a:t>
              </a:r>
              <a:r>
                <a:rPr kumimoji="1" 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和批注</a:t>
              </a:r>
              <a:endPara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 idx="4294967295"/>
          </p:nvPr>
        </p:nvSpPr>
        <p:spPr>
          <a:xfrm>
            <a:off x="0" y="976630"/>
            <a:ext cx="9965690" cy="45275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rgbClr val="036EB8"/>
                </a:solidFill>
              </a:rPr>
              <a:t>一、</a:t>
            </a:r>
            <a:r>
              <a:rPr kumimoji="1" lang="zh-CN" altLang="en-US" dirty="0">
                <a:solidFill>
                  <a:srgbClr val="036EB8"/>
                </a:solidFill>
                <a:sym typeface="+mn-ea"/>
              </a:rPr>
              <a:t>调整行高列宽</a:t>
            </a:r>
            <a:endParaRPr kumimoji="1" lang="zh-CN" altLang="en-US" dirty="0">
              <a:solidFill>
                <a:srgbClr val="036EB8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0705" y="1670050"/>
            <a:ext cx="5062220" cy="32562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lang="zh-CN" dirty="0"/>
              <a:t>（</a:t>
            </a:r>
            <a:r>
              <a:rPr lang="en-US" altLang="zh-CN" dirty="0"/>
              <a:t>1</a:t>
            </a:r>
            <a:r>
              <a:rPr lang="zh-CN" dirty="0"/>
              <a:t>）</a:t>
            </a:r>
            <a:r>
              <a:rPr altLang="zh-CN" dirty="0"/>
              <a:t>拖动边框调整行高或列宽。将鼠标指针移到行号之间的分隔线上，鼠标指针变成带上下箭头的十字形状，按住鼠标左键上下拖动即可随意调整行高</a:t>
            </a:r>
            <a:endParaRPr altLang="zh-CN"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lang="zh-CN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</a:t>
            </a:r>
            <a:r>
              <a:rPr lang="en-US" altLang="zh-CN" dirty="0"/>
              <a:t>精确改变行高或列宽的数值。选中需要调整的行或列，右击，在弹出的快捷菜单中选择</a:t>
            </a:r>
            <a:endParaRPr lang="en-US" altLang="zh-CN"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lang="zh-CN" dirty="0"/>
              <a:t>【行高】或【列宽】选项</a:t>
            </a:r>
            <a:endParaRPr lang="zh-CN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5918695" y="1616284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8755380" y="3371215"/>
            <a:ext cx="666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图</a:t>
            </a: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文本框 7"/>
          <p:cNvSpPr txBox="1"/>
          <p:nvPr>
            <p:custDataLst>
              <p:tags r:id="rId2"/>
            </p:custDataLst>
          </p:nvPr>
        </p:nvSpPr>
        <p:spPr>
          <a:xfrm>
            <a:off x="8755380" y="6179820"/>
            <a:ext cx="666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图</a:t>
            </a: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10" y="1900555"/>
            <a:ext cx="5043805" cy="123952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8895" y="3769995"/>
            <a:ext cx="2305050" cy="21145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 idx="4294967295"/>
          </p:nvPr>
        </p:nvSpPr>
        <p:spPr>
          <a:xfrm>
            <a:off x="0" y="976630"/>
            <a:ext cx="9965690" cy="45275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rgbClr val="036EB8"/>
                </a:solidFill>
              </a:rPr>
              <a:t>二、</a:t>
            </a:r>
            <a:r>
              <a:rPr kumimoji="1" lang="zh-CN" altLang="en-US" dirty="0">
                <a:solidFill>
                  <a:srgbClr val="036EB8"/>
                </a:solidFill>
                <a:sym typeface="+mn-ea"/>
              </a:rPr>
              <a:t>设置单元格数字格式</a:t>
            </a:r>
            <a:endParaRPr kumimoji="1" lang="zh-CN" altLang="en-US" dirty="0">
              <a:solidFill>
                <a:srgbClr val="036EB8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0705" y="1429385"/>
            <a:ext cx="10391775" cy="1238694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打开【单元格格式】对话框，选择【数字】选项卡，如图 所示，用户可以根据分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类下各类型数据的特点进行相应的数字格式设置。各类型数据的含义如下。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⚫ 常规：不包含任何特殊格式的数字格式，仅是一个数字。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⚫ 数值：用于一般数字的表示,可以设置小数位数、千位分隔符、负数等不同格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式，如 8,026、-8026.12 等。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⚫ 货币：表示一般货币数值，如￥118、$22,605。与货币格式有关的“会计专用”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格式，在货币格式的基础上对一列数值设置以货币符号或以小数点对齐。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⚫ 日期、时间：可以参照日期和时间的不同显示样式进行选择。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endParaRPr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07145" y="2350770"/>
            <a:ext cx="2863850" cy="33083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 idx="4294967295"/>
          </p:nvPr>
        </p:nvSpPr>
        <p:spPr>
          <a:xfrm>
            <a:off x="0" y="976630"/>
            <a:ext cx="9965690" cy="45275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rgbClr val="036EB8"/>
                </a:solidFill>
              </a:rPr>
              <a:t>二、</a:t>
            </a:r>
            <a:r>
              <a:rPr kumimoji="1" lang="zh-CN" altLang="en-US" dirty="0">
                <a:solidFill>
                  <a:srgbClr val="036EB8"/>
                </a:solidFill>
                <a:sym typeface="+mn-ea"/>
              </a:rPr>
              <a:t>设置单元格数字格式</a:t>
            </a:r>
            <a:endParaRPr kumimoji="1" lang="zh-CN" altLang="en-US" dirty="0">
              <a:solidFill>
                <a:srgbClr val="036EB8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0705" y="1429385"/>
            <a:ext cx="10391775" cy="1238694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打开【单元格格式】对话框，选择【数字】选项卡，如图 3-47 所示，用户可以根据分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类下各类型数据的特点进行相应的数字格式设置。各类型数据的含义如下。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⚫ 百分比：设置数字为百分比形式，比如把 0.78 设置成百分比形式为 78%。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⚫ 分数：显示数字为分数形式，如 3/4。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⚫ 科学记数：以科学记数法显示数字，如 5000 可以设置为 5.E+03。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⚫ 文本：设置数字为文本格式，文本格式不能参与计算。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⚫ 特殊：这种格式可以将数字转换为常用的中文大小写数字、邮政编码或人民币</a:t>
            </a:r>
            <a:endParaRPr dirty="0"/>
          </a:p>
          <a:p>
            <a:pPr indent="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数值的大写形式。</a:t>
            </a:r>
            <a:endParaRPr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29675" y="2218055"/>
            <a:ext cx="2863850" cy="33083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 idx="4294967295"/>
          </p:nvPr>
        </p:nvSpPr>
        <p:spPr>
          <a:xfrm>
            <a:off x="0" y="976630"/>
            <a:ext cx="9965690" cy="45275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rgbClr val="036EB8"/>
                </a:solidFill>
              </a:rPr>
              <a:t>三、</a:t>
            </a:r>
            <a:r>
              <a:rPr kumimoji="1" dirty="0">
                <a:solidFill>
                  <a:srgbClr val="0070C0"/>
                </a:solidFill>
                <a:sym typeface="+mn-ea"/>
              </a:rPr>
              <a:t>设置单元格数据的对齐方式</a:t>
            </a:r>
            <a:endParaRPr kumimoji="1" lang="zh-CN" altLang="en-US" dirty="0">
              <a:solidFill>
                <a:srgbClr val="0070C0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0705" y="1429385"/>
            <a:ext cx="8087360" cy="1238694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水平对齐：用来设置单元格左右方向的对齐方式，包括“常规”、“靠左(缩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进)”、“居中”、“靠右(缩进)”、“填充”、“两端对齐”、“跨列居中”和“分散对齐(缩进)”。其中“填充”是以当前单元格的内容填满整个单元格；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“跨列居中”为将选定的同一行多个单元格的数据(只有一项数据)居中显示。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其他方式与 WPS 文字类似。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⚫ 垂直对齐：用来设置单元格上下方向的对齐方式，包括“靠上”、“居中”、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“靠下”、“两端对齐”和“分散对齐”，其用法与 WPS 文字类似。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⚫ 文本控制：用来设置文本的换行、缩小字体填充和合并。</a:t>
            </a:r>
            <a:endParaRPr dirty="0"/>
          </a:p>
          <a:p>
            <a:pPr lvl="0"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◼ 自动换行：单元格中输入的文本达到列宽时自动换行。如果单元格中需要</a:t>
            </a:r>
            <a:endParaRPr dirty="0"/>
          </a:p>
          <a:p>
            <a:pPr lvl="0"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人工换行，按&lt;Alt+Enter&gt;组合快捷键即可。</a:t>
            </a:r>
            <a:endParaRPr dirty="0"/>
          </a:p>
          <a:p>
            <a:pPr lvl="0"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◼ 缩小字体填充：在不改变列宽的情况下，通过缩小字符，在单元格内用一</a:t>
            </a:r>
            <a:endParaRPr dirty="0"/>
          </a:p>
          <a:p>
            <a:pPr lvl="0"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行显示所有的数据。</a:t>
            </a:r>
            <a:endParaRPr dirty="0"/>
          </a:p>
          <a:p>
            <a:pPr lvl="0"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◼ 合并单元格：将已选定的多个单元格合并为一个单元格，与“水平对齐”</a:t>
            </a:r>
            <a:endParaRPr dirty="0"/>
          </a:p>
          <a:p>
            <a:pPr lvl="0"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方式中的“居中”合用，相当于【开始】选项卡【合并居中】的功能。</a:t>
            </a:r>
            <a:endParaRPr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48065" y="1952625"/>
            <a:ext cx="3543300" cy="38163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 idx="4294967295"/>
          </p:nvPr>
        </p:nvSpPr>
        <p:spPr>
          <a:xfrm>
            <a:off x="0" y="976630"/>
            <a:ext cx="9965690" cy="45275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rgbClr val="036EB8"/>
                </a:solidFill>
              </a:rPr>
              <a:t>四、</a:t>
            </a:r>
            <a:r>
              <a:rPr kumimoji="1" dirty="0">
                <a:solidFill>
                  <a:srgbClr val="0070C0"/>
                </a:solidFill>
                <a:sym typeface="+mn-ea"/>
              </a:rPr>
              <a:t>设置单元格或选定区域的字体</a:t>
            </a:r>
            <a:endParaRPr kumimoji="1" lang="zh-CN" altLang="en-US" dirty="0">
              <a:solidFill>
                <a:srgbClr val="0070C0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97205" y="2094230"/>
            <a:ext cx="8087360" cy="36912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在表格中，通过对单元格或选定区域的字体、字形、字号、下划线、颜色和特殊效果的设置可以使表格更加美观，易于阅读。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方法①：在【单元格格式】对话框中，选择【字体】选项卡进行相应设置，如图 </a:t>
            </a:r>
            <a:r>
              <a:rPr lang="zh-CN" dirty="0"/>
              <a:t>；</a:t>
            </a:r>
            <a:endParaRPr lang="zh-CN"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lang="zh-CN" dirty="0"/>
              <a:t>方法②：直接使用【开始】选项卡【字体】选项组的命令选项进行相应设置。以上设置方法均与 WPS 文字中字体的格式设置基本相同，可以参考本书的相应部分内容。</a:t>
            </a:r>
            <a:endParaRPr lang="zh-CN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79560" y="2330450"/>
            <a:ext cx="2851150" cy="33274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 idx="4294967295"/>
          </p:nvPr>
        </p:nvSpPr>
        <p:spPr>
          <a:xfrm>
            <a:off x="0" y="976630"/>
            <a:ext cx="9965690" cy="45275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rgbClr val="0070C0"/>
                </a:solidFill>
              </a:rPr>
              <a:t>五、</a:t>
            </a:r>
            <a:r>
              <a:rPr kumimoji="1" dirty="0">
                <a:solidFill>
                  <a:srgbClr val="0070C0"/>
                </a:solidFill>
                <a:sym typeface="+mn-ea"/>
              </a:rPr>
              <a:t>设置单元格边框</a:t>
            </a:r>
            <a:endParaRPr kumimoji="1" lang="zh-CN" altLang="en-US" dirty="0">
              <a:solidFill>
                <a:srgbClr val="0070C0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97205" y="2094230"/>
            <a:ext cx="7390130" cy="36912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通过选择【视图】选项卡下【网格线】复选框进行打开或关闭。默认的网络线在打印时不会被打印出来。如果用户需要打印表格线和边框，必须进行相应的设置。以下是两种常用方法。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方法 1：使用功能区的命令按钮</a:t>
            </a:r>
            <a:r>
              <a:rPr lang="zh-CN" dirty="0"/>
              <a:t>；</a:t>
            </a:r>
            <a:endParaRPr lang="zh-CN"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lang="zh-CN" dirty="0"/>
              <a:t>方法 2：使用【边框】选项卡。</a:t>
            </a:r>
            <a:endParaRPr lang="zh-CN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34400" y="1961515"/>
            <a:ext cx="2049780" cy="460819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 idx="4294967295"/>
          </p:nvPr>
        </p:nvSpPr>
        <p:spPr>
          <a:xfrm>
            <a:off x="0" y="976630"/>
            <a:ext cx="9965690" cy="45275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rgbClr val="0070C0"/>
                </a:solidFill>
              </a:rPr>
              <a:t>六、</a:t>
            </a:r>
            <a:r>
              <a:rPr kumimoji="1" dirty="0">
                <a:solidFill>
                  <a:srgbClr val="0070C0"/>
                </a:solidFill>
                <a:sym typeface="+mn-ea"/>
              </a:rPr>
              <a:t>设置底纹</a:t>
            </a:r>
            <a:endParaRPr kumimoji="1" lang="zh-CN" altLang="en-US" dirty="0">
              <a:solidFill>
                <a:srgbClr val="0070C0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97205" y="2094230"/>
            <a:ext cx="7390130" cy="36912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为达到更好的视觉效果，可以给工作表的单元格添加颜色或者图案。给工作表的单元格添加颜色可使用【填充颜色】下拉按钮，操作步骤如下。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步骤 1：选定需要添加颜色的单元格或单元格区域。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步骤 2：单击【开始】选项卡下的【填充颜色】下拉按钮，展开如图 所示的颜色列表，选择所需要的填充颜色。</a:t>
            </a:r>
            <a:endParaRPr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84515" y="2243455"/>
            <a:ext cx="2935605" cy="370332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 idx="4294967295"/>
          </p:nvPr>
        </p:nvSpPr>
        <p:spPr>
          <a:xfrm>
            <a:off x="0" y="976630"/>
            <a:ext cx="9965690" cy="45275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rgbClr val="0070C0"/>
                </a:solidFill>
              </a:rPr>
              <a:t>七、自动套用格式</a:t>
            </a:r>
            <a:endParaRPr kumimoji="1" lang="zh-CN" altLang="en-US" dirty="0">
              <a:solidFill>
                <a:srgbClr val="0070C0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97205" y="2094230"/>
            <a:ext cx="7390130" cy="36912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WPS 表格内置了一些实用的表格格式，可以把它们套用到正在编辑的表格上，实现对表格的快速格式化。具体套用步骤如下。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步骤 1：选定要套用格式的单元格区域。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步骤 2：单击【开始】选项卡下的【表格样式】下拉按钮，展开如图  所示的列表，在【预设样式】中选择一项，在下面的【主题颜色】中，可以选择不同的颜色主题。</a:t>
            </a:r>
            <a:endParaRPr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44180" y="1429385"/>
            <a:ext cx="3460750" cy="47561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 idx="4294967295"/>
          </p:nvPr>
        </p:nvSpPr>
        <p:spPr>
          <a:xfrm>
            <a:off x="0" y="976630"/>
            <a:ext cx="9965690" cy="45275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rgbClr val="0070C0"/>
                </a:solidFill>
              </a:rPr>
              <a:t>八、</a:t>
            </a:r>
            <a:r>
              <a:rPr kumimoji="1" dirty="0">
                <a:solidFill>
                  <a:srgbClr val="0070C0"/>
                </a:solidFill>
                <a:sym typeface="+mn-ea"/>
              </a:rPr>
              <a:t>添加条件格式</a:t>
            </a:r>
            <a:r>
              <a:rPr kumimoji="1" lang="zh-CN" dirty="0">
                <a:solidFill>
                  <a:srgbClr val="0070C0"/>
                </a:solidFill>
                <a:sym typeface="+mn-ea"/>
              </a:rPr>
              <a:t>和批注</a:t>
            </a:r>
            <a:endParaRPr kumimoji="1" lang="zh-CN" altLang="en-US" dirty="0">
              <a:solidFill>
                <a:srgbClr val="0070C0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4490" y="1662430"/>
            <a:ext cx="7390130" cy="36912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lang="zh-CN" b="1" dirty="0">
                <a:solidFill>
                  <a:srgbClr val="0070C0"/>
                </a:solidFill>
              </a:rPr>
              <a:t>（一）</a:t>
            </a:r>
            <a:r>
              <a:rPr b="1" dirty="0">
                <a:solidFill>
                  <a:srgbClr val="0070C0"/>
                </a:solidFill>
              </a:rPr>
              <a:t>条件格式</a:t>
            </a:r>
            <a:endParaRPr b="1" dirty="0">
              <a:solidFill>
                <a:srgbClr val="0070C0"/>
              </a:solidFill>
            </a:endParaRPr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是指规定单元格中的数据达到设定的条件时，按规定的格式显示。这样使表格将更加清晰、易读，有很强的实用性。比如在现金收支账中，当出现超支的情况时，希望用红色显示超支额；在成绩登记表中，不及格的成绩希望用红色标出等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具体操作步骤如下。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步骤 1：选定要设置条件格式的单元格或单元格区域。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步骤 2：单击【开始】选项卡，单击【条件格式】下拉按钮，展开如图 所示的下拉列表,根据需要选择一种选项，设置好相应数值，单击【确定】按钮。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步骤 3：如果有多个条件，可以再次选择相应的选项，输入相关的数值，多个条件可以叠加生效。</a:t>
            </a:r>
            <a:endParaRPr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61655" y="1755775"/>
            <a:ext cx="2449195" cy="459359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 idx="4294967295"/>
          </p:nvPr>
        </p:nvSpPr>
        <p:spPr>
          <a:xfrm>
            <a:off x="0" y="976630"/>
            <a:ext cx="9965690" cy="45275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rgbClr val="0070C0"/>
                </a:solidFill>
              </a:rPr>
              <a:t>八、</a:t>
            </a:r>
            <a:r>
              <a:rPr kumimoji="1" dirty="0">
                <a:solidFill>
                  <a:srgbClr val="0070C0"/>
                </a:solidFill>
                <a:sym typeface="+mn-ea"/>
              </a:rPr>
              <a:t>添加条件格式</a:t>
            </a:r>
            <a:r>
              <a:rPr kumimoji="1" lang="zh-CN" dirty="0">
                <a:solidFill>
                  <a:srgbClr val="0070C0"/>
                </a:solidFill>
                <a:sym typeface="+mn-ea"/>
              </a:rPr>
              <a:t>和批注</a:t>
            </a:r>
            <a:endParaRPr kumimoji="1" lang="zh-CN" altLang="en-US" dirty="0">
              <a:solidFill>
                <a:srgbClr val="0070C0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4490" y="1662430"/>
            <a:ext cx="7390130" cy="36912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lang="zh-CN" b="1" dirty="0">
                <a:solidFill>
                  <a:srgbClr val="0070C0"/>
                </a:solidFill>
              </a:rPr>
              <a:t>（一）添加批注</a:t>
            </a:r>
            <a:endParaRPr b="1" dirty="0">
              <a:solidFill>
                <a:srgbClr val="0070C0"/>
              </a:solidFill>
            </a:endParaRPr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为便于人们理解单元格的含义，可以为单元格添加注释，这个注释被称为批注。一个单元格添加了批注后，单元格的右上角会出现一个三角形标志，鼠标指针移动到这个单元格上时会显示批注信息。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b="1" dirty="0">
                <a:solidFill>
                  <a:srgbClr val="0070C0"/>
                </a:solidFill>
              </a:rPr>
              <a:t>1.添加批注</a:t>
            </a:r>
            <a:endParaRPr b="1" dirty="0">
              <a:solidFill>
                <a:srgbClr val="0070C0"/>
              </a:solidFill>
            </a:endParaRPr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步骤 1：选定要添加批注的单元格。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步骤 2：单击【审阅】选项卡中的【新建批注】按钮，在弹出的【批注】文本框中输入批注内容，然后单击任意其他单元格。设置批注后的效果如图所示</a:t>
            </a:r>
            <a:endParaRPr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22895" y="3128645"/>
            <a:ext cx="3968750" cy="9779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 idx="4294967295"/>
          </p:nvPr>
        </p:nvSpPr>
        <p:spPr>
          <a:xfrm>
            <a:off x="0" y="976630"/>
            <a:ext cx="9965690" cy="45275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rgbClr val="0070C0"/>
                </a:solidFill>
              </a:rPr>
              <a:t>八、</a:t>
            </a:r>
            <a:r>
              <a:rPr kumimoji="1" dirty="0">
                <a:solidFill>
                  <a:srgbClr val="0070C0"/>
                </a:solidFill>
                <a:sym typeface="+mn-ea"/>
              </a:rPr>
              <a:t>添加条件格式</a:t>
            </a:r>
            <a:r>
              <a:rPr kumimoji="1" lang="zh-CN" dirty="0">
                <a:solidFill>
                  <a:srgbClr val="0070C0"/>
                </a:solidFill>
                <a:sym typeface="+mn-ea"/>
              </a:rPr>
              <a:t>和批注</a:t>
            </a:r>
            <a:endParaRPr kumimoji="1" lang="zh-CN" altLang="en-US" dirty="0">
              <a:solidFill>
                <a:srgbClr val="0070C0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41375" y="1662430"/>
            <a:ext cx="9261475" cy="36912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lang="zh-CN" b="1" dirty="0">
                <a:solidFill>
                  <a:srgbClr val="0070C0"/>
                </a:solidFill>
              </a:rPr>
              <a:t>（一）添加批注</a:t>
            </a:r>
            <a:endParaRPr b="1" dirty="0">
              <a:solidFill>
                <a:srgbClr val="0070C0"/>
              </a:solidFill>
            </a:endParaRPr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b="1" dirty="0">
                <a:solidFill>
                  <a:srgbClr val="0070C0"/>
                </a:solidFill>
              </a:rPr>
              <a:t>2.编辑或删除批注</a:t>
            </a:r>
            <a:endParaRPr b="1" dirty="0">
              <a:solidFill>
                <a:srgbClr val="0070C0"/>
              </a:solidFill>
            </a:endParaRPr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步骤 1：选定有批注的单元格。</a:t>
            </a:r>
            <a:endParaRPr dirty="0"/>
          </a:p>
          <a:p>
            <a:pPr indent="0" algn="l" fontAlgn="auto">
              <a:lnSpc>
                <a:spcPts val="2860"/>
              </a:lnSpc>
              <a:spcBef>
                <a:spcPts val="0"/>
              </a:spcBef>
              <a:buClrTx/>
              <a:buSzTx/>
              <a:buFont typeface="Wingdings" panose="05000000000000000000" charset="0"/>
              <a:buNone/>
            </a:pPr>
            <a:r>
              <a:rPr dirty="0"/>
              <a:t>步骤 2：单击【审阅】选项卡中的【编辑批注】按钮或【删除批注】按钮，即可进行批注编辑或删除已有的批注，如图所示。</a:t>
            </a:r>
            <a:endParaRPr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1125" y="4445000"/>
            <a:ext cx="9304020" cy="106934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对象2"/>
          <p:cNvSpPr/>
          <p:nvPr>
            <p:custDataLst>
              <p:tags r:id="rId1"/>
            </p:custDataLst>
          </p:nvPr>
        </p:nvSpPr>
        <p:spPr>
          <a:xfrm>
            <a:off x="616902" y="3847191"/>
            <a:ext cx="5047422" cy="1566441"/>
          </a:xfrm>
          <a:custGeom>
            <a:avLst/>
            <a:gdLst/>
            <a:ahLst/>
            <a:cxnLst/>
            <a:rect l="l" t="t" r="r" b="b"/>
            <a:pathLst>
              <a:path w="5038344" h="1563624">
                <a:moveTo>
                  <a:pt x="3776472" y="0"/>
                </a:moveTo>
                <a:lnTo>
                  <a:pt x="0" y="0"/>
                </a:lnTo>
                <a:lnTo>
                  <a:pt x="0" y="1563624"/>
                </a:lnTo>
                <a:lnTo>
                  <a:pt x="5038344" y="1563624"/>
                </a:lnTo>
                <a:cubicBezTo>
                  <a:pt x="4334256" y="1380744"/>
                  <a:pt x="3803904" y="758952"/>
                  <a:pt x="3776472" y="0"/>
                </a:cubicBezTo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lt1">
                  <a:alpha val="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0" scaled="1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Ins="1835785" anchor="ctr" anchorCtr="1">
            <a:noAutofit/>
          </a:bodyPr>
          <a:p>
            <a:pPr indent="0" algn="r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为单元格插入批注编辑批注的方法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28" name="对象3"/>
          <p:cNvSpPr/>
          <p:nvPr>
            <p:custDataLst>
              <p:tags r:id="rId2"/>
            </p:custDataLst>
          </p:nvPr>
        </p:nvSpPr>
        <p:spPr>
          <a:xfrm>
            <a:off x="616902" y="2189145"/>
            <a:ext cx="4919175" cy="1566441"/>
          </a:xfrm>
          <a:custGeom>
            <a:avLst/>
            <a:gdLst/>
            <a:ahLst/>
            <a:cxnLst/>
            <a:rect l="l" t="t" r="r" b="b"/>
            <a:pathLst>
              <a:path w="4910328" h="1563624">
                <a:moveTo>
                  <a:pt x="4910328" y="0"/>
                </a:moveTo>
                <a:lnTo>
                  <a:pt x="0" y="0"/>
                </a:lnTo>
                <a:lnTo>
                  <a:pt x="0" y="1563624"/>
                </a:lnTo>
                <a:lnTo>
                  <a:pt x="3776472" y="1563624"/>
                </a:lnTo>
                <a:cubicBezTo>
                  <a:pt x="3785616" y="832104"/>
                  <a:pt x="4261104" y="219456"/>
                  <a:pt x="4910328" y="0"/>
                </a:cubicBezTo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lt1">
                  <a:alpha val="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Ins="1800225" anchor="ctr" anchorCtr="1">
            <a:noAutofit/>
          </a:bodyPr>
          <a:p>
            <a:pPr marL="0" indent="0" algn="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熟悉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WPS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美化单元格和美化表格的方法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41" name="对象9"/>
          <p:cNvSpPr/>
          <p:nvPr>
            <p:custDataLst>
              <p:tags r:id="rId3"/>
            </p:custDataLst>
          </p:nvPr>
        </p:nvSpPr>
        <p:spPr>
          <a:xfrm>
            <a:off x="5197140" y="2894502"/>
            <a:ext cx="1777132" cy="1777132"/>
          </a:xfrm>
          <a:custGeom>
            <a:avLst/>
            <a:gdLst/>
            <a:ahLst/>
            <a:cxnLst/>
            <a:rect l="l" t="t" r="r" b="b"/>
            <a:pathLst>
              <a:path w="1773936" h="1773936">
                <a:moveTo>
                  <a:pt x="850392" y="0"/>
                </a:moveTo>
                <a:cubicBezTo>
                  <a:pt x="868680" y="0"/>
                  <a:pt x="877824" y="0"/>
                  <a:pt x="886968" y="0"/>
                </a:cubicBezTo>
                <a:cubicBezTo>
                  <a:pt x="896112" y="0"/>
                  <a:pt x="914400" y="0"/>
                  <a:pt x="923544" y="0"/>
                </a:cubicBezTo>
                <a:lnTo>
                  <a:pt x="923544" y="9144"/>
                </a:lnTo>
                <a:cubicBezTo>
                  <a:pt x="914400" y="9144"/>
                  <a:pt x="896112" y="9144"/>
                  <a:pt x="886968" y="9144"/>
                </a:cubicBezTo>
                <a:cubicBezTo>
                  <a:pt x="877824" y="9144"/>
                  <a:pt x="868680" y="9144"/>
                  <a:pt x="850392" y="9144"/>
                </a:cubicBezTo>
                <a:lnTo>
                  <a:pt x="850392" y="0"/>
                </a:lnTo>
                <a:moveTo>
                  <a:pt x="713232" y="18288"/>
                </a:moveTo>
                <a:cubicBezTo>
                  <a:pt x="740664" y="9144"/>
                  <a:pt x="758952" y="9144"/>
                  <a:pt x="786384" y="9144"/>
                </a:cubicBezTo>
                <a:lnTo>
                  <a:pt x="786384" y="18288"/>
                </a:lnTo>
                <a:cubicBezTo>
                  <a:pt x="758952" y="18288"/>
                  <a:pt x="740664" y="27432"/>
                  <a:pt x="713232" y="27432"/>
                </a:cubicBezTo>
                <a:lnTo>
                  <a:pt x="713232" y="18288"/>
                </a:lnTo>
                <a:moveTo>
                  <a:pt x="996696" y="9144"/>
                </a:moveTo>
                <a:cubicBezTo>
                  <a:pt x="1014984" y="9144"/>
                  <a:pt x="1042416" y="9144"/>
                  <a:pt x="1060704" y="18288"/>
                </a:cubicBezTo>
                <a:lnTo>
                  <a:pt x="1060704" y="27432"/>
                </a:lnTo>
                <a:cubicBezTo>
                  <a:pt x="1033272" y="27432"/>
                  <a:pt x="1014984" y="18288"/>
                  <a:pt x="987552" y="18288"/>
                </a:cubicBezTo>
                <a:lnTo>
                  <a:pt x="996696" y="9144"/>
                </a:lnTo>
                <a:moveTo>
                  <a:pt x="585216" y="54864"/>
                </a:moveTo>
                <a:cubicBezTo>
                  <a:pt x="603504" y="45720"/>
                  <a:pt x="621792" y="36576"/>
                  <a:pt x="649224" y="36576"/>
                </a:cubicBezTo>
                <a:lnTo>
                  <a:pt x="649224" y="45720"/>
                </a:lnTo>
                <a:cubicBezTo>
                  <a:pt x="630936" y="54864"/>
                  <a:pt x="603504" y="54864"/>
                  <a:pt x="585216" y="64008"/>
                </a:cubicBezTo>
                <a:lnTo>
                  <a:pt x="585216" y="54864"/>
                </a:lnTo>
                <a:moveTo>
                  <a:pt x="1133856" y="36576"/>
                </a:moveTo>
                <a:cubicBezTo>
                  <a:pt x="1152144" y="36576"/>
                  <a:pt x="1170432" y="45720"/>
                  <a:pt x="1197864" y="54864"/>
                </a:cubicBezTo>
                <a:lnTo>
                  <a:pt x="1188720" y="64008"/>
                </a:lnTo>
                <a:cubicBezTo>
                  <a:pt x="1170432" y="54864"/>
                  <a:pt x="1152144" y="54864"/>
                  <a:pt x="1124712" y="45720"/>
                </a:cubicBezTo>
                <a:lnTo>
                  <a:pt x="1133856" y="36576"/>
                </a:lnTo>
                <a:moveTo>
                  <a:pt x="1261872" y="82296"/>
                </a:moveTo>
                <a:cubicBezTo>
                  <a:pt x="1280160" y="91440"/>
                  <a:pt x="1298448" y="100584"/>
                  <a:pt x="1325880" y="109728"/>
                </a:cubicBezTo>
                <a:lnTo>
                  <a:pt x="1316736" y="118872"/>
                </a:lnTo>
                <a:cubicBezTo>
                  <a:pt x="1298448" y="109728"/>
                  <a:pt x="1280160" y="100584"/>
                  <a:pt x="1252728" y="91440"/>
                </a:cubicBezTo>
                <a:lnTo>
                  <a:pt x="1261872" y="82296"/>
                </a:lnTo>
                <a:moveTo>
                  <a:pt x="457200" y="109728"/>
                </a:moveTo>
                <a:cubicBezTo>
                  <a:pt x="475488" y="100584"/>
                  <a:pt x="493776" y="91440"/>
                  <a:pt x="512064" y="82296"/>
                </a:cubicBezTo>
                <a:lnTo>
                  <a:pt x="521208" y="91440"/>
                </a:lnTo>
                <a:cubicBezTo>
                  <a:pt x="502920" y="100584"/>
                  <a:pt x="484632" y="109728"/>
                  <a:pt x="457200" y="118872"/>
                </a:cubicBezTo>
                <a:lnTo>
                  <a:pt x="457200" y="109728"/>
                </a:lnTo>
                <a:moveTo>
                  <a:pt x="1380744" y="146304"/>
                </a:moveTo>
                <a:cubicBezTo>
                  <a:pt x="1399032" y="164592"/>
                  <a:pt x="1417320" y="173736"/>
                  <a:pt x="1435608" y="192024"/>
                </a:cubicBezTo>
                <a:lnTo>
                  <a:pt x="1435608" y="201168"/>
                </a:lnTo>
                <a:cubicBezTo>
                  <a:pt x="1417320" y="182880"/>
                  <a:pt x="1399032" y="173736"/>
                  <a:pt x="1371600" y="155448"/>
                </a:cubicBezTo>
                <a:lnTo>
                  <a:pt x="1380744" y="146304"/>
                </a:lnTo>
                <a:moveTo>
                  <a:pt x="338328" y="192024"/>
                </a:moveTo>
                <a:cubicBezTo>
                  <a:pt x="356616" y="173736"/>
                  <a:pt x="374904" y="164592"/>
                  <a:pt x="393192" y="146304"/>
                </a:cubicBezTo>
                <a:lnTo>
                  <a:pt x="402336" y="155448"/>
                </a:lnTo>
                <a:cubicBezTo>
                  <a:pt x="384048" y="173736"/>
                  <a:pt x="365760" y="182880"/>
                  <a:pt x="347472" y="201168"/>
                </a:cubicBezTo>
                <a:lnTo>
                  <a:pt x="338328" y="192024"/>
                </a:lnTo>
                <a:moveTo>
                  <a:pt x="1490472" y="237744"/>
                </a:moveTo>
                <a:cubicBezTo>
                  <a:pt x="1508760" y="256032"/>
                  <a:pt x="1527048" y="265176"/>
                  <a:pt x="1545336" y="283464"/>
                </a:cubicBezTo>
                <a:lnTo>
                  <a:pt x="1536192" y="292608"/>
                </a:lnTo>
                <a:cubicBezTo>
                  <a:pt x="1517904" y="274320"/>
                  <a:pt x="1499616" y="256032"/>
                  <a:pt x="1481328" y="246888"/>
                </a:cubicBezTo>
                <a:lnTo>
                  <a:pt x="1490472" y="237744"/>
                </a:lnTo>
                <a:moveTo>
                  <a:pt x="237744" y="283464"/>
                </a:moveTo>
                <a:cubicBezTo>
                  <a:pt x="256032" y="265176"/>
                  <a:pt x="265176" y="256032"/>
                  <a:pt x="283464" y="237744"/>
                </a:cubicBezTo>
                <a:lnTo>
                  <a:pt x="292608" y="246888"/>
                </a:lnTo>
                <a:cubicBezTo>
                  <a:pt x="274320" y="256032"/>
                  <a:pt x="256032" y="274320"/>
                  <a:pt x="246888" y="292608"/>
                </a:cubicBezTo>
                <a:lnTo>
                  <a:pt x="237744" y="283464"/>
                </a:lnTo>
                <a:moveTo>
                  <a:pt x="1581912" y="338328"/>
                </a:moveTo>
                <a:cubicBezTo>
                  <a:pt x="1600200" y="356616"/>
                  <a:pt x="1618488" y="374904"/>
                  <a:pt x="1627632" y="393192"/>
                </a:cubicBezTo>
                <a:lnTo>
                  <a:pt x="1618488" y="402336"/>
                </a:lnTo>
                <a:cubicBezTo>
                  <a:pt x="1609344" y="384048"/>
                  <a:pt x="1591056" y="365760"/>
                  <a:pt x="1572768" y="347472"/>
                </a:cubicBezTo>
                <a:lnTo>
                  <a:pt x="1581912" y="338328"/>
                </a:lnTo>
                <a:moveTo>
                  <a:pt x="146304" y="393192"/>
                </a:moveTo>
                <a:cubicBezTo>
                  <a:pt x="164592" y="374904"/>
                  <a:pt x="173736" y="356616"/>
                  <a:pt x="192024" y="338328"/>
                </a:cubicBezTo>
                <a:lnTo>
                  <a:pt x="201168" y="347472"/>
                </a:lnTo>
                <a:cubicBezTo>
                  <a:pt x="182880" y="365760"/>
                  <a:pt x="173736" y="384048"/>
                  <a:pt x="155448" y="402336"/>
                </a:cubicBezTo>
                <a:lnTo>
                  <a:pt x="146304" y="393192"/>
                </a:lnTo>
                <a:moveTo>
                  <a:pt x="1664208" y="457200"/>
                </a:moveTo>
                <a:cubicBezTo>
                  <a:pt x="1673352" y="475488"/>
                  <a:pt x="1682496" y="493776"/>
                  <a:pt x="1691640" y="512064"/>
                </a:cubicBezTo>
                <a:lnTo>
                  <a:pt x="1682496" y="521208"/>
                </a:lnTo>
                <a:cubicBezTo>
                  <a:pt x="1673352" y="502920"/>
                  <a:pt x="1664208" y="475488"/>
                  <a:pt x="1655064" y="457200"/>
                </a:cubicBezTo>
                <a:lnTo>
                  <a:pt x="1664208" y="457200"/>
                </a:lnTo>
                <a:moveTo>
                  <a:pt x="82296" y="512064"/>
                </a:moveTo>
                <a:cubicBezTo>
                  <a:pt x="91440" y="493776"/>
                  <a:pt x="100584" y="475488"/>
                  <a:pt x="109728" y="457200"/>
                </a:cubicBezTo>
                <a:lnTo>
                  <a:pt x="118872" y="457200"/>
                </a:lnTo>
                <a:cubicBezTo>
                  <a:pt x="109728" y="475488"/>
                  <a:pt x="100584" y="502920"/>
                  <a:pt x="91440" y="521208"/>
                </a:cubicBezTo>
                <a:lnTo>
                  <a:pt x="82296" y="512064"/>
                </a:lnTo>
                <a:moveTo>
                  <a:pt x="1719072" y="576072"/>
                </a:moveTo>
                <a:cubicBezTo>
                  <a:pt x="1728216" y="603504"/>
                  <a:pt x="1737360" y="621792"/>
                  <a:pt x="1746504" y="649224"/>
                </a:cubicBezTo>
                <a:lnTo>
                  <a:pt x="1728216" y="649224"/>
                </a:lnTo>
                <a:cubicBezTo>
                  <a:pt x="1728216" y="630936"/>
                  <a:pt x="1719072" y="603504"/>
                  <a:pt x="1709928" y="585216"/>
                </a:cubicBezTo>
                <a:lnTo>
                  <a:pt x="1719072" y="576072"/>
                </a:lnTo>
                <a:moveTo>
                  <a:pt x="36576" y="649224"/>
                </a:moveTo>
                <a:cubicBezTo>
                  <a:pt x="36576" y="621792"/>
                  <a:pt x="45720" y="603504"/>
                  <a:pt x="54864" y="576072"/>
                </a:cubicBezTo>
                <a:lnTo>
                  <a:pt x="64008" y="585216"/>
                </a:lnTo>
                <a:cubicBezTo>
                  <a:pt x="54864" y="603504"/>
                  <a:pt x="54864" y="630936"/>
                  <a:pt x="45720" y="649224"/>
                </a:cubicBezTo>
                <a:lnTo>
                  <a:pt x="36576" y="649224"/>
                </a:lnTo>
                <a:moveTo>
                  <a:pt x="1755648" y="713232"/>
                </a:moveTo>
                <a:cubicBezTo>
                  <a:pt x="1764792" y="740664"/>
                  <a:pt x="1764792" y="758952"/>
                  <a:pt x="1773936" y="786384"/>
                </a:cubicBezTo>
                <a:lnTo>
                  <a:pt x="1755648" y="786384"/>
                </a:lnTo>
                <a:cubicBezTo>
                  <a:pt x="1755648" y="758952"/>
                  <a:pt x="1755648" y="740664"/>
                  <a:pt x="1746504" y="713232"/>
                </a:cubicBezTo>
                <a:lnTo>
                  <a:pt x="1755648" y="713232"/>
                </a:lnTo>
                <a:moveTo>
                  <a:pt x="9144" y="786384"/>
                </a:moveTo>
                <a:cubicBezTo>
                  <a:pt x="9144" y="758952"/>
                  <a:pt x="9144" y="740664"/>
                  <a:pt x="18288" y="713232"/>
                </a:cubicBezTo>
                <a:lnTo>
                  <a:pt x="27432" y="713232"/>
                </a:lnTo>
                <a:cubicBezTo>
                  <a:pt x="27432" y="740664"/>
                  <a:pt x="18288" y="758952"/>
                  <a:pt x="18288" y="786384"/>
                </a:cubicBezTo>
                <a:lnTo>
                  <a:pt x="9144" y="786384"/>
                </a:lnTo>
                <a:moveTo>
                  <a:pt x="1773936" y="850392"/>
                </a:moveTo>
                <a:cubicBezTo>
                  <a:pt x="1773936" y="868680"/>
                  <a:pt x="1773936" y="877824"/>
                  <a:pt x="1773936" y="886968"/>
                </a:cubicBezTo>
                <a:cubicBezTo>
                  <a:pt x="1773936" y="896112"/>
                  <a:pt x="1773936" y="914400"/>
                  <a:pt x="1773936" y="923544"/>
                </a:cubicBezTo>
                <a:lnTo>
                  <a:pt x="1764792" y="923544"/>
                </a:lnTo>
                <a:cubicBezTo>
                  <a:pt x="1764792" y="914400"/>
                  <a:pt x="1764792" y="896112"/>
                  <a:pt x="1764792" y="886968"/>
                </a:cubicBezTo>
                <a:cubicBezTo>
                  <a:pt x="1764792" y="877824"/>
                  <a:pt x="1764792" y="868680"/>
                  <a:pt x="1764792" y="850392"/>
                </a:cubicBezTo>
                <a:lnTo>
                  <a:pt x="1773936" y="850392"/>
                </a:lnTo>
                <a:moveTo>
                  <a:pt x="0" y="886968"/>
                </a:moveTo>
                <a:cubicBezTo>
                  <a:pt x="0" y="877824"/>
                  <a:pt x="0" y="868680"/>
                  <a:pt x="0" y="850392"/>
                </a:cubicBezTo>
                <a:lnTo>
                  <a:pt x="9144" y="850392"/>
                </a:lnTo>
                <a:cubicBezTo>
                  <a:pt x="9144" y="868680"/>
                  <a:pt x="9144" y="877824"/>
                  <a:pt x="9144" y="886968"/>
                </a:cubicBezTo>
                <a:cubicBezTo>
                  <a:pt x="9144" y="896112"/>
                  <a:pt x="9144" y="914400"/>
                  <a:pt x="9144" y="923544"/>
                </a:cubicBezTo>
                <a:lnTo>
                  <a:pt x="0" y="923544"/>
                </a:lnTo>
                <a:cubicBezTo>
                  <a:pt x="0" y="914400"/>
                  <a:pt x="0" y="896112"/>
                  <a:pt x="0" y="886968"/>
                </a:cubicBezTo>
                <a:moveTo>
                  <a:pt x="1773936" y="987552"/>
                </a:moveTo>
                <a:cubicBezTo>
                  <a:pt x="1764792" y="1014984"/>
                  <a:pt x="1764792" y="1042416"/>
                  <a:pt x="1755648" y="1060704"/>
                </a:cubicBezTo>
                <a:lnTo>
                  <a:pt x="1746504" y="1060704"/>
                </a:lnTo>
                <a:cubicBezTo>
                  <a:pt x="1755648" y="1033272"/>
                  <a:pt x="1755648" y="1014984"/>
                  <a:pt x="1755648" y="987552"/>
                </a:cubicBezTo>
                <a:lnTo>
                  <a:pt x="1773936" y="987552"/>
                </a:lnTo>
                <a:moveTo>
                  <a:pt x="18288" y="1060704"/>
                </a:moveTo>
                <a:cubicBezTo>
                  <a:pt x="9144" y="1042416"/>
                  <a:pt x="9144" y="1014984"/>
                  <a:pt x="9144" y="987552"/>
                </a:cubicBezTo>
                <a:lnTo>
                  <a:pt x="18288" y="987552"/>
                </a:lnTo>
                <a:cubicBezTo>
                  <a:pt x="18288" y="1014984"/>
                  <a:pt x="27432" y="1033272"/>
                  <a:pt x="27432" y="1060704"/>
                </a:cubicBezTo>
                <a:lnTo>
                  <a:pt x="18288" y="1060704"/>
                </a:lnTo>
                <a:moveTo>
                  <a:pt x="1746504" y="1124712"/>
                </a:moveTo>
                <a:cubicBezTo>
                  <a:pt x="1737360" y="1152144"/>
                  <a:pt x="1728216" y="1170432"/>
                  <a:pt x="1719072" y="1197864"/>
                </a:cubicBezTo>
                <a:lnTo>
                  <a:pt x="1709928" y="1188720"/>
                </a:lnTo>
                <a:cubicBezTo>
                  <a:pt x="1719072" y="1170432"/>
                  <a:pt x="1728216" y="1152144"/>
                  <a:pt x="1728216" y="1124712"/>
                </a:cubicBezTo>
                <a:lnTo>
                  <a:pt x="1746504" y="1124712"/>
                </a:lnTo>
                <a:moveTo>
                  <a:pt x="54864" y="1197864"/>
                </a:moveTo>
                <a:cubicBezTo>
                  <a:pt x="45720" y="1170432"/>
                  <a:pt x="36576" y="1152144"/>
                  <a:pt x="36576" y="1124712"/>
                </a:cubicBezTo>
                <a:lnTo>
                  <a:pt x="45720" y="1124712"/>
                </a:lnTo>
                <a:cubicBezTo>
                  <a:pt x="54864" y="1152144"/>
                  <a:pt x="54864" y="1170432"/>
                  <a:pt x="64008" y="1188720"/>
                </a:cubicBezTo>
                <a:lnTo>
                  <a:pt x="54864" y="1197864"/>
                </a:lnTo>
                <a:moveTo>
                  <a:pt x="1691640" y="1261872"/>
                </a:moveTo>
                <a:cubicBezTo>
                  <a:pt x="1682496" y="1280160"/>
                  <a:pt x="1673352" y="1298448"/>
                  <a:pt x="1664208" y="1325880"/>
                </a:cubicBezTo>
                <a:lnTo>
                  <a:pt x="1655064" y="1316736"/>
                </a:lnTo>
                <a:cubicBezTo>
                  <a:pt x="1664208" y="1298448"/>
                  <a:pt x="1673352" y="1271016"/>
                  <a:pt x="1682496" y="1252728"/>
                </a:cubicBezTo>
                <a:lnTo>
                  <a:pt x="1691640" y="1261872"/>
                </a:lnTo>
                <a:moveTo>
                  <a:pt x="109728" y="1325880"/>
                </a:moveTo>
                <a:cubicBezTo>
                  <a:pt x="100584" y="1298448"/>
                  <a:pt x="91440" y="1280160"/>
                  <a:pt x="82296" y="1261872"/>
                </a:cubicBezTo>
                <a:lnTo>
                  <a:pt x="91440" y="1252728"/>
                </a:lnTo>
                <a:cubicBezTo>
                  <a:pt x="100584" y="1271016"/>
                  <a:pt x="109728" y="1298448"/>
                  <a:pt x="118872" y="1316736"/>
                </a:cubicBezTo>
                <a:lnTo>
                  <a:pt x="109728" y="1325880"/>
                </a:lnTo>
                <a:moveTo>
                  <a:pt x="1627632" y="1380744"/>
                </a:moveTo>
                <a:cubicBezTo>
                  <a:pt x="1618488" y="1399032"/>
                  <a:pt x="1600200" y="1417320"/>
                  <a:pt x="1581912" y="1435608"/>
                </a:cubicBezTo>
                <a:lnTo>
                  <a:pt x="1572768" y="1426464"/>
                </a:lnTo>
                <a:cubicBezTo>
                  <a:pt x="1591056" y="1408176"/>
                  <a:pt x="1609344" y="1389888"/>
                  <a:pt x="1618488" y="1371600"/>
                </a:cubicBezTo>
                <a:lnTo>
                  <a:pt x="1627632" y="1380744"/>
                </a:lnTo>
                <a:moveTo>
                  <a:pt x="192024" y="1435608"/>
                </a:moveTo>
                <a:cubicBezTo>
                  <a:pt x="173736" y="1417320"/>
                  <a:pt x="164592" y="1399032"/>
                  <a:pt x="146304" y="1380744"/>
                </a:cubicBezTo>
                <a:lnTo>
                  <a:pt x="155448" y="1371600"/>
                </a:lnTo>
                <a:cubicBezTo>
                  <a:pt x="173736" y="1389888"/>
                  <a:pt x="182880" y="1408176"/>
                  <a:pt x="201168" y="1426464"/>
                </a:cubicBezTo>
                <a:lnTo>
                  <a:pt x="192024" y="1435608"/>
                </a:lnTo>
                <a:moveTo>
                  <a:pt x="1545336" y="1490472"/>
                </a:moveTo>
                <a:cubicBezTo>
                  <a:pt x="1527048" y="1508760"/>
                  <a:pt x="1508760" y="1527048"/>
                  <a:pt x="1490472" y="1536192"/>
                </a:cubicBezTo>
                <a:lnTo>
                  <a:pt x="1481328" y="1527048"/>
                </a:lnTo>
                <a:cubicBezTo>
                  <a:pt x="1499616" y="1517904"/>
                  <a:pt x="1517904" y="1499616"/>
                  <a:pt x="1536192" y="1481328"/>
                </a:cubicBezTo>
                <a:lnTo>
                  <a:pt x="1545336" y="1490472"/>
                </a:lnTo>
                <a:moveTo>
                  <a:pt x="283464" y="1536192"/>
                </a:moveTo>
                <a:cubicBezTo>
                  <a:pt x="265176" y="1527048"/>
                  <a:pt x="256032" y="1508760"/>
                  <a:pt x="237744" y="1490472"/>
                </a:cubicBezTo>
                <a:lnTo>
                  <a:pt x="246888" y="1481328"/>
                </a:lnTo>
                <a:cubicBezTo>
                  <a:pt x="256032" y="1499616"/>
                  <a:pt x="274320" y="1517904"/>
                  <a:pt x="292608" y="1527048"/>
                </a:cubicBezTo>
                <a:lnTo>
                  <a:pt x="283464" y="1536192"/>
                </a:lnTo>
                <a:moveTo>
                  <a:pt x="1435608" y="1581912"/>
                </a:moveTo>
                <a:cubicBezTo>
                  <a:pt x="1417320" y="1600200"/>
                  <a:pt x="1399032" y="1609344"/>
                  <a:pt x="1380744" y="1627632"/>
                </a:cubicBezTo>
                <a:lnTo>
                  <a:pt x="1371600" y="1618488"/>
                </a:lnTo>
                <a:cubicBezTo>
                  <a:pt x="1399032" y="1600200"/>
                  <a:pt x="1417320" y="1591056"/>
                  <a:pt x="1435608" y="1572768"/>
                </a:cubicBezTo>
                <a:lnTo>
                  <a:pt x="1435608" y="1581912"/>
                </a:lnTo>
                <a:moveTo>
                  <a:pt x="393192" y="1627632"/>
                </a:moveTo>
                <a:cubicBezTo>
                  <a:pt x="374904" y="1609344"/>
                  <a:pt x="356616" y="1600200"/>
                  <a:pt x="338328" y="1581912"/>
                </a:cubicBezTo>
                <a:lnTo>
                  <a:pt x="347472" y="1572768"/>
                </a:lnTo>
                <a:cubicBezTo>
                  <a:pt x="365760" y="1591056"/>
                  <a:pt x="384048" y="1600200"/>
                  <a:pt x="402336" y="1618488"/>
                </a:cubicBezTo>
                <a:lnTo>
                  <a:pt x="393192" y="1627632"/>
                </a:lnTo>
                <a:moveTo>
                  <a:pt x="512064" y="1691640"/>
                </a:moveTo>
                <a:cubicBezTo>
                  <a:pt x="493776" y="1682496"/>
                  <a:pt x="475488" y="1673352"/>
                  <a:pt x="457200" y="1664208"/>
                </a:cubicBezTo>
                <a:lnTo>
                  <a:pt x="457200" y="1655064"/>
                </a:lnTo>
                <a:cubicBezTo>
                  <a:pt x="484632" y="1664208"/>
                  <a:pt x="502920" y="1673352"/>
                  <a:pt x="521208" y="1682496"/>
                </a:cubicBezTo>
                <a:lnTo>
                  <a:pt x="512064" y="1691640"/>
                </a:lnTo>
                <a:moveTo>
                  <a:pt x="1325880" y="1664208"/>
                </a:moveTo>
                <a:cubicBezTo>
                  <a:pt x="1298448" y="1673352"/>
                  <a:pt x="1280160" y="1682496"/>
                  <a:pt x="1261872" y="1691640"/>
                </a:cubicBezTo>
                <a:lnTo>
                  <a:pt x="1252728" y="1682496"/>
                </a:lnTo>
                <a:cubicBezTo>
                  <a:pt x="1280160" y="1673352"/>
                  <a:pt x="1298448" y="1664208"/>
                  <a:pt x="1316736" y="1655064"/>
                </a:cubicBezTo>
                <a:lnTo>
                  <a:pt x="1325880" y="1664208"/>
                </a:lnTo>
                <a:moveTo>
                  <a:pt x="649224" y="1746504"/>
                </a:moveTo>
                <a:cubicBezTo>
                  <a:pt x="621792" y="1737360"/>
                  <a:pt x="603504" y="1728216"/>
                  <a:pt x="585216" y="1719072"/>
                </a:cubicBezTo>
                <a:lnTo>
                  <a:pt x="585216" y="1709928"/>
                </a:lnTo>
                <a:cubicBezTo>
                  <a:pt x="603504" y="1719072"/>
                  <a:pt x="630936" y="1728216"/>
                  <a:pt x="649224" y="1728216"/>
                </a:cubicBezTo>
                <a:lnTo>
                  <a:pt x="649224" y="1746504"/>
                </a:lnTo>
                <a:moveTo>
                  <a:pt x="1197864" y="1719072"/>
                </a:moveTo>
                <a:cubicBezTo>
                  <a:pt x="1170432" y="1728216"/>
                  <a:pt x="1152144" y="1737360"/>
                  <a:pt x="1133856" y="1746504"/>
                </a:cubicBezTo>
                <a:lnTo>
                  <a:pt x="1124712" y="1728216"/>
                </a:lnTo>
                <a:cubicBezTo>
                  <a:pt x="1152144" y="1728216"/>
                  <a:pt x="1170432" y="1719072"/>
                  <a:pt x="1188720" y="1709928"/>
                </a:cubicBezTo>
                <a:lnTo>
                  <a:pt x="1197864" y="1719072"/>
                </a:lnTo>
                <a:moveTo>
                  <a:pt x="786384" y="1764792"/>
                </a:moveTo>
                <a:cubicBezTo>
                  <a:pt x="758952" y="1764792"/>
                  <a:pt x="740664" y="1764792"/>
                  <a:pt x="713232" y="1755648"/>
                </a:cubicBezTo>
                <a:lnTo>
                  <a:pt x="713232" y="1746504"/>
                </a:lnTo>
                <a:cubicBezTo>
                  <a:pt x="740664" y="1755648"/>
                  <a:pt x="758952" y="1755648"/>
                  <a:pt x="786384" y="1755648"/>
                </a:cubicBezTo>
                <a:lnTo>
                  <a:pt x="786384" y="1764792"/>
                </a:lnTo>
                <a:moveTo>
                  <a:pt x="1060704" y="1755648"/>
                </a:moveTo>
                <a:cubicBezTo>
                  <a:pt x="1042416" y="1764792"/>
                  <a:pt x="1014984" y="1764792"/>
                  <a:pt x="996696" y="1764792"/>
                </a:cubicBezTo>
                <a:lnTo>
                  <a:pt x="987552" y="1755648"/>
                </a:lnTo>
                <a:cubicBezTo>
                  <a:pt x="1014984" y="1755648"/>
                  <a:pt x="1033272" y="1755648"/>
                  <a:pt x="1060704" y="1746504"/>
                </a:cubicBezTo>
                <a:lnTo>
                  <a:pt x="1060704" y="1755648"/>
                </a:lnTo>
                <a:moveTo>
                  <a:pt x="886968" y="1773936"/>
                </a:moveTo>
                <a:cubicBezTo>
                  <a:pt x="877824" y="1773936"/>
                  <a:pt x="868680" y="1773936"/>
                  <a:pt x="850392" y="1773936"/>
                </a:cubicBezTo>
                <a:lnTo>
                  <a:pt x="850392" y="1764792"/>
                </a:lnTo>
                <a:cubicBezTo>
                  <a:pt x="868680" y="1764792"/>
                  <a:pt x="877824" y="1764792"/>
                  <a:pt x="886968" y="1764792"/>
                </a:cubicBezTo>
                <a:cubicBezTo>
                  <a:pt x="896112" y="1764792"/>
                  <a:pt x="914400" y="1764792"/>
                  <a:pt x="923544" y="1764792"/>
                </a:cubicBezTo>
                <a:lnTo>
                  <a:pt x="923544" y="1773936"/>
                </a:lnTo>
                <a:cubicBezTo>
                  <a:pt x="914400" y="1773936"/>
                  <a:pt x="896112" y="1773936"/>
                  <a:pt x="886968" y="1773936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zh-CN" altLang="zh-CN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0" name="对象4"/>
          <p:cNvSpPr/>
          <p:nvPr>
            <p:custDataLst>
              <p:tags r:id="rId4"/>
            </p:custDataLst>
          </p:nvPr>
        </p:nvSpPr>
        <p:spPr>
          <a:xfrm>
            <a:off x="6543729" y="2161664"/>
            <a:ext cx="5019940" cy="1566441"/>
          </a:xfrm>
          <a:custGeom>
            <a:avLst/>
            <a:gdLst/>
            <a:ahLst/>
            <a:cxnLst/>
            <a:rect l="l" t="t" r="r" b="b"/>
            <a:pathLst>
              <a:path w="5010912" h="1563624">
                <a:moveTo>
                  <a:pt x="0" y="0"/>
                </a:moveTo>
                <a:cubicBezTo>
                  <a:pt x="685800" y="192024"/>
                  <a:pt x="1197864" y="813816"/>
                  <a:pt x="1225296" y="1563624"/>
                </a:cubicBezTo>
                <a:lnTo>
                  <a:pt x="5010912" y="1563624"/>
                </a:lnTo>
                <a:lnTo>
                  <a:pt x="5010912" y="0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800225" numCol="1" spcCol="0" rtlCol="0" fromWordArt="0" anchor="ctr" anchorCtr="1" forceAA="0" compatLnSpc="1">
            <a:noAutofit/>
          </a:bodyPr>
          <a:p>
            <a:pPr marL="0" lv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Tx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工作表中套用表格格式以及条件格式的使用方法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2" name="对象5"/>
          <p:cNvSpPr/>
          <p:nvPr>
            <p:custDataLst>
              <p:tags r:id="rId5"/>
            </p:custDataLst>
          </p:nvPr>
        </p:nvSpPr>
        <p:spPr>
          <a:xfrm>
            <a:off x="6497927" y="3847191"/>
            <a:ext cx="5065743" cy="1566441"/>
          </a:xfrm>
          <a:custGeom>
            <a:avLst/>
            <a:gdLst/>
            <a:ahLst/>
            <a:cxnLst/>
            <a:rect l="l" t="t" r="r" b="b"/>
            <a:pathLst>
              <a:path w="5056632" h="1563624">
                <a:moveTo>
                  <a:pt x="0" y="1563624"/>
                </a:moveTo>
                <a:lnTo>
                  <a:pt x="5056632" y="1563624"/>
                </a:lnTo>
                <a:lnTo>
                  <a:pt x="5056632" y="0"/>
                </a:lnTo>
                <a:lnTo>
                  <a:pt x="1271016" y="0"/>
                </a:lnTo>
                <a:cubicBezTo>
                  <a:pt x="1234440" y="758952"/>
                  <a:pt x="704088" y="1380744"/>
                  <a:pt x="0" y="1563624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800225" numCol="1" spcCol="0" rtlCol="0" fromWordArt="0" anchor="ctr" anchorCtr="1" forceAA="0" compatLnSpc="1">
            <a:noAutofit/>
          </a:bodyPr>
          <a:p>
            <a:pPr marL="0" lv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Tx/>
            </a:pPr>
            <a:r>
              <a:rPr lang="zh-CN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设置单元格格式显示不同类型的数据及转换方法</a:t>
            </a:r>
            <a:endParaRPr lang="zh-CN" sz="1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8" name="对象6"/>
          <p:cNvSpPr/>
          <p:nvPr>
            <p:custDataLst>
              <p:tags r:id="rId6"/>
            </p:custDataLst>
          </p:nvPr>
        </p:nvSpPr>
        <p:spPr>
          <a:xfrm>
            <a:off x="4620030" y="2308231"/>
            <a:ext cx="2949673" cy="2949673"/>
          </a:xfrm>
          <a:custGeom>
            <a:avLst/>
            <a:gdLst/>
            <a:ahLst/>
            <a:cxnLst/>
            <a:rect l="l" t="t" r="r" b="b"/>
            <a:pathLst>
              <a:path w="2944368" h="2944368">
                <a:moveTo>
                  <a:pt x="1472184" y="2944368"/>
                </a:moveTo>
                <a:cubicBezTo>
                  <a:pt x="2286000" y="2944368"/>
                  <a:pt x="2944368" y="2286000"/>
                  <a:pt x="2944368" y="1472184"/>
                </a:cubicBezTo>
                <a:cubicBezTo>
                  <a:pt x="2944368" y="658368"/>
                  <a:pt x="2286000" y="0"/>
                  <a:pt x="1472184" y="0"/>
                </a:cubicBezTo>
                <a:cubicBezTo>
                  <a:pt x="658368" y="0"/>
                  <a:pt x="0" y="658368"/>
                  <a:pt x="0" y="1472184"/>
                </a:cubicBezTo>
                <a:cubicBezTo>
                  <a:pt x="0" y="2286000"/>
                  <a:pt x="658368" y="2944368"/>
                  <a:pt x="1472184" y="2944368"/>
                </a:cubicBezTo>
                <a:moveTo>
                  <a:pt x="1472184" y="2551176"/>
                </a:moveTo>
                <a:cubicBezTo>
                  <a:pt x="2066544" y="2551176"/>
                  <a:pt x="2551176" y="2066544"/>
                  <a:pt x="2551176" y="1472184"/>
                </a:cubicBezTo>
                <a:cubicBezTo>
                  <a:pt x="2551176" y="877824"/>
                  <a:pt x="2066544" y="393192"/>
                  <a:pt x="1472184" y="393192"/>
                </a:cubicBezTo>
                <a:cubicBezTo>
                  <a:pt x="877824" y="393192"/>
                  <a:pt x="393192" y="877824"/>
                  <a:pt x="393192" y="1472184"/>
                </a:cubicBezTo>
                <a:cubicBezTo>
                  <a:pt x="393192" y="2066544"/>
                  <a:pt x="877824" y="2551176"/>
                  <a:pt x="1472184" y="2551176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p>
            <a:endParaRPr lang="zh-CN" altLang="en-US"/>
          </a:p>
        </p:txBody>
      </p:sp>
      <p:sp>
        <p:nvSpPr>
          <p:cNvPr id="39" name="对象7"/>
          <p:cNvSpPr/>
          <p:nvPr>
            <p:custDataLst>
              <p:tags r:id="rId7"/>
            </p:custDataLst>
          </p:nvPr>
        </p:nvSpPr>
        <p:spPr>
          <a:xfrm>
            <a:off x="4748276" y="2436478"/>
            <a:ext cx="2684019" cy="2684019"/>
          </a:xfrm>
          <a:custGeom>
            <a:avLst/>
            <a:gdLst/>
            <a:ahLst/>
            <a:cxnLst/>
            <a:rect l="l" t="t" r="r" b="b"/>
            <a:pathLst>
              <a:path w="2679192" h="2679192">
                <a:moveTo>
                  <a:pt x="1344168" y="2679192"/>
                </a:moveTo>
                <a:cubicBezTo>
                  <a:pt x="2084832" y="2679192"/>
                  <a:pt x="2679192" y="2084832"/>
                  <a:pt x="2679192" y="1344168"/>
                </a:cubicBezTo>
                <a:cubicBezTo>
                  <a:pt x="2679192" y="603504"/>
                  <a:pt x="2084832" y="0"/>
                  <a:pt x="1344168" y="0"/>
                </a:cubicBezTo>
                <a:cubicBezTo>
                  <a:pt x="603504" y="0"/>
                  <a:pt x="0" y="603504"/>
                  <a:pt x="0" y="1344168"/>
                </a:cubicBezTo>
                <a:cubicBezTo>
                  <a:pt x="0" y="2084832"/>
                  <a:pt x="603504" y="2679192"/>
                  <a:pt x="1344168" y="2679192"/>
                </a:cubicBezTo>
                <a:moveTo>
                  <a:pt x="1344168" y="2322576"/>
                </a:moveTo>
                <a:cubicBezTo>
                  <a:pt x="1883664" y="2322576"/>
                  <a:pt x="2322576" y="1883664"/>
                  <a:pt x="2322576" y="1344168"/>
                </a:cubicBezTo>
                <a:cubicBezTo>
                  <a:pt x="2322576" y="804672"/>
                  <a:pt x="1883664" y="365760"/>
                  <a:pt x="1344168" y="365760"/>
                </a:cubicBezTo>
                <a:cubicBezTo>
                  <a:pt x="804672" y="365760"/>
                  <a:pt x="365760" y="804672"/>
                  <a:pt x="365760" y="1344168"/>
                </a:cubicBezTo>
                <a:cubicBezTo>
                  <a:pt x="365760" y="1883664"/>
                  <a:pt x="804672" y="2322576"/>
                  <a:pt x="1344168" y="2322576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p>
            <a:endParaRPr lang="zh-CN" altLang="en-US"/>
          </a:p>
        </p:txBody>
      </p:sp>
      <p:sp>
        <p:nvSpPr>
          <p:cNvPr id="2" name="椭圆 1"/>
          <p:cNvSpPr/>
          <p:nvPr>
            <p:custDataLst>
              <p:tags r:id="rId8"/>
            </p:custDataLst>
          </p:nvPr>
        </p:nvSpPr>
        <p:spPr>
          <a:xfrm>
            <a:off x="3778132" y="2702997"/>
            <a:ext cx="512121" cy="512121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4" name="椭圆 3"/>
          <p:cNvSpPr/>
          <p:nvPr>
            <p:custDataLst>
              <p:tags r:id="rId9"/>
            </p:custDataLst>
          </p:nvPr>
        </p:nvSpPr>
        <p:spPr>
          <a:xfrm>
            <a:off x="3778132" y="4392087"/>
            <a:ext cx="512121" cy="512121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04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8" name="椭圆 7"/>
          <p:cNvSpPr/>
          <p:nvPr>
            <p:custDataLst>
              <p:tags r:id="rId10"/>
            </p:custDataLst>
          </p:nvPr>
        </p:nvSpPr>
        <p:spPr>
          <a:xfrm>
            <a:off x="7728917" y="2702997"/>
            <a:ext cx="512121" cy="512121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9" name="椭圆 8"/>
          <p:cNvSpPr/>
          <p:nvPr>
            <p:custDataLst>
              <p:tags r:id="rId11"/>
            </p:custDataLst>
          </p:nvPr>
        </p:nvSpPr>
        <p:spPr>
          <a:xfrm>
            <a:off x="7728917" y="4392087"/>
            <a:ext cx="512121" cy="512121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2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38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39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0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1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2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3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4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5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6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7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8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9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0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1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2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3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4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5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6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7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8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9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60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61.xml><?xml version="1.0" encoding="utf-8"?>
<p:tagLst xmlns:p="http://schemas.openxmlformats.org/presentationml/2006/main">
  <p:tag name="KSO_WM_DIAGRAM_VIRTUALLY_FRAME" val="{&quot;height&quot;:405.45,&quot;left&quot;:493.45,&quot;top&quot;:112.55,&quot;width&quot;:444.35}"/>
</p:tagLst>
</file>

<file path=ppt/tags/tag62.xml><?xml version="1.0" encoding="utf-8"?>
<p:tagLst xmlns:p="http://schemas.openxmlformats.org/presentationml/2006/main">
  <p:tag name="KSO_WM_DIAGRAM_VIRTUALLY_FRAME" val="{&quot;height&quot;:405.45,&quot;left&quot;:493.45,&quot;top&quot;:112.55,&quot;width&quot;:444.35}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3*n_h_h_f*1_2_4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4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7496062992126,&quot;top&quot;:110.68999694824215,&quot;width&quot;:861.9502362204724}"/>
  <p:tag name="KSO_WM_DIAGRAM_COLOR_MATCH_VALUE" val="{&quot;shape&quot;:{&quot;fill&quot;:{&quot;gradient&quot;:[{&quot;brightness&quot;:0,&quot;colorType&quot;:1,&quot;foreColorIndex&quot;:6,&quot;pos&quot;:0,&quot;transparency&quot;:0.8999999761581421},{&quot;brightness&quot;:0,&quot;colorType&quot;:1,&quot;foreColorIndex&quot;:2,&quot;pos&quot;:1,&quot;transparency&quot;: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60"/>
  <p:tag name="KSO_WM_UNIT_PRESET_TEXT" val="输入你的项正文，文字是您思想的提炼，请尽量言简意赅的"/>
  <p:tag name="KSO_WM_UNIT_FILL_TYPE" val="3"/>
  <p:tag name="KSO_WM_UNIT_TEXT_FILL_FORE_SCHEMECOLOR_INDEX" val="1"/>
  <p:tag name="KSO_WM_UNIT_TEXT_FILL_TYPE" val="1"/>
  <p:tag name="KSO_WM_UNIT_TEXT_TYPE" val="1"/>
  <p:tag name="KSO_WM_UNIT_LINE_FORE_SCHEMECOLOR_INDEX_1_BRIGHTNESS" val="0"/>
  <p:tag name="KSO_WM_UNIT_LINE_FORE_SCHEMECOLOR_INDEX_1" val="14"/>
  <p:tag name="KSO_WM_UNIT_LINE_FORE_SCHEMECOLOR_INDEX_1_POS" val="0"/>
  <p:tag name="KSO_WM_UNIT_LINE_FORE_SCHEMECOLOR_INDEX_1_TRANS" val="1"/>
  <p:tag name="KSO_WM_UNIT_LINE_FORE_SCHEMECOLOR_INDEX_2_BRIGHTNESS" val="0"/>
  <p:tag name="KSO_WM_UNIT_LINE_FORE_SCHEMECOLOR_INDEX_2" val="6"/>
  <p:tag name="KSO_WM_UNIT_LINE_FORE_SCHEMECOLOR_INDEX_2_POS" val="1"/>
  <p:tag name="KSO_WM_UNIT_LINE_FORE_SCHEMECOLOR_INDEX_2_TRANS" val="0.5"/>
  <p:tag name="KSO_WM_UNIT_LINE_GRADIENT_TYPE" val="0"/>
  <p:tag name="KSO_WM_UNIT_LINE_GRADIENT_ANGLE" val="0"/>
  <p:tag name="KSO_WM_UNIT_LINE_GRADIENT_Direction" val="3"/>
  <p:tag name="KSO_WM_UNIT_LINE_FILL_TYPE" val="5"/>
  <p:tag name="KSO_WM_UNIT_USESOURCEFORMAT_APPLY" val="1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3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7496062992126,&quot;top&quot;:110.68999694824215,&quot;width&quot;:861.9502362204724}"/>
  <p:tag name="KSO_WM_DIAGRAM_COLOR_MATCH_VALUE" val="{&quot;shape&quot;:{&quot;fill&quot;:{&quot;gradient&quot;:[{&quot;brightness&quot;:0,&quot;colorType&quot;:1,&quot;foreColorIndex&quot;:6,&quot;pos&quot;:0,&quot;transparency&quot;:0.8999999761581421},{&quot;brightness&quot;:0,&quot;colorType&quot;:1,&quot;foreColorIndex&quot;:2,&quot;pos&quot;:1,&quot;transparency&quot;: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56"/>
  <p:tag name="KSO_WM_UNIT_PRESET_TEXT" val="输入你的项正文，文字是您思想的提炼，请尽量言简意赅的"/>
  <p:tag name="KSO_WM_UNIT_FILL_TYPE" val="3"/>
  <p:tag name="KSO_WM_UNIT_TEXT_FILL_FORE_SCHEMECOLOR_INDEX" val="1"/>
  <p:tag name="KSO_WM_UNIT_TEXT_FILL_TYPE" val="1"/>
  <p:tag name="KSO_WM_UNIT_TEXT_TYPE" val="1"/>
  <p:tag name="KSO_WM_UNIT_LINE_FORE_SCHEMECOLOR_INDEX_1_BRIGHTNESS" val="0"/>
  <p:tag name="KSO_WM_UNIT_LINE_FORE_SCHEMECOLOR_INDEX_1" val="14"/>
  <p:tag name="KSO_WM_UNIT_LINE_FORE_SCHEMECOLOR_INDEX_1_POS" val="0"/>
  <p:tag name="KSO_WM_UNIT_LINE_FORE_SCHEMECOLOR_INDEX_1_TRANS" val="1"/>
  <p:tag name="KSO_WM_UNIT_LINE_FORE_SCHEMECOLOR_INDEX_2_BRIGHTNESS" val="0"/>
  <p:tag name="KSO_WM_UNIT_LINE_FORE_SCHEMECOLOR_INDEX_2" val="6"/>
  <p:tag name="KSO_WM_UNIT_LINE_FORE_SCHEMECOLOR_INDEX_2_POS" val="1"/>
  <p:tag name="KSO_WM_UNIT_LINE_FORE_SCHEMECOLOR_INDEX_2_TRANS" val="0.5"/>
  <p:tag name="KSO_WM_UNIT_LINE_GRADIENT_TYPE" val="0"/>
  <p:tag name="KSO_WM_UNIT_LINE_GRADIENT_ANGLE" val="0"/>
  <p:tag name="KSO_WM_UNIT_LINE_GRADIENT_Direction" val="3"/>
  <p:tag name="KSO_WM_UNIT_LINE_FILL_TYPE" val="5"/>
  <p:tag name="KSO_WM_UNIT_USESOURCEFORMAT_APPLY" val="1"/>
</p:tagLst>
</file>

<file path=ppt/tags/tag65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7496062992126,&quot;top&quot;:110.68999694824215,&quot;width&quot;:861.9502362204724}"/>
  <p:tag name="KSO_WM_UNIT_HIGHLIGHT" val="0"/>
  <p:tag name="KSO_WM_UNIT_DIAGRAM_ISNUMVISUAL" val="0"/>
  <p:tag name="KSO_WM_UNIT_ID" val="diagram20231642_3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36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TEXT_TYPE" val="1"/>
  <p:tag name="KSO_WM_UNIT_USESOURCEFORMAT_APPLY" val="1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3*n_h_h_f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7496062992126,&quot;top&quot;:110.68999694824215,&quot;width&quot;:861.9502362204724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60"/>
  <p:tag name="KSO_WM_UNIT_PRESET_TEXT" val="输入你的项正文，文字是您思想的提炼，请尽量言简意赅的阐述"/>
  <p:tag name="KSO_WM_UNIT_FILL_TYPE" val="3"/>
  <p:tag name="KSO_WM_UNIT_TEXT_FILL_FORE_SCHEMECOLOR_INDEX" val="1"/>
  <p:tag name="KSO_WM_UNIT_TEXT_FILL_TYPE" val="1"/>
  <p:tag name="KSO_WM_UNIT_TEXT_TYPE" val="1"/>
  <p:tag name="KSO_WM_UNIT_LINE_FORE_SCHEMECOLOR_INDEX_1_BRIGHTNESS" val="0"/>
  <p:tag name="KSO_WM_UNIT_LINE_FORE_SCHEMECOLOR_INDEX_1" val="14"/>
  <p:tag name="KSO_WM_UNIT_LINE_FORE_SCHEMECOLOR_INDEX_1_POS" val="0"/>
  <p:tag name="KSO_WM_UNIT_LINE_FORE_SCHEMECOLOR_INDEX_1_TRANS" val="1"/>
  <p:tag name="KSO_WM_UNIT_LINE_FORE_SCHEMECOLOR_INDEX_2_BRIGHTNESS" val="0"/>
  <p:tag name="KSO_WM_UNIT_LINE_FORE_SCHEMECOLOR_INDEX_2" val="6"/>
  <p:tag name="KSO_WM_UNIT_LINE_FORE_SCHEMECOLOR_INDEX_2_POS" val="1"/>
  <p:tag name="KSO_WM_UNIT_LINE_FORE_SCHEMECOLOR_INDEX_2_TRANS" val="0.5"/>
  <p:tag name="KSO_WM_UNIT_LINE_GRADIENT_TYPE" val="0"/>
  <p:tag name="KSO_WM_UNIT_LINE_GRADIENT_ANGLE" val="180"/>
  <p:tag name="KSO_WM_UNIT_LINE_GRADIENT_Direction" val="4"/>
  <p:tag name="KSO_WM_UNIT_LINE_FILL_TYPE" val="5"/>
  <p:tag name="KSO_WM_UNIT_USESOURCEFORMAT_APPLY" val="1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3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7496062992126,&quot;top&quot;:110.68999694824215,&quot;width&quot;:861.9502362204724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60"/>
  <p:tag name="KSO_WM_UNIT_PRESET_TEXT" val="输入你的项正文，文字是您思想的提炼，请尽量言简意赅的阐述"/>
  <p:tag name="KSO_WM_UNIT_FILL_TYPE" val="3"/>
  <p:tag name="KSO_WM_UNIT_TEXT_FILL_FORE_SCHEMECOLOR_INDEX" val="1"/>
  <p:tag name="KSO_WM_UNIT_TEXT_FILL_TYPE" val="1"/>
  <p:tag name="KSO_WM_UNIT_TEXT_TYPE" val="1"/>
  <p:tag name="KSO_WM_UNIT_LINE_FORE_SCHEMECOLOR_INDEX_1_BRIGHTNESS" val="0"/>
  <p:tag name="KSO_WM_UNIT_LINE_FORE_SCHEMECOLOR_INDEX_1" val="14"/>
  <p:tag name="KSO_WM_UNIT_LINE_FORE_SCHEMECOLOR_INDEX_1_POS" val="0"/>
  <p:tag name="KSO_WM_UNIT_LINE_FORE_SCHEMECOLOR_INDEX_1_TRANS" val="1"/>
  <p:tag name="KSO_WM_UNIT_LINE_FORE_SCHEMECOLOR_INDEX_2_BRIGHTNESS" val="0"/>
  <p:tag name="KSO_WM_UNIT_LINE_FORE_SCHEMECOLOR_INDEX_2" val="6"/>
  <p:tag name="KSO_WM_UNIT_LINE_FORE_SCHEMECOLOR_INDEX_2_POS" val="1"/>
  <p:tag name="KSO_WM_UNIT_LINE_FORE_SCHEMECOLOR_INDEX_2_TRANS" val="0.5"/>
  <p:tag name="KSO_WM_UNIT_LINE_GRADIENT_TYPE" val="0"/>
  <p:tag name="KSO_WM_UNIT_LINE_GRADIENT_ANGLE" val="180"/>
  <p:tag name="KSO_WM_UNIT_LINE_GRADIENT_Direction" val="4"/>
  <p:tag name="KSO_WM_UNIT_LINE_FILL_TYPE" val="5"/>
  <p:tag name="KSO_WM_UNIT_USESOURCEFORMAT_APPLY" val="1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3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7496062992126,&quot;top&quot;:110.68999694824215,&quot;width&quot;:861.9502362204724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_BRIGHTNESS" val="0"/>
  <p:tag name="KSO_WM_UNIT_TEXT_FILL_FORE_SCHEMECOLOR_INDEX" val="2"/>
  <p:tag name="KSO_WM_UNIT_TEXT_FILL_TYPE" val="1"/>
  <p:tag name="KSO_WM_UNIT_USESOURCEFORMAT_APPLY" val="1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3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7496062992126,&quot;top&quot;:110.68999694824215,&quot;width&quot;:861.9502362204724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_BRIGHTNESS" val="0"/>
  <p:tag name="KSO_WM_UNIT_TEXT_FILL_FORE_SCHEMECOLOR_INDEX" val="2"/>
  <p:tag name="KSO_WM_UNIT_TEXT_FILL_TYPE" val="1"/>
  <p:tag name="KSO_WM_UNIT_USESOURCEFORMAT_APPLY" val="1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3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7496062992126,&quot;top&quot;:110.68999694824215,&quot;width&quot;:861.9502362204724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1"/>
  <p:tag name="KSO_WM_UNIT_TEXT_FILL_TYPE" val="1"/>
  <p:tag name="KSO_WM_UNIT_SHADOW_SCHEMECOLOR_INDEX_BRIGHTNESS" val="0.6"/>
  <p:tag name="KSO_WM_UNIT_SHADOW_SCHEMECOLOR_INDEX" val="5"/>
  <p:tag name="KSO_WM_UNIT_USESOURCEFORMAT_APPLY" val="1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4_1"/>
  <p:tag name="KSO_WM_UNIT_ID" val="diagram20231642_3*n_h_h_i*1_2_4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7496062992126,&quot;top&quot;:110.68999694824215,&quot;width&quot;:861.9502362204724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1"/>
  <p:tag name="KSO_WM_UNIT_TEXT_FILL_TYPE" val="1"/>
  <p:tag name="KSO_WM_UNIT_SHADOW_SCHEMECOLOR_INDEX_BRIGHTNESS" val="0.6"/>
  <p:tag name="KSO_WM_UNIT_SHADOW_SCHEMECOLOR_INDEX" val="5"/>
  <p:tag name="KSO_WM_UNIT_USESOURCEFORMAT_APPLY" val="1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3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7496062992126,&quot;top&quot;:110.68999694824215,&quot;width&quot;:861.9502362204724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1"/>
  <p:tag name="KSO_WM_UNIT_TEXT_FILL_TYPE" val="1"/>
  <p:tag name="KSO_WM_UNIT_SHADOW_SCHEMECOLOR_INDEX_BRIGHTNESS" val="0.6"/>
  <p:tag name="KSO_WM_UNIT_SHADOW_SCHEMECOLOR_INDEX" val="5"/>
  <p:tag name="KSO_WM_UNIT_USESOURCEFORMAT_APPLY" val="1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3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7496062992126,&quot;top&quot;:110.68999694824215,&quot;width&quot;:861.9502362204724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1"/>
  <p:tag name="KSO_WM_UNIT_TEXT_FILL_TYPE" val="1"/>
  <p:tag name="KSO_WM_UNIT_SHADOW_SCHEMECOLOR_INDEX_BRIGHTNESS" val="0.6"/>
  <p:tag name="KSO_WM_UNIT_SHADOW_SCHEMECOLOR_INDEX" val="5"/>
  <p:tag name="KSO_WM_UNIT_USESOURCEFORMAT_APPLY" val="1"/>
</p:tagLst>
</file>

<file path=ppt/tags/tag74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4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75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76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77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78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79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NjZiYjk1YjQ0MTZkODQ4ZmRlNDQ3ZDc3ZGJlYTZmNzQ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2915</Words>
  <Application>WPS 演示</Application>
  <PresentationFormat>宽屏</PresentationFormat>
  <Paragraphs>221</Paragraphs>
  <Slides>18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8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Wingdings</vt:lpstr>
      <vt:lpstr>Arial Unicode MS</vt:lpstr>
      <vt:lpstr>等线 Light</vt:lpstr>
      <vt:lpstr>Calibri</vt:lpstr>
      <vt:lpstr>Bodoni MT Black</vt:lpstr>
      <vt:lpstr>Segoe Print</vt:lpstr>
      <vt:lpstr>幼圆</vt:lpstr>
      <vt:lpstr>Cambria Math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一、调整行高列宽</vt:lpstr>
      <vt:lpstr>二、设置单元格数字格式</vt:lpstr>
      <vt:lpstr>二、设置单元格数字格式</vt:lpstr>
      <vt:lpstr>三、设置单元格数据的对齐方式</vt:lpstr>
      <vt:lpstr>四、设置单元格或选定区域的字体</vt:lpstr>
      <vt:lpstr>五、设置单元格边框</vt:lpstr>
      <vt:lpstr>六、设置底纹</vt:lpstr>
      <vt:lpstr>七、自动套用格式</vt:lpstr>
      <vt:lpstr>八、添加条件格式和批注</vt:lpstr>
      <vt:lpstr>八、添加条件格式和批注</vt:lpstr>
      <vt:lpstr>八、添加条件格式和批注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可燃冰</cp:lastModifiedBy>
  <cp:revision>349</cp:revision>
  <dcterms:created xsi:type="dcterms:W3CDTF">2015-11-09T02:22:00Z</dcterms:created>
  <dcterms:modified xsi:type="dcterms:W3CDTF">2025-11-10T00:56:56Z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25A77747EBF24A138A314310F38EA66D_13</vt:lpwstr>
  </property>
  <property fmtid="{D5CDD505-2E9C-101B-9397-08002B2CF9AE}" pid="3" name="KSOProductBuildVer">
    <vt:lpwstr>2052-12.1.0.23125</vt:lpwstr>
  </property>
</Properties>
</file>