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914" r:id="rId3"/>
    <p:sldId id="915" r:id="rId4"/>
    <p:sldId id="916" r:id="rId6"/>
    <p:sldId id="917" r:id="rId7"/>
    <p:sldId id="918" r:id="rId8"/>
    <p:sldId id="919" r:id="rId9"/>
    <p:sldId id="920" r:id="rId10"/>
    <p:sldId id="921" r:id="rId11"/>
    <p:sldId id="922" r:id="rId12"/>
    <p:sldId id="923" r:id="rId13"/>
    <p:sldId id="924" r:id="rId14"/>
    <p:sldId id="925" r:id="rId15"/>
    <p:sldId id="926" r:id="rId16"/>
    <p:sldId id="927" r:id="rId17"/>
    <p:sldId id="928" r:id="rId18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20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06" userDrawn="1">
          <p15:clr>
            <a:srgbClr val="A4A3A4"/>
          </p15:clr>
        </p15:guide>
        <p15:guide id="4" pos="7414" userDrawn="1">
          <p15:clr>
            <a:srgbClr val="A4A3A4"/>
          </p15:clr>
        </p15:guide>
        <p15:guide id="5" orient="horz" pos="3936" userDrawn="1">
          <p15:clr>
            <a:srgbClr val="A4A3A4"/>
          </p15:clr>
        </p15:guide>
        <p15:guide id="6" orient="horz" pos="2625" userDrawn="1">
          <p15:clr>
            <a:srgbClr val="A4A3A4"/>
          </p15:clr>
        </p15:guide>
        <p15:guide id="7" orient="horz" pos="43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20"/>
        <p:guide pos="220"/>
        <p:guide pos="2706"/>
        <p:guide pos="7414"/>
        <p:guide orient="horz" pos="3936"/>
        <p:guide orient="horz" pos="2625"/>
        <p:guide orient="horz" pos="4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gs" Target="tags/tag68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3" name="图片 2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5625" y="53340"/>
            <a:ext cx="3794760" cy="7137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 descr="学校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4825" y="80645"/>
            <a:ext cx="3800475" cy="71501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5" name="图片 4" descr="学校logo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5300" y="86360"/>
            <a:ext cx="3784600" cy="71183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../media/image6.emf"/><Relationship Id="rId6" Type="http://schemas.openxmlformats.org/officeDocument/2006/relationships/oleObject" Target="../embeddings/oleObject1.bin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5.wdp"/><Relationship Id="rId36" Type="http://schemas.openxmlformats.org/officeDocument/2006/relationships/image" Target="../media/image4.png"/><Relationship Id="rId35" Type="http://schemas.openxmlformats.org/officeDocument/2006/relationships/tags" Target="../tags/tag36.xml"/><Relationship Id="rId34" Type="http://schemas.openxmlformats.org/officeDocument/2006/relationships/tags" Target="../tags/tag35.xml"/><Relationship Id="rId33" Type="http://schemas.openxmlformats.org/officeDocument/2006/relationships/tags" Target="../tags/tag34.xml"/><Relationship Id="rId32" Type="http://schemas.openxmlformats.org/officeDocument/2006/relationships/tags" Target="../tags/tag33.xml"/><Relationship Id="rId31" Type="http://schemas.openxmlformats.org/officeDocument/2006/relationships/tags" Target="../tags/tag32.xml"/><Relationship Id="rId30" Type="http://schemas.openxmlformats.org/officeDocument/2006/relationships/tags" Target="../tags/tag31.xml"/><Relationship Id="rId3" Type="http://schemas.openxmlformats.org/officeDocument/2006/relationships/tags" Target="../tags/tag6.xml"/><Relationship Id="rId29" Type="http://schemas.openxmlformats.org/officeDocument/2006/relationships/tags" Target="../tags/tag30.xml"/><Relationship Id="rId28" Type="http://schemas.openxmlformats.org/officeDocument/2006/relationships/tags" Target="../tags/tag29.xml"/><Relationship Id="rId27" Type="http://schemas.openxmlformats.org/officeDocument/2006/relationships/tags" Target="../tags/tag28.xml"/><Relationship Id="rId26" Type="http://schemas.openxmlformats.org/officeDocument/2006/relationships/tags" Target="../tags/tag27.xml"/><Relationship Id="rId25" Type="http://schemas.openxmlformats.org/officeDocument/2006/relationships/tags" Target="../tags/tag26.xml"/><Relationship Id="rId24" Type="http://schemas.openxmlformats.org/officeDocument/2006/relationships/tags" Target="../tags/tag25.xml"/><Relationship Id="rId23" Type="http://schemas.openxmlformats.org/officeDocument/2006/relationships/tags" Target="../tags/tag24.xml"/><Relationship Id="rId22" Type="http://schemas.openxmlformats.org/officeDocument/2006/relationships/tags" Target="../tags/tag23.xml"/><Relationship Id="rId21" Type="http://schemas.openxmlformats.org/officeDocument/2006/relationships/tags" Target="../tags/tag22.xml"/><Relationship Id="rId20" Type="http://schemas.openxmlformats.org/officeDocument/2006/relationships/tags" Target="../tags/tag21.xml"/><Relationship Id="rId2" Type="http://schemas.openxmlformats.org/officeDocument/2006/relationships/tags" Target="../tags/tag5.xml"/><Relationship Id="rId19" Type="http://schemas.openxmlformats.org/officeDocument/2006/relationships/tags" Target="../tags/tag20.xml"/><Relationship Id="rId18" Type="http://schemas.openxmlformats.org/officeDocument/2006/relationships/tags" Target="../tags/tag19.xml"/><Relationship Id="rId17" Type="http://schemas.openxmlformats.org/officeDocument/2006/relationships/tags" Target="../tags/tag18.xml"/><Relationship Id="rId16" Type="http://schemas.openxmlformats.org/officeDocument/2006/relationships/tags" Target="../tags/tag17.xml"/><Relationship Id="rId15" Type="http://schemas.openxmlformats.org/officeDocument/2006/relationships/tags" Target="../tags/tag16.xml"/><Relationship Id="rId14" Type="http://schemas.openxmlformats.org/officeDocument/2006/relationships/tags" Target="../tags/tag15.xml"/><Relationship Id="rId13" Type="http://schemas.openxmlformats.org/officeDocument/2006/relationships/tags" Target="../tags/tag14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jpeg"/><Relationship Id="rId2" Type="http://schemas.microsoft.com/office/2007/relationships/hdphoto" Target="../media/image5.wdp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43.xml"/><Relationship Id="rId8" Type="http://schemas.openxmlformats.org/officeDocument/2006/relationships/tags" Target="../tags/tag42.xml"/><Relationship Id="rId7" Type="http://schemas.openxmlformats.org/officeDocument/2006/relationships/tags" Target="../tags/tag41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microsoft.com/office/2007/relationships/hdphoto" Target="../media/image5.wdp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51.xml"/><Relationship Id="rId16" Type="http://schemas.openxmlformats.org/officeDocument/2006/relationships/tags" Target="../tags/tag50.xml"/><Relationship Id="rId15" Type="http://schemas.openxmlformats.org/officeDocument/2006/relationships/tags" Target="../tags/tag49.xml"/><Relationship Id="rId14" Type="http://schemas.openxmlformats.org/officeDocument/2006/relationships/tags" Target="../tags/tag48.xml"/><Relationship Id="rId13" Type="http://schemas.openxmlformats.org/officeDocument/2006/relationships/tags" Target="../tags/tag47.xml"/><Relationship Id="rId12" Type="http://schemas.openxmlformats.org/officeDocument/2006/relationships/tags" Target="../tags/tag46.xml"/><Relationship Id="rId11" Type="http://schemas.openxmlformats.org/officeDocument/2006/relationships/tags" Target="../tags/tag45.xml"/><Relationship Id="rId10" Type="http://schemas.openxmlformats.org/officeDocument/2006/relationships/tags" Target="../tags/tag44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tags" Target="../tags/tag53.xml"/><Relationship Id="rId1" Type="http://schemas.openxmlformats.org/officeDocument/2006/relationships/tags" Target="../tags/tag5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62.xml"/><Relationship Id="rId8" Type="http://schemas.openxmlformats.org/officeDocument/2006/relationships/tags" Target="../tags/tag61.xml"/><Relationship Id="rId7" Type="http://schemas.openxmlformats.org/officeDocument/2006/relationships/tags" Target="../tags/tag60.xml"/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1" Type="http://schemas.openxmlformats.org/officeDocument/2006/relationships/slideLayout" Target="../slideLayouts/slideLayout6.xml"/><Relationship Id="rId10" Type="http://schemas.openxmlformats.org/officeDocument/2006/relationships/tags" Target="../tags/tag63.xml"/><Relationship Id="rId1" Type="http://schemas.openxmlformats.org/officeDocument/2006/relationships/tags" Target="../tags/tag54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5.wdp"/><Relationship Id="rId5" Type="http://schemas.openxmlformats.org/officeDocument/2006/relationships/image" Target="../media/image4.png"/><Relationship Id="rId4" Type="http://schemas.openxmlformats.org/officeDocument/2006/relationships/tags" Target="../tags/tag67.xml"/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tags" Target="../tags/tag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主讲教师：智能工程学院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董亚男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316095" y="2146300"/>
            <a:ext cx="6400800" cy="727710"/>
            <a:chOff x="6948" y="1689"/>
            <a:chExt cx="10080" cy="1146"/>
          </a:xfrm>
        </p:grpSpPr>
        <p:sp>
          <p:nvSpPr>
            <p:cNvPr id="8" name="矩形 7"/>
            <p:cNvSpPr/>
            <p:nvPr/>
          </p:nvSpPr>
          <p:spPr>
            <a:xfrm>
              <a:off x="6948" y="1689"/>
              <a:ext cx="10080" cy="1146"/>
            </a:xfrm>
            <a:prstGeom prst="rect">
              <a:avLst/>
            </a:prstGeom>
            <a:solidFill>
              <a:srgbClr val="036EB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5400000" flipV="1">
              <a:off x="16492" y="2034"/>
              <a:ext cx="615" cy="457"/>
            </a:xfrm>
            <a:prstGeom prst="triangle">
              <a:avLst/>
            </a:prstGeom>
            <a:solidFill>
              <a:srgbClr val="34BF4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TextBox 1"/>
          <p:cNvSpPr txBox="1"/>
          <p:nvPr/>
        </p:nvSpPr>
        <p:spPr>
          <a:xfrm>
            <a:off x="8255058" y="4456567"/>
            <a:ext cx="3049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3.3 统计学生成绩</a:t>
            </a:r>
            <a:endParaRPr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4" name="TextBox 1"/>
          <p:cNvSpPr txBox="1"/>
          <p:nvPr/>
        </p:nvSpPr>
        <p:spPr>
          <a:xfrm>
            <a:off x="4511733" y="3036518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3.2 美化学生基本信息表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/>
        </p:nvSpPr>
        <p:spPr>
          <a:xfrm>
            <a:off x="4511733" y="2337753"/>
            <a:ext cx="39636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  <a:buClrTx/>
              <a:buSzTx/>
              <a:buFontTx/>
            </a:pP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3.1 制作学生基本信息表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/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/>
        </p:nvSpPr>
        <p:spPr>
          <a:xfrm>
            <a:off x="4001411" y="2821259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3515890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1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单元 3 WPS Office 表格处理</a:t>
            </a:r>
            <a:endParaRPr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16178" y="4692787"/>
            <a:ext cx="3049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3.5 管理学生成绩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4516178" y="4167453"/>
            <a:ext cx="3658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3.4 创建学生成绩图表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6" name="Freeform 3"/>
          <p:cNvSpPr/>
          <p:nvPr/>
        </p:nvSpPr>
        <p:spPr>
          <a:xfrm>
            <a:off x="4005856" y="425826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4005856" y="481954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p>
            <a:pPr algn="ctr"/>
            <a:endParaRPr lang="zh-CN" altLang="en-US"/>
          </a:p>
        </p:txBody>
      </p:sp>
      <p:sp>
        <p:nvSpPr>
          <p:cNvPr id="9" name="TextBox 1"/>
          <p:cNvSpPr txBox="1"/>
          <p:nvPr/>
        </p:nvSpPr>
        <p:spPr>
          <a:xfrm>
            <a:off x="4516178" y="5232983"/>
            <a:ext cx="51828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3.6 创建学生成绩透视表和透视图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10" name="Freeform 3"/>
          <p:cNvSpPr/>
          <p:nvPr/>
        </p:nvSpPr>
        <p:spPr>
          <a:xfrm>
            <a:off x="4005856" y="532379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"/>
          <p:cNvSpPr txBox="1"/>
          <p:nvPr/>
        </p:nvSpPr>
        <p:spPr>
          <a:xfrm>
            <a:off x="4511733" y="3567378"/>
            <a:ext cx="3049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3.3 统计学生成绩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2465341"/>
            <a:ext cx="4392930" cy="1182418"/>
            <a:chOff x="199833" y="1574008"/>
            <a:chExt cx="3109494" cy="1181762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61897" y="1574008"/>
              <a:ext cx="2647430" cy="1104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熟悉</a:t>
              </a:r>
              <a:r>
                <a:rPr lang="en-US" altLang="zh-CN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</a:t>
              </a:r>
              <a:r>
                <a:rPr lang="zh-CN" altLang="en-US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表格工作界面，理解</a:t>
              </a:r>
              <a:r>
                <a:rPr lang="en-US" altLang="zh-CN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</a:t>
              </a:r>
              <a:r>
                <a:rPr lang="zh-CN" altLang="en-US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表格中工作簿、工作表、单元格等基本概念。</a:t>
              </a:r>
              <a:r>
                <a:rPr lang="en-US" altLang="zh-CN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</a:t>
              </a: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掌握</a:t>
              </a:r>
              <a:r>
                <a:rPr lang="en-US" altLang="zh-CN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</a:t>
              </a:r>
              <a:r>
                <a:rPr lang="zh-CN" altLang="en-US" b="1" dirty="0" smtClean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表格数据输入与编辑。</a:t>
              </a:r>
              <a:endParaRPr lang="zh-CN" altLang="en-US" b="1" dirty="0" smtClean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465148"/>
            <a:ext cx="4143234" cy="1173396"/>
            <a:chOff x="4552469" y="2039310"/>
            <a:chExt cx="4143856" cy="1170615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039310"/>
              <a:ext cx="3519698" cy="97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具备</a:t>
              </a:r>
              <a:r>
                <a:rPr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熟练地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美化</a:t>
              </a:r>
              <a:r>
                <a:rPr lang="en-US" alt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表格工作表</a:t>
              </a:r>
              <a:r>
                <a:rPr 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的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能力，能灵活使用</a:t>
              </a:r>
              <a:r>
                <a:rPr lang="en-US" altLang="zh-CN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 WPS 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表格函数。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138874"/>
            <a:chOff x="4709157" y="4214797"/>
            <a:chExt cx="3987168" cy="1140260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0267" y="4377874"/>
              <a:ext cx="3349146" cy="977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学生利用多种数字化方式对信息进行展示，提高信息化办公能力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0"/>
          <p:cNvSpPr txBox="1"/>
          <p:nvPr/>
        </p:nvSpPr>
        <p:spPr>
          <a:xfrm>
            <a:off x="2504434" y="1869003"/>
            <a:ext cx="48387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制作学生基本信息表</a:t>
            </a:r>
            <a:endParaRPr lang="zh-CN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16" name="文本框 11"/>
          <p:cNvSpPr txBox="1"/>
          <p:nvPr/>
        </p:nvSpPr>
        <p:spPr>
          <a:xfrm>
            <a:off x="2504617" y="1156411"/>
            <a:ext cx="2985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任务要求</a:t>
            </a:r>
            <a:endParaRPr lang="en-US" altLang="zh-CN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843990" y="2626620"/>
            <a:ext cx="4162985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>
              <a:lnSpc>
                <a:spcPct val="120000"/>
              </a:lnSpc>
            </a:pP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开学伊始，又一年的新生入学了，学校要收集新生的基本信息，包括学生的学号、姓名、</a:t>
            </a: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性别、出生日期、籍贯、身份证号、家庭地址、联系电话。辅导员王老师使用</a:t>
            </a: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WPS </a:t>
            </a: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表格将学</a:t>
            </a: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生信息进行了收集和录入</a:t>
            </a:r>
            <a:endParaRPr kumimoji="1"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8" name="IM 78"/>
          <p:cNvPicPr/>
          <p:nvPr/>
        </p:nvPicPr>
        <p:blipFill>
          <a:blip r:embed="rId3"/>
          <a:stretch>
            <a:fillRect/>
          </a:stretch>
        </p:blipFill>
        <p:spPr>
          <a:xfrm>
            <a:off x="4911090" y="2626360"/>
            <a:ext cx="6259195" cy="292608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49169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504440" y="1547495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3.</a:t>
            </a:r>
            <a:r>
              <a:rPr 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1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制作学生基本信息表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/>
        </p:nvSpPr>
        <p:spPr>
          <a:xfrm>
            <a:off x="2504617" y="100782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87904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10368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H="1" flipV="1">
            <a:off x="1904049" y="2246648"/>
            <a:ext cx="1270" cy="400177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1992630" y="2176780"/>
            <a:ext cx="6606540" cy="561340"/>
            <a:chOff x="3138" y="3428"/>
            <a:chExt cx="10404" cy="884"/>
          </a:xfrm>
        </p:grpSpPr>
        <p:grpSp>
          <p:nvGrpSpPr>
            <p:cNvPr id="23" name="组合 22"/>
            <p:cNvGrpSpPr/>
            <p:nvPr/>
          </p:nvGrpSpPr>
          <p:grpSpPr>
            <a:xfrm>
              <a:off x="3138" y="3428"/>
              <a:ext cx="1260" cy="884"/>
              <a:chOff x="3138" y="3428"/>
              <a:chExt cx="1260" cy="884"/>
            </a:xfrm>
          </p:grpSpPr>
          <p:sp>
            <p:nvSpPr>
              <p:cNvPr id="30" name="KSO_Shape"/>
              <p:cNvSpPr/>
              <p:nvPr>
                <p:custDataLst>
                  <p:tags r:id="rId3"/>
                </p:custDataLst>
              </p:nvPr>
            </p:nvSpPr>
            <p:spPr>
              <a:xfrm rot="5400000">
                <a:off x="3326" y="3240"/>
                <a:ext cx="885" cy="1261"/>
              </a:xfrm>
              <a:custGeom>
                <a:avLst/>
                <a:gdLst>
                  <a:gd name="connsiteX0" fmla="*/ 586581 w 1173161"/>
                  <a:gd name="connsiteY0" fmla="*/ 0 h 1672438"/>
                  <a:gd name="connsiteX1" fmla="*/ 1001356 w 1173161"/>
                  <a:gd name="connsiteY1" fmla="*/ 171806 h 1672438"/>
                  <a:gd name="connsiteX2" fmla="*/ 1001356 w 1173161"/>
                  <a:gd name="connsiteY2" fmla="*/ 1001357 h 1672438"/>
                  <a:gd name="connsiteX3" fmla="*/ 586581 w 1173161"/>
                  <a:gd name="connsiteY3" fmla="*/ 1672438 h 1672438"/>
                  <a:gd name="connsiteX4" fmla="*/ 171805 w 1173161"/>
                  <a:gd name="connsiteY4" fmla="*/ 1001357 h 1672438"/>
                  <a:gd name="connsiteX5" fmla="*/ 171805 w 1173161"/>
                  <a:gd name="connsiteY5" fmla="*/ 171806 h 1672438"/>
                  <a:gd name="connsiteX6" fmla="*/ 586581 w 1173161"/>
                  <a:gd name="connsiteY6" fmla="*/ 0 h 1672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73161" h="1672438">
                    <a:moveTo>
                      <a:pt x="586581" y="0"/>
                    </a:moveTo>
                    <a:cubicBezTo>
                      <a:pt x="736700" y="0"/>
                      <a:pt x="886819" y="57269"/>
                      <a:pt x="1001356" y="171806"/>
                    </a:cubicBezTo>
                    <a:cubicBezTo>
                      <a:pt x="1230430" y="400880"/>
                      <a:pt x="1230430" y="772282"/>
                      <a:pt x="1001356" y="1001357"/>
                    </a:cubicBezTo>
                    <a:cubicBezTo>
                      <a:pt x="820380" y="1182333"/>
                      <a:pt x="682121" y="1406027"/>
                      <a:pt x="586581" y="1672438"/>
                    </a:cubicBezTo>
                    <a:cubicBezTo>
                      <a:pt x="491040" y="1406027"/>
                      <a:pt x="352782" y="1182333"/>
                      <a:pt x="171805" y="1001357"/>
                    </a:cubicBezTo>
                    <a:cubicBezTo>
                      <a:pt x="-57269" y="772282"/>
                      <a:pt x="-57269" y="400880"/>
                      <a:pt x="171805" y="171806"/>
                    </a:cubicBezTo>
                    <a:cubicBezTo>
                      <a:pt x="286343" y="57269"/>
                      <a:pt x="436462" y="0"/>
                      <a:pt x="586581" y="0"/>
                    </a:cubicBezTo>
                    <a:close/>
                  </a:path>
                </a:pathLst>
              </a:custGeom>
              <a:solidFill>
                <a:srgbClr val="036E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57600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1" name="文本框 18"/>
              <p:cNvSpPr txBox="1"/>
              <p:nvPr>
                <p:custDataLst>
                  <p:tags r:id="rId4"/>
                </p:custDataLst>
              </p:nvPr>
            </p:nvSpPr>
            <p:spPr>
              <a:xfrm>
                <a:off x="3574" y="3507"/>
                <a:ext cx="570" cy="7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</a:t>
                </a:r>
                <a:endPara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6" name="文本框 25"/>
            <p:cNvSpPr txBox="1"/>
            <p:nvPr>
              <p:custDataLst>
                <p:tags r:id="rId5"/>
              </p:custDataLst>
            </p:nvPr>
          </p:nvSpPr>
          <p:spPr>
            <a:xfrm>
              <a:off x="4493" y="3493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新建工作簿</a:t>
              </a:r>
              <a:endParaRPr kumimoji="1"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92630" y="3172460"/>
            <a:ext cx="6606540" cy="561975"/>
            <a:chOff x="3138" y="4510"/>
            <a:chExt cx="10404" cy="885"/>
          </a:xfrm>
        </p:grpSpPr>
        <p:sp>
          <p:nvSpPr>
            <p:cNvPr id="52" name="KSO_Shape"/>
            <p:cNvSpPr/>
            <p:nvPr>
              <p:custDataLst>
                <p:tags r:id="rId6"/>
              </p:custDataLst>
            </p:nvPr>
          </p:nvSpPr>
          <p:spPr>
            <a:xfrm rot="5400000">
              <a:off x="3326" y="4322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53" name="文本框 18"/>
            <p:cNvSpPr txBox="1"/>
            <p:nvPr>
              <p:custDataLst>
                <p:tags r:id="rId7"/>
              </p:custDataLst>
            </p:nvPr>
          </p:nvSpPr>
          <p:spPr>
            <a:xfrm>
              <a:off x="3574" y="4589"/>
              <a:ext cx="570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25"/>
            <p:cNvSpPr txBox="1"/>
            <p:nvPr>
              <p:custDataLst>
                <p:tags r:id="rId8"/>
              </p:custDataLst>
            </p:nvPr>
          </p:nvSpPr>
          <p:spPr>
            <a:xfrm>
              <a:off x="4493" y="4591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保存工作簿</a:t>
              </a:r>
              <a:endPara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992630" y="4168140"/>
            <a:ext cx="6606540" cy="561975"/>
            <a:chOff x="3138" y="5621"/>
            <a:chExt cx="10404" cy="885"/>
          </a:xfrm>
        </p:grpSpPr>
        <p:sp>
          <p:nvSpPr>
            <p:cNvPr id="55" name="KSO_Shape"/>
            <p:cNvSpPr/>
            <p:nvPr>
              <p:custDataLst>
                <p:tags r:id="rId9"/>
              </p:custDataLst>
            </p:nvPr>
          </p:nvSpPr>
          <p:spPr>
            <a:xfrm rot="5400000">
              <a:off x="3326" y="5433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56" name="文本框 18"/>
            <p:cNvSpPr txBox="1"/>
            <p:nvPr>
              <p:custDataLst>
                <p:tags r:id="rId10"/>
              </p:custDataLst>
            </p:nvPr>
          </p:nvSpPr>
          <p:spPr>
            <a:xfrm>
              <a:off x="3574" y="5700"/>
              <a:ext cx="570" cy="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25"/>
            <p:cNvSpPr txBox="1"/>
            <p:nvPr>
              <p:custDataLst>
                <p:tags r:id="rId11"/>
              </p:custDataLst>
            </p:nvPr>
          </p:nvSpPr>
          <p:spPr>
            <a:xfrm>
              <a:off x="4493" y="5702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重命名工作簿</a:t>
              </a:r>
              <a:endPara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985010" y="5163820"/>
            <a:ext cx="6606540" cy="561975"/>
            <a:chOff x="3126" y="7603"/>
            <a:chExt cx="10404" cy="885"/>
          </a:xfrm>
        </p:grpSpPr>
        <p:sp>
          <p:nvSpPr>
            <p:cNvPr id="7" name="KSO_Shape"/>
            <p:cNvSpPr/>
            <p:nvPr>
              <p:custDataLst>
                <p:tags r:id="rId12"/>
              </p:custDataLst>
            </p:nvPr>
          </p:nvSpPr>
          <p:spPr>
            <a:xfrm rot="5400000">
              <a:off x="3314" y="7415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8" name="文本框 18"/>
            <p:cNvSpPr txBox="1"/>
            <p:nvPr>
              <p:custDataLst>
                <p:tags r:id="rId13"/>
              </p:custDataLst>
            </p:nvPr>
          </p:nvSpPr>
          <p:spPr>
            <a:xfrm>
              <a:off x="3562" y="7682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文本框 25"/>
            <p:cNvSpPr txBox="1"/>
            <p:nvPr>
              <p:custDataLst>
                <p:tags r:id="rId14"/>
              </p:custDataLst>
            </p:nvPr>
          </p:nvSpPr>
          <p:spPr>
            <a:xfrm>
              <a:off x="4481" y="7684"/>
              <a:ext cx="9049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输入数据</a:t>
              </a:r>
              <a:endPara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113270" y="2174240"/>
            <a:ext cx="3734435" cy="561975"/>
            <a:chOff x="11201" y="3433"/>
            <a:chExt cx="5881" cy="885"/>
          </a:xfrm>
        </p:grpSpPr>
        <p:sp>
          <p:nvSpPr>
            <p:cNvPr id="17" name="KSO_Shape"/>
            <p:cNvSpPr/>
            <p:nvPr>
              <p:custDataLst>
                <p:tags r:id="rId15"/>
              </p:custDataLst>
            </p:nvPr>
          </p:nvSpPr>
          <p:spPr>
            <a:xfrm rot="5400000">
              <a:off x="11389" y="3245"/>
              <a:ext cx="885" cy="1261"/>
            </a:xfrm>
            <a:custGeom>
              <a:avLst/>
              <a:gdLst>
                <a:gd name="connsiteX0" fmla="*/ 586581 w 1173161"/>
                <a:gd name="connsiteY0" fmla="*/ 0 h 1672438"/>
                <a:gd name="connsiteX1" fmla="*/ 1001356 w 1173161"/>
                <a:gd name="connsiteY1" fmla="*/ 171806 h 1672438"/>
                <a:gd name="connsiteX2" fmla="*/ 1001356 w 1173161"/>
                <a:gd name="connsiteY2" fmla="*/ 1001357 h 1672438"/>
                <a:gd name="connsiteX3" fmla="*/ 586581 w 1173161"/>
                <a:gd name="connsiteY3" fmla="*/ 1672438 h 1672438"/>
                <a:gd name="connsiteX4" fmla="*/ 171805 w 1173161"/>
                <a:gd name="connsiteY4" fmla="*/ 1001357 h 1672438"/>
                <a:gd name="connsiteX5" fmla="*/ 171805 w 1173161"/>
                <a:gd name="connsiteY5" fmla="*/ 171806 h 1672438"/>
                <a:gd name="connsiteX6" fmla="*/ 586581 w 1173161"/>
                <a:gd name="connsiteY6" fmla="*/ 0 h 1672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73161" h="1672438">
                  <a:moveTo>
                    <a:pt x="586581" y="0"/>
                  </a:moveTo>
                  <a:cubicBezTo>
                    <a:pt x="736700" y="0"/>
                    <a:pt x="886819" y="57269"/>
                    <a:pt x="1001356" y="171806"/>
                  </a:cubicBezTo>
                  <a:cubicBezTo>
                    <a:pt x="1230430" y="400880"/>
                    <a:pt x="1230430" y="772282"/>
                    <a:pt x="1001356" y="1001357"/>
                  </a:cubicBezTo>
                  <a:cubicBezTo>
                    <a:pt x="820380" y="1182333"/>
                    <a:pt x="682121" y="1406027"/>
                    <a:pt x="586581" y="1672438"/>
                  </a:cubicBezTo>
                  <a:cubicBezTo>
                    <a:pt x="491040" y="1406027"/>
                    <a:pt x="352782" y="1182333"/>
                    <a:pt x="171805" y="1001357"/>
                  </a:cubicBezTo>
                  <a:cubicBezTo>
                    <a:pt x="-57269" y="772282"/>
                    <a:pt x="-57269" y="400880"/>
                    <a:pt x="171805" y="171806"/>
                  </a:cubicBezTo>
                  <a:cubicBezTo>
                    <a:pt x="286343" y="57269"/>
                    <a:pt x="436462" y="0"/>
                    <a:pt x="586581" y="0"/>
                  </a:cubicBezTo>
                  <a:close/>
                </a:path>
              </a:pathLst>
            </a:custGeom>
            <a:solidFill>
              <a:srgbClr val="036E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76000" anchor="ctr"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8" name="文本框 18"/>
            <p:cNvSpPr txBox="1"/>
            <p:nvPr>
              <p:custDataLst>
                <p:tags r:id="rId16"/>
              </p:custDataLst>
            </p:nvPr>
          </p:nvSpPr>
          <p:spPr>
            <a:xfrm>
              <a:off x="11637" y="3512"/>
              <a:ext cx="57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五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25"/>
            <p:cNvSpPr txBox="1"/>
            <p:nvPr>
              <p:custDataLst>
                <p:tags r:id="rId17"/>
              </p:custDataLst>
            </p:nvPr>
          </p:nvSpPr>
          <p:spPr>
            <a:xfrm>
              <a:off x="12556" y="3514"/>
              <a:ext cx="452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>
                <a:lnSpc>
                  <a:spcPct val="120000"/>
                </a:lnSpc>
              </a:pPr>
              <a:r>
                <a:rPr kumimoji="1" lang="zh-CN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保存</a:t>
              </a:r>
              <a:endPara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pPr algn="l">
              <a:lnSpc>
                <a:spcPct val="120000"/>
              </a:lnSpc>
              <a:buClrTx/>
              <a:buSzTx/>
              <a:buFontTx/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（一）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新建工作簿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670050"/>
            <a:ext cx="5062220" cy="39027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en-US" altLang="zh-CN" sz="1400" dirty="0"/>
              <a:t>     1</a:t>
            </a:r>
            <a:r>
              <a:rPr lang="zh-CN" altLang="en-US" sz="1400" dirty="0"/>
              <a:t>、在</a:t>
            </a:r>
            <a:r>
              <a:rPr lang="en-US" altLang="zh-CN" sz="1400" dirty="0"/>
              <a:t> WPS </a:t>
            </a:r>
            <a:r>
              <a:rPr lang="zh-CN" altLang="en-US" sz="1400" dirty="0"/>
              <a:t>表格中用户可以新建一个空白工作簿，也可以在</a:t>
            </a:r>
            <a:r>
              <a:rPr lang="en-US" altLang="zh-CN" sz="1400" dirty="0"/>
              <a:t> WPS </a:t>
            </a:r>
            <a:r>
              <a:rPr lang="zh-CN" altLang="en-US" sz="1400" dirty="0"/>
              <a:t>中提供的【稻壳】上寻找与</a:t>
            </a:r>
            <a:r>
              <a:rPr lang="en-US" altLang="zh-CN" sz="1400" dirty="0"/>
              <a:t> </a:t>
            </a:r>
            <a:r>
              <a:rPr lang="zh-CN" altLang="en-US" sz="1400" dirty="0"/>
              <a:t>要建立表格内容相关的模板建立工作簿。</a:t>
            </a:r>
            <a:endParaRPr lang="zh-CN" altLang="en-US" sz="1400" dirty="0"/>
          </a:p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zh-CN" altLang="en-US" sz="1400" dirty="0"/>
              <a:t>方法</a:t>
            </a:r>
            <a:r>
              <a:rPr lang="en-US" altLang="en-US" sz="1400" dirty="0"/>
              <a:t>①</a:t>
            </a:r>
            <a:r>
              <a:rPr lang="zh-CN" altLang="en-US" sz="1400" dirty="0"/>
              <a:t>：双击桌面上的</a:t>
            </a:r>
            <a:r>
              <a:rPr lang="en-US" altLang="zh-CN" sz="1400" dirty="0"/>
              <a:t> WPS </a:t>
            </a:r>
            <a:r>
              <a:rPr lang="zh-CN" altLang="en-US" sz="1400" dirty="0"/>
              <a:t>快捷图标，启动</a:t>
            </a:r>
            <a:r>
              <a:rPr lang="en-US" altLang="zh-CN" sz="1400" dirty="0"/>
              <a:t> WPS Office</a:t>
            </a:r>
            <a:r>
              <a:rPr lang="zh-CN" altLang="en-US" sz="1400" dirty="0"/>
              <a:t>，在【</a:t>
            </a:r>
            <a:r>
              <a:rPr lang="en-US" altLang="zh-CN" sz="1400" dirty="0"/>
              <a:t>WPS Office</a:t>
            </a:r>
            <a:r>
              <a:rPr lang="zh-CN" altLang="en-US" sz="1400" dirty="0"/>
              <a:t>】界面中单</a:t>
            </a:r>
            <a:r>
              <a:rPr lang="en-US" altLang="zh-CN" sz="1400" dirty="0"/>
              <a:t> </a:t>
            </a:r>
            <a:r>
              <a:rPr lang="zh-CN" altLang="en-US" sz="1400" dirty="0"/>
              <a:t>击【新建】按钮，在弹出的【新建】窗口中单击【表格】，</a:t>
            </a:r>
            <a:r>
              <a:rPr lang="en-US" altLang="zh-CN" sz="1400" dirty="0"/>
              <a:t> </a:t>
            </a:r>
            <a:r>
              <a:rPr lang="zh-CN" altLang="en-US" sz="1400" dirty="0"/>
              <a:t>打开【新建表格】页，</a:t>
            </a:r>
            <a:r>
              <a:rPr lang="en-US" altLang="zh-CN" sz="1400" dirty="0"/>
              <a:t> </a:t>
            </a:r>
            <a:r>
              <a:rPr lang="zh-CN" altLang="en-US" sz="1400" dirty="0"/>
              <a:t>在该页中</a:t>
            </a:r>
            <a:r>
              <a:rPr lang="en-US" altLang="zh-CN" sz="1400" dirty="0"/>
              <a:t> </a:t>
            </a:r>
            <a:r>
              <a:rPr lang="zh-CN" altLang="en-US" sz="1400" dirty="0"/>
              <a:t>单击【空白表格】即可。</a:t>
            </a:r>
            <a:endParaRPr lang="zh-CN" altLang="en-US" sz="1400" dirty="0"/>
          </a:p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zh-CN" altLang="en-US" sz="1400" dirty="0"/>
              <a:t>方法</a:t>
            </a:r>
            <a:r>
              <a:rPr lang="en-US" altLang="en-US" sz="1400" dirty="0"/>
              <a:t>②</a:t>
            </a:r>
            <a:r>
              <a:rPr lang="zh-CN" altLang="en-US" sz="1400" dirty="0"/>
              <a:t>：如果已在</a:t>
            </a:r>
            <a:r>
              <a:rPr lang="en-US" altLang="zh-CN" sz="1400" dirty="0"/>
              <a:t> WPS </a:t>
            </a:r>
            <a:r>
              <a:rPr lang="zh-CN" altLang="en-US" sz="1400" dirty="0"/>
              <a:t>表格界面中，可以单击【文件】菜单，</a:t>
            </a:r>
            <a:r>
              <a:rPr lang="en-US" altLang="zh-CN" sz="1400" dirty="0"/>
              <a:t> </a:t>
            </a:r>
            <a:r>
              <a:rPr lang="zh-CN" altLang="en-US" sz="1400" dirty="0"/>
              <a:t>在弹出的列表中选择【新</a:t>
            </a:r>
            <a:r>
              <a:rPr lang="en-US" altLang="zh-CN" sz="1400" dirty="0"/>
              <a:t> </a:t>
            </a:r>
            <a:r>
              <a:rPr lang="zh-CN" altLang="en-US" sz="1400" dirty="0"/>
              <a:t>建】选项，在弹出的【新建表格】选项页中，选择【空白表格】创建一个空白工作簿。或者，</a:t>
            </a:r>
            <a:r>
              <a:rPr lang="en-US" altLang="zh-CN" sz="1400" dirty="0"/>
              <a:t> </a:t>
            </a:r>
            <a:r>
              <a:rPr lang="zh-CN" altLang="en-US" sz="1400" dirty="0"/>
              <a:t>可以按</a:t>
            </a:r>
            <a:r>
              <a:rPr lang="en-US" altLang="zh-CN" sz="1400" dirty="0"/>
              <a:t>&lt;Ctrl+N&gt;</a:t>
            </a:r>
            <a:r>
              <a:rPr lang="zh-CN" altLang="en-US" sz="1400" dirty="0"/>
              <a:t>组合快捷键直接创建一个空白工作簿。</a:t>
            </a:r>
            <a:endParaRPr lang="zh-CN" altLang="en-US" sz="14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5918695" y="161628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IM 78"/>
          <p:cNvPicPr/>
          <p:nvPr/>
        </p:nvPicPr>
        <p:blipFill>
          <a:blip r:embed="rId1"/>
          <a:stretch>
            <a:fillRect/>
          </a:stretch>
        </p:blipFill>
        <p:spPr>
          <a:xfrm>
            <a:off x="6214745" y="1670050"/>
            <a:ext cx="5473700" cy="37560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 idx="4294967295"/>
          </p:nvPr>
        </p:nvSpPr>
        <p:spPr>
          <a:xfrm>
            <a:off x="0" y="976630"/>
            <a:ext cx="9965690" cy="452755"/>
          </a:xfrm>
        </p:spPr>
        <p:txBody>
          <a:bodyPr>
            <a:normAutofit fontScale="90000"/>
          </a:bodyPr>
          <a:lstStyle/>
          <a:p>
            <a:pPr algn="l">
              <a:lnSpc>
                <a:spcPct val="120000"/>
              </a:lnSpc>
              <a:buClrTx/>
              <a:buSzTx/>
              <a:buFontTx/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（二）</a:t>
            </a: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保存工作簿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0705" y="1670050"/>
            <a:ext cx="5062220" cy="41592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en-US" altLang="zh-CN" sz="1400" dirty="0"/>
              <a:t>      </a:t>
            </a:r>
            <a:r>
              <a:rPr lang="zh-CN" altLang="en-US" sz="1400" dirty="0"/>
              <a:t>创建了工作簿或对工作簿进行编辑修改后，要对工作簿进行保存。一定要养成良好的保</a:t>
            </a:r>
            <a:r>
              <a:rPr lang="en-US" altLang="zh-CN" sz="1400" dirty="0"/>
              <a:t> </a:t>
            </a:r>
            <a:r>
              <a:rPr lang="zh-CN" altLang="en-US" sz="1400" dirty="0"/>
              <a:t>存习惯，</a:t>
            </a:r>
            <a:r>
              <a:rPr lang="en-US" altLang="zh-CN" sz="1400" dirty="0"/>
              <a:t> </a:t>
            </a:r>
            <a:r>
              <a:rPr lang="zh-CN" altLang="en-US" sz="1400" dirty="0"/>
              <a:t>以免数据损失。将刚刚创建的空白工作簿保存到桌面上，命名为</a:t>
            </a:r>
            <a:r>
              <a:rPr lang="en-US" altLang="zh-CN" sz="1400" dirty="0"/>
              <a:t>“</a:t>
            </a:r>
            <a:r>
              <a:rPr lang="zh-CN" altLang="en-US" sz="1400" dirty="0"/>
              <a:t>学生信息管</a:t>
            </a:r>
            <a:r>
              <a:rPr lang="en-US" altLang="zh-CN" sz="1400" dirty="0"/>
              <a:t> </a:t>
            </a:r>
            <a:r>
              <a:rPr lang="zh-CN" altLang="en-US" sz="1400" dirty="0"/>
              <a:t>理</a:t>
            </a:r>
            <a:r>
              <a:rPr lang="en-US" altLang="zh-CN" sz="1400" dirty="0"/>
              <a:t>.xlsx”</a:t>
            </a:r>
            <a:r>
              <a:rPr lang="zh-CN" altLang="en-US" sz="1400" dirty="0"/>
              <a:t>，操作步骤如下。</a:t>
            </a:r>
            <a:endParaRPr lang="zh-CN" altLang="en-US" sz="1400" dirty="0"/>
          </a:p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zh-CN" altLang="en-US" sz="1400" dirty="0"/>
              <a:t>步骤</a:t>
            </a:r>
            <a:r>
              <a:rPr lang="en-US" altLang="zh-CN" sz="1400" dirty="0"/>
              <a:t> 1</a:t>
            </a:r>
            <a:r>
              <a:rPr lang="zh-CN" altLang="en-US" sz="1400" dirty="0"/>
              <a:t>：单击快速访问工具栏中的【保存】按钮，如图</a:t>
            </a:r>
            <a:r>
              <a:rPr lang="en-US" altLang="zh-CN" sz="1400" dirty="0"/>
              <a:t> 3-2 </a:t>
            </a:r>
            <a:r>
              <a:rPr lang="zh-CN" altLang="en-US" sz="1400" dirty="0"/>
              <a:t>所示，打开【另存为】对话</a:t>
            </a:r>
            <a:r>
              <a:rPr lang="en-US" altLang="zh-CN" sz="1400" dirty="0"/>
              <a:t> </a:t>
            </a:r>
            <a:r>
              <a:rPr lang="zh-CN" altLang="en-US" sz="1400" dirty="0"/>
              <a:t>框，如图</a:t>
            </a:r>
            <a:r>
              <a:rPr lang="en-US" altLang="zh-CN" sz="1400" dirty="0"/>
              <a:t> 3-3 </a:t>
            </a:r>
            <a:r>
              <a:rPr lang="zh-CN" altLang="en-US" sz="1400" dirty="0"/>
              <a:t>所示。</a:t>
            </a:r>
            <a:endParaRPr lang="zh-CN" altLang="en-US" sz="1400" dirty="0"/>
          </a:p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endParaRPr lang="zh-CN" altLang="en-US" sz="1400" dirty="0"/>
          </a:p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r>
              <a:rPr lang="zh-CN" altLang="en-US" sz="1400" dirty="0"/>
              <a:t>步骤</a:t>
            </a:r>
            <a:r>
              <a:rPr lang="en-US" altLang="zh-CN" sz="1400" dirty="0"/>
              <a:t> 2</a:t>
            </a:r>
            <a:r>
              <a:rPr lang="zh-CN" altLang="en-US" sz="1400" dirty="0"/>
              <a:t>：在【另存为】对话框中，左侧选择</a:t>
            </a:r>
            <a:r>
              <a:rPr lang="en-US" altLang="zh-CN" sz="1400" dirty="0"/>
              <a:t>“</a:t>
            </a:r>
            <a:r>
              <a:rPr lang="zh-CN" altLang="en-US" sz="1400" dirty="0"/>
              <a:t>我的桌面</a:t>
            </a:r>
            <a:r>
              <a:rPr lang="en-US" altLang="zh-CN" sz="1400" dirty="0"/>
              <a:t>”</a:t>
            </a:r>
            <a:r>
              <a:rPr lang="zh-CN" altLang="en-US" sz="1400" dirty="0"/>
              <a:t>，【文件名称】处输入文件名</a:t>
            </a:r>
            <a:r>
              <a:rPr lang="en-US" altLang="zh-CN" sz="1400" dirty="0"/>
              <a:t> </a:t>
            </a:r>
            <a:r>
              <a:rPr lang="zh-CN" altLang="en-US" sz="1400" dirty="0"/>
              <a:t>称</a:t>
            </a:r>
            <a:r>
              <a:rPr lang="en-US" altLang="zh-CN" sz="1400" dirty="0"/>
              <a:t>“</a:t>
            </a:r>
            <a:r>
              <a:rPr lang="zh-CN" altLang="en-US" sz="1400" dirty="0"/>
              <a:t>学生信息管理</a:t>
            </a:r>
            <a:r>
              <a:rPr lang="en-US" altLang="zh-CN" sz="1400" dirty="0"/>
              <a:t>.xlsx”</a:t>
            </a:r>
            <a:r>
              <a:rPr lang="zh-CN" altLang="en-US" sz="1400" dirty="0"/>
              <a:t>，单击【保存】按钮，</a:t>
            </a:r>
            <a:r>
              <a:rPr lang="en-US" altLang="zh-CN" sz="1400" dirty="0"/>
              <a:t> </a:t>
            </a:r>
            <a:r>
              <a:rPr lang="zh-CN" altLang="en-US" sz="1400" dirty="0"/>
              <a:t>保存文件。</a:t>
            </a:r>
            <a:endParaRPr lang="zh-CN" altLang="en-US" sz="1400" dirty="0"/>
          </a:p>
          <a:p>
            <a:pPr algn="l">
              <a:lnSpc>
                <a:spcPct val="150000"/>
              </a:lnSpc>
              <a:spcBef>
                <a:spcPts val="1000"/>
              </a:spcBef>
              <a:buClrTx/>
              <a:buSzTx/>
              <a:buNone/>
            </a:pPr>
            <a:endParaRPr lang="zh-CN" altLang="en-US" sz="14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5918695" y="161628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7412990" y="2122170"/>
            <a:ext cx="2381250" cy="3460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600" dirty="0">
                <a:sym typeface="+mn-ea"/>
              </a:rPr>
              <a:t>图</a:t>
            </a:r>
            <a:r>
              <a:rPr lang="en-US" altLang="zh-CN" sz="1600" dirty="0">
                <a:sym typeface="+mn-ea"/>
              </a:rPr>
              <a:t> 3-2   </a:t>
            </a:r>
            <a:r>
              <a:rPr lang="zh-CN" altLang="en-US" sz="1600" dirty="0">
                <a:sym typeface="+mn-ea"/>
              </a:rPr>
              <a:t>快速访问工具栏</a:t>
            </a:r>
            <a:endParaRPr lang="en-US" altLang="zh-CN" sz="1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文本框 7"/>
          <p:cNvSpPr txBox="1"/>
          <p:nvPr>
            <p:custDataLst>
              <p:tags r:id="rId2"/>
            </p:custDataLst>
          </p:nvPr>
        </p:nvSpPr>
        <p:spPr>
          <a:xfrm>
            <a:off x="7727315" y="5520690"/>
            <a:ext cx="238061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图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3-3   </a:t>
            </a:r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另存为对话框</a:t>
            </a:r>
            <a:endParaRPr lang="zh-CN" altLang="en-US" sz="1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80" name="IM 80"/>
          <p:cNvPicPr/>
          <p:nvPr/>
        </p:nvPicPr>
        <p:blipFill>
          <a:blip r:embed="rId3"/>
          <a:stretch>
            <a:fillRect/>
          </a:stretch>
        </p:blipFill>
        <p:spPr>
          <a:xfrm>
            <a:off x="7212965" y="1670050"/>
            <a:ext cx="2781300" cy="361950"/>
          </a:xfrm>
          <a:prstGeom prst="rect">
            <a:avLst/>
          </a:prstGeom>
        </p:spPr>
      </p:pic>
      <p:pic>
        <p:nvPicPr>
          <p:cNvPr id="82" name="IM 82"/>
          <p:cNvPicPr/>
          <p:nvPr/>
        </p:nvPicPr>
        <p:blipFill>
          <a:blip r:embed="rId4"/>
          <a:stretch>
            <a:fillRect/>
          </a:stretch>
        </p:blipFill>
        <p:spPr>
          <a:xfrm>
            <a:off x="6284595" y="2558098"/>
            <a:ext cx="5266690" cy="29622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5"/>
          <p:cNvSpPr txBox="1"/>
          <p:nvPr/>
        </p:nvSpPr>
        <p:spPr>
          <a:xfrm>
            <a:off x="792996" y="941012"/>
            <a:ext cx="5746249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（三）重命名工作表</a:t>
            </a:r>
            <a:endParaRPr kumimoji="1" lang="zh-CN" altLang="en-US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64210" y="1949450"/>
            <a:ext cx="4023360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1600" dirty="0"/>
              <a:t>方法</a:t>
            </a:r>
            <a:r>
              <a:rPr lang="en-US" altLang="en-US" sz="1600" dirty="0"/>
              <a:t>①</a:t>
            </a:r>
            <a:r>
              <a:rPr lang="zh-CN" altLang="en-US" sz="1600" dirty="0"/>
              <a:t>：右键单击默认的工作表名称</a:t>
            </a:r>
            <a:r>
              <a:rPr lang="en-US" altLang="zh-CN" sz="1600" dirty="0"/>
              <a:t>“Sheet1”</a:t>
            </a:r>
            <a:r>
              <a:rPr lang="zh-CN" altLang="en-US" sz="1600" dirty="0"/>
              <a:t>，在弹出的快捷菜单中选择【重命名】，</a:t>
            </a:r>
            <a:r>
              <a:rPr lang="en-US" altLang="zh-CN" sz="1600" dirty="0"/>
              <a:t> </a:t>
            </a:r>
            <a:r>
              <a:rPr lang="zh-CN" altLang="en-US" sz="1600" dirty="0"/>
              <a:t>工作表名称处进入编辑状态，修改为</a:t>
            </a:r>
            <a:r>
              <a:rPr lang="en-US" altLang="zh-CN" sz="1600" dirty="0"/>
              <a:t>“</a:t>
            </a:r>
            <a:r>
              <a:rPr lang="zh-CN" altLang="en-US" sz="1600" dirty="0"/>
              <a:t>学生基本信息表</a:t>
            </a:r>
            <a:r>
              <a:rPr lang="en-US" altLang="zh-CN" sz="1600" dirty="0"/>
              <a:t>”</a:t>
            </a:r>
            <a:r>
              <a:rPr lang="zh-CN" altLang="en-US" sz="1600" dirty="0"/>
              <a:t>。</a:t>
            </a:r>
            <a:endParaRPr lang="zh-CN" altLang="en-US" sz="1600" dirty="0"/>
          </a:p>
          <a:p>
            <a:pPr marL="285750" indent="-28575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1600" dirty="0"/>
              <a:t>方法</a:t>
            </a:r>
            <a:r>
              <a:rPr lang="en-US" altLang="en-US" sz="1600" dirty="0"/>
              <a:t>②</a:t>
            </a:r>
            <a:r>
              <a:rPr lang="zh-CN" altLang="en-US" sz="1600" dirty="0"/>
              <a:t>：直接双击默认工作表名称</a:t>
            </a:r>
            <a:r>
              <a:rPr lang="en-US" altLang="zh-CN" sz="1600" dirty="0"/>
              <a:t>“Sheet1”</a:t>
            </a:r>
            <a:r>
              <a:rPr lang="zh-CN" altLang="en-US" sz="1600" dirty="0"/>
              <a:t>，工作表名称处进入编辑状态，修改为</a:t>
            </a:r>
            <a:r>
              <a:rPr lang="en-US" altLang="zh-CN" sz="1600" dirty="0"/>
              <a:t> “</a:t>
            </a:r>
            <a:r>
              <a:rPr lang="zh-CN" altLang="en-US" sz="1600" dirty="0"/>
              <a:t>学生基本信息表</a:t>
            </a:r>
            <a:r>
              <a:rPr lang="en-US" altLang="zh-CN" sz="1600" dirty="0"/>
              <a:t>”</a:t>
            </a:r>
            <a:r>
              <a:rPr lang="zh-CN" altLang="en-US" sz="1600" dirty="0"/>
              <a:t>。</a:t>
            </a:r>
            <a:endParaRPr lang="zh-CN" altLang="en-US" sz="16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5097640" y="1475314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 descr="无标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8950" y="2143760"/>
            <a:ext cx="5429885" cy="34245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输入数据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130" y="1650365"/>
            <a:ext cx="5345430" cy="51231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输入标题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选中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A1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单元格，输入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学生基本信息表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，在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A2:I2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单元格区域中分别输入各列标题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学号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姓名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性别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出生年月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籍贯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身份证号码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家庭地址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联系电话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输入学号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选中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A3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单元格，输入第一个学生的学号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“23001201”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，将鼠标移动至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A3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单元格右下角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填充柄处，鼠标形状由空心十字变成黑色十字时，按住鼠标左键拖动到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A21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单元格，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A3:A21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单元格区域将依次递增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1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自动填充为学生的学号。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charset="0"/>
              <a:buChar char="l"/>
            </a:pP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314300" y="152801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IM 78"/>
          <p:cNvPicPr/>
          <p:nvPr/>
        </p:nvPicPr>
        <p:blipFill>
          <a:blip r:embed="rId1"/>
          <a:stretch>
            <a:fillRect/>
          </a:stretch>
        </p:blipFill>
        <p:spPr>
          <a:xfrm>
            <a:off x="6506845" y="2244725"/>
            <a:ext cx="5430520" cy="39135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输入数据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130" y="1819910"/>
            <a:ext cx="5345430" cy="52006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输入姓名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B3:B21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单元格区域中逐一输入学生姓名。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输入性别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输入性别有两种方法。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0">
              <a:lnSpc>
                <a:spcPct val="200000"/>
              </a:lnSpc>
              <a:buFont typeface="Wingdings" panose="05000000000000000000" charset="0"/>
              <a:buNone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方法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1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的操作步骤如下。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由于性别列中只能输入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男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或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女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，因此在输入性别前，要先设置性别列的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数据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有效性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1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：选中</a:t>
            </a: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C3:C21 </a:t>
            </a:r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单元格区域。</a:t>
            </a: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95860" y="152801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IM 78"/>
          <p:cNvPicPr/>
          <p:nvPr/>
        </p:nvPicPr>
        <p:blipFill>
          <a:blip r:embed="rId1"/>
          <a:stretch>
            <a:fillRect/>
          </a:stretch>
        </p:blipFill>
        <p:spPr>
          <a:xfrm>
            <a:off x="6422390" y="2249170"/>
            <a:ext cx="5473065" cy="3781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输入数据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130" y="1819910"/>
            <a:ext cx="5345430" cy="51390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2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：单击【数据】下的【有效性】按钮，在弹出的【数据有效性】对话框中，在【有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效性条件】下的【允许】下拉列表中选择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序列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，在【来源】中输入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男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女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，单击【确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定】按钮。注意来源中序列数据用英文逗号隔开。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3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：返回到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C3:C21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单元格区域，逐一单击单元格右侧的下拉按钮，在弹出的列表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项中选择对应的性别即可完成性别输入。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endParaRPr lang="zh-CN" altLang="en-US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95860" y="152801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IM 78"/>
          <p:cNvPicPr/>
          <p:nvPr/>
        </p:nvPicPr>
        <p:blipFill>
          <a:blip r:embed="rId1"/>
          <a:stretch>
            <a:fillRect/>
          </a:stretch>
        </p:blipFill>
        <p:spPr>
          <a:xfrm>
            <a:off x="6422390" y="2249170"/>
            <a:ext cx="5473065" cy="3781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输入数据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130" y="1819910"/>
            <a:ext cx="534543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方法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2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的操作步骤如下。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1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：选中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C3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2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：按住【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Ctrl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】键，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同时选中其他要输入相同性别数据的单元格。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3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：直接输入文本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女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，然后按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&lt;Ctrl+Enter&gt;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组合键确认输入，可以看到选中的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单元格中输入了相同的文本。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4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：以同样方法将性别为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男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数据输入单元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95860" y="152801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IM 78"/>
          <p:cNvPicPr/>
          <p:nvPr/>
        </p:nvPicPr>
        <p:blipFill>
          <a:blip r:embed="rId1"/>
          <a:stretch>
            <a:fillRect/>
          </a:stretch>
        </p:blipFill>
        <p:spPr>
          <a:xfrm>
            <a:off x="6422390" y="2249170"/>
            <a:ext cx="5473065" cy="3781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5"/>
          <p:cNvSpPr txBox="1"/>
          <p:nvPr/>
        </p:nvSpPr>
        <p:spPr>
          <a:xfrm>
            <a:off x="974090" y="993775"/>
            <a:ext cx="2684145" cy="5340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lang="zh-CN" altLang="en-US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（四）</a:t>
            </a:r>
            <a:r>
              <a:rPr kumimoji="1" lang="zh-CN" sz="24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输入数据</a:t>
            </a:r>
            <a:endParaRPr kumimoji="1" lang="zh-CN" sz="24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2130" y="1819910"/>
            <a:ext cx="534543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格中。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输入出生年月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WPS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中日期格式默认是使用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“/”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分隔，在此任务中，出生年月使用的是短横线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“- ”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分隔的格式，因此先设置出生年月列的数据格式。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charset="0"/>
              <a:buChar char="l"/>
            </a:pP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步骤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1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：选中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D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列，单击鼠标右键，在弹出的快捷菜单中选择【设置单元格格式】，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在</a:t>
            </a:r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弹出的【单元格格式】对话框中，左侧【分类】下选择</a:t>
            </a:r>
            <a:endParaRPr lang="zh-CN" alt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95860" y="1528019"/>
            <a:ext cx="0" cy="4368800"/>
          </a:xfrm>
          <a:prstGeom prst="line">
            <a:avLst/>
          </a:prstGeom>
          <a:ln w="28575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IM 78"/>
          <p:cNvPicPr/>
          <p:nvPr/>
        </p:nvPicPr>
        <p:blipFill>
          <a:blip r:embed="rId1"/>
          <a:stretch>
            <a:fillRect/>
          </a:stretch>
        </p:blipFill>
        <p:spPr>
          <a:xfrm>
            <a:off x="6422390" y="2249170"/>
            <a:ext cx="5473065" cy="3781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364992" y="4610608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保存与工作表的重命名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5" name="对象3"/>
          <p:cNvSpPr/>
          <p:nvPr>
            <p:custDataLst>
              <p:tags r:id="rId3"/>
            </p:custDataLst>
          </p:nvPr>
        </p:nvSpPr>
        <p:spPr>
          <a:xfrm>
            <a:off x="3977640" y="3015107"/>
            <a:ext cx="7580376" cy="1536192"/>
          </a:xfrm>
          <a:custGeom>
            <a:avLst/>
            <a:gdLst/>
            <a:ahLst/>
            <a:cxnLst/>
            <a:rect l="l" t="t" r="r" b="b"/>
            <a:pathLst>
              <a:path w="7543800" h="1536192">
                <a:moveTo>
                  <a:pt x="0" y="1536192"/>
                </a:moveTo>
                <a:cubicBezTo>
                  <a:pt x="109728" y="1298448"/>
                  <a:pt x="164592" y="1042416"/>
                  <a:pt x="164592" y="768096"/>
                </a:cubicBezTo>
                <a:cubicBezTo>
                  <a:pt x="164592" y="493776"/>
                  <a:pt x="109728" y="237744"/>
                  <a:pt x="9144" y="0"/>
                </a:cubicBezTo>
                <a:lnTo>
                  <a:pt x="7543800" y="0"/>
                </a:lnTo>
                <a:lnTo>
                  <a:pt x="7543800" y="1536192"/>
                </a:lnTo>
                <a:lnTo>
                  <a:pt x="0" y="1536192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表格数据的输入与编辑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4"/>
            </p:custDataLst>
          </p:nvPr>
        </p:nvSpPr>
        <p:spPr>
          <a:xfrm>
            <a:off x="3364992" y="1428496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熟悉</a:t>
            </a: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WPS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工作界面，工作簿、工作表、单元格概念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5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6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7"/>
            </p:custDataLst>
          </p:nvPr>
        </p:nvSpPr>
        <p:spPr>
          <a:xfrm>
            <a:off x="4088232" y="1936420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>
          <a:xfrm>
            <a:off x="4316832" y="3527476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9"/>
            </p:custDataLst>
          </p:nvPr>
        </p:nvSpPr>
        <p:spPr>
          <a:xfrm>
            <a:off x="4088232" y="5123104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2.302440154290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38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39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0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1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2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3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4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5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6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7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8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49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0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1.xml><?xml version="1.0" encoding="utf-8"?>
<p:tagLst xmlns:p="http://schemas.openxmlformats.org/presentationml/2006/main">
  <p:tag name="KSO_WM_DIAGRAM_VIRTUALLY_FRAME" val="{&quot;height&quot;:352.9411811023621,&quot;left&quot;:154.86677165354325,&quot;top&quot;:171.42299212598428,&quot;width&quot;:522.2547244094488}"/>
</p:tagLst>
</file>

<file path=ppt/tags/tag52.xml><?xml version="1.0" encoding="utf-8"?>
<p:tagLst xmlns:p="http://schemas.openxmlformats.org/presentationml/2006/main">
  <p:tag name="KSO_WM_DIAGRAM_VIRTUALLY_FRAME" val="{&quot;height&quot;:383.7,&quot;left&quot;:493.45,&quot;top&quot;:109.85,&quot;width&quot;:444.35}"/>
</p:tagLst>
</file>

<file path=ppt/tags/tag53.xml><?xml version="1.0" encoding="utf-8"?>
<p:tagLst xmlns:p="http://schemas.openxmlformats.org/presentationml/2006/main">
  <p:tag name="KSO_WM_DIAGRAM_VIRTUALLY_FRAME" val="{&quot;height&quot;:383.7,&quot;left&quot;:493.45,&quot;top&quot;:109.85,&quot;width&quot;:444.35}"/>
</p:tagLst>
</file>

<file path=ppt/tags/tag54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61.8499755859375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2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75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42_2*n_h_h_i*1_2_2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2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61.8499755859375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3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4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8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NjZiYjk1YjQ0MTZkODQ4ZmRlNDQ3ZDc3ZGJlYTZmNzQ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2141</Words>
  <Application>WPS 演示</Application>
  <PresentationFormat>宽屏</PresentationFormat>
  <Paragraphs>172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35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Wingdings</vt:lpstr>
      <vt:lpstr>Arial Unicode MS</vt:lpstr>
      <vt:lpstr>等线 Light</vt:lpstr>
      <vt:lpstr>Calibri</vt:lpstr>
      <vt:lpstr>Bodoni MT Black</vt:lpstr>
      <vt:lpstr>Segoe Print</vt:lpstr>
      <vt:lpstr>幼圆</vt:lpstr>
      <vt:lpstr>Cambria Math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（一）新建工作簿</vt:lpstr>
      <vt:lpstr>（二）保存工作簿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可燃冰</cp:lastModifiedBy>
  <cp:revision>349</cp:revision>
  <dcterms:created xsi:type="dcterms:W3CDTF">2015-11-09T02:22:00Z</dcterms:created>
  <dcterms:modified xsi:type="dcterms:W3CDTF">2025-11-10T01:12:45Z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25A77747EBF24A138A314310F38EA66D_13</vt:lpwstr>
  </property>
  <property fmtid="{D5CDD505-2E9C-101B-9397-08002B2CF9AE}" pid="3" name="KSOProductBuildVer">
    <vt:lpwstr>2052-12.1.0.23125</vt:lpwstr>
  </property>
</Properties>
</file>