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3"/>
  </p:handoutMasterIdLst>
  <p:sldIdLst>
    <p:sldId id="256" r:id="rId3"/>
    <p:sldId id="294" r:id="rId5"/>
    <p:sldId id="258" r:id="rId6"/>
    <p:sldId id="278" r:id="rId7"/>
    <p:sldId id="260" r:id="rId8"/>
    <p:sldId id="261" r:id="rId9"/>
    <p:sldId id="262" r:id="rId10"/>
    <p:sldId id="264" r:id="rId11"/>
    <p:sldId id="263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0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熊仪_aYju7RJj" initials="熊" lastIdx="0" clrIdx="0"/>
  <p:cmAuthor id="1" name="哒哒 熊猫" initials="哒哒" lastIdx="1" clrIdx="0"/>
  <p:cmAuthor id="8" name="yifei" initials="y" lastIdx="1" clrIdx="7"/>
  <p:cmAuthor id="2" name="kingsoft" initials="k" lastIdx="1" clrIdx="1"/>
  <p:cmAuthor id="9" name="ADMIN" initials="A" lastIdx="1" clrIdx="8"/>
  <p:cmAuthor id="3" name="zhouzean" initials="z" lastIdx="1" clrIdx="2"/>
  <p:cmAuthor id="4" name="李鹏飞_6bQfzI3a" initials="李" lastIdx="0" clrIdx="0"/>
  <p:cmAuthor id="5" name="李晓菲_MZFnUzi6" initials="李" lastIdx="0" clrIdx="0"/>
  <p:cmAuthor id="6" name="小珞_QjMfU7FR" initials="小" lastIdx="0" clrIdx="0"/>
  <p:cmAuthor id="2001" name="骆倩怡_Znauj26B" initials="authorId_382814100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2327"/>
    <a:srgbClr val="A9282D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1"/>
        <p:guide pos="380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82.xml"/><Relationship Id="rId27" Type="http://schemas.openxmlformats.org/officeDocument/2006/relationships/commentAuthors" Target="commentAuthors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7" Type="http://schemas.openxmlformats.org/officeDocument/2006/relationships/tags" Target="../tags/tag19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198880" y="914400"/>
            <a:ext cx="9799320" cy="257048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4" fill="hold" grpId="0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>
                            <p:txEl>
                              <p:pRg st="0" end="0"/>
                            </p:txEl>
                          </p:spTgt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>
                            <p:txEl>
                              <p:pRg st="0" end="0"/>
                            </p:txEl>
                          </p:spTgt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>
                            <p:txEl>
                              <p:pRg st="0" end="0"/>
                            </p:txEl>
                          </p:spTgt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" grpId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algn="ctr">
              <a:defRPr>
                <a:solidFill>
                  <a:srgbClr val="C00000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algn="ctr">
              <a:defRPr>
                <a:solidFill>
                  <a:srgbClr val="C00000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algn="l">
              <a:defRPr>
                <a:solidFill>
                  <a:srgbClr val="C00000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 algn="l">
              <a:defRPr>
                <a:solidFill>
                  <a:srgbClr val="C00000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tags" Target="../tags/tag55.xml"/><Relationship Id="rId12" Type="http://schemas.openxmlformats.org/officeDocument/2006/relationships/tags" Target="../tags/tag5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rgbClr val="C00000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3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2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3.xml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4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5.xml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6.xml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7.xml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8.xml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9.xml"/><Relationship Id="rId1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0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p>
            <a:r>
              <a:rPr lang="en-US" altLang="zh-CN"/>
              <a:t>感动中国</a:t>
            </a:r>
            <a:endParaRPr lang="en-US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中国人的年度精神史诗</a:t>
            </a:r>
            <a:endParaRPr lang="zh-CN" altLang="en-US"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目录</a:t>
            </a:r>
            <a:endParaRPr lang="zh-CN" altLang="en-US"/>
          </a:p>
        </p:txBody>
      </p:sp>
      <p:pic>
        <p:nvPicPr>
          <p:cNvPr id="37" name="图片 36" descr="55"/>
          <p:cNvPicPr>
            <a:picLocks noChangeAspect="1"/>
          </p:cNvPicPr>
          <p:nvPr/>
        </p:nvPicPr>
        <p:blipFill>
          <a:blip r:embed="rId2"/>
          <a:srcRect l="-18669" t="5222" r="63742" b="12259"/>
          <a:stretch>
            <a:fillRect/>
          </a:stretch>
        </p:blipFill>
        <p:spPr>
          <a:xfrm>
            <a:off x="-2186940" y="1061085"/>
            <a:ext cx="6548755" cy="5702300"/>
          </a:xfrm>
          <a:prstGeom prst="ellipse">
            <a:avLst/>
          </a:prstGeom>
        </p:spPr>
      </p:pic>
      <p:sp>
        <p:nvSpPr>
          <p:cNvPr id="8" name="内容占位符 2"/>
          <p:cNvSpPr>
            <a:spLocks noGrp="1"/>
          </p:cNvSpPr>
          <p:nvPr/>
        </p:nvSpPr>
        <p:spPr>
          <a:xfrm>
            <a:off x="5854065" y="1517015"/>
            <a:ext cx="6083300" cy="3824605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0" name="泪滴形 9"/>
          <p:cNvSpPr/>
          <p:nvPr/>
        </p:nvSpPr>
        <p:spPr>
          <a:xfrm>
            <a:off x="6042025" y="1545590"/>
            <a:ext cx="532800" cy="532800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1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1" name="泪滴形 10"/>
          <p:cNvSpPr/>
          <p:nvPr/>
        </p:nvSpPr>
        <p:spPr>
          <a:xfrm>
            <a:off x="6042025" y="238255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2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2" name="泪滴形 11"/>
          <p:cNvSpPr/>
          <p:nvPr/>
        </p:nvSpPr>
        <p:spPr>
          <a:xfrm>
            <a:off x="6042025" y="321948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3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3" name="泪滴形 12"/>
          <p:cNvSpPr/>
          <p:nvPr/>
        </p:nvSpPr>
        <p:spPr>
          <a:xfrm>
            <a:off x="6042025" y="405641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4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4" name="泪滴形 13"/>
          <p:cNvSpPr/>
          <p:nvPr/>
        </p:nvSpPr>
        <p:spPr>
          <a:xfrm>
            <a:off x="6042025" y="489334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5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5" name="泪滴形 14"/>
          <p:cNvSpPr/>
          <p:nvPr/>
        </p:nvSpPr>
        <p:spPr>
          <a:xfrm>
            <a:off x="6042025" y="573027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6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64020" y="1491615"/>
            <a:ext cx="4064000" cy="4603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《感动中国》简介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764020" y="23463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《感动中国》历年播出信息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64020" y="320103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感动中国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》大事记载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6764020" y="405574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《感动中国》主题曲</a:t>
            </a:r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6764020" y="491045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《感动中国》推选介绍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764020" y="576516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</a:t>
            </a:r>
            <a:r>
              <a:rPr lang="en-US" altLang="zh-CN" sz="2400">
                <a:solidFill>
                  <a:srgbClr val="C00000"/>
                </a:solidFill>
                <a:sym typeface="+mn-ea"/>
              </a:rPr>
              <a:t>2023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年度人物</a:t>
            </a:r>
            <a:endParaRPr lang="zh-CN" altLang="en-US" sz="2400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" grpId="1"/>
      <p:bldP spid="4" grpId="0"/>
      <p:bldP spid="5" grpId="0"/>
      <p:bldP spid="6" grpId="0"/>
      <p:bldP spid="9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1</a:t>
            </a:r>
            <a:r>
              <a:rPr lang="zh-CN" altLang="en-US"/>
              <a:t>、《</a:t>
            </a:r>
            <a:r>
              <a:rPr lang="zh-CN" altLang="en-US">
                <a:sym typeface="+mn-ea"/>
              </a:rPr>
              <a:t>感动中国</a:t>
            </a:r>
            <a:r>
              <a:rPr lang="zh-CN" altLang="en-US"/>
              <a:t>》简介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indent="-228600"/>
            <a:r>
              <a:rPr lang="zh-CN" altLang="en-US">
                <a:solidFill>
                  <a:srgbClr val="C00000"/>
                </a:solidFill>
              </a:rPr>
              <a:t>《感动中国》是中央电视台打造的一个精神品牌栏目，由中央电视台新闻中心社会专题部活动直播组承办，每年2月前后推出，已经连续举办多年，通过多种投票方式选取年度具有震撼人心、令人感动的人物和团队。</a:t>
            </a:r>
            <a:endParaRPr lang="zh-CN" altLang="en-US">
              <a:solidFill>
                <a:srgbClr val="C00000"/>
              </a:solidFill>
            </a:endParaRPr>
          </a:p>
          <a:p>
            <a:pPr indent="-228600"/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《感动中国》节目向全国观众推出了许多人物，其中有成龙、濮存昕、刘翔、姚明、阎肃、郎平等光彩耀人的文体明星，也有巴金、钟南山、袁隆平、叶嘉莹、屠呦呦、钱学森这样的睿智学者，更有张荣锁、魏青刚、黄久生、王锋、田世国、王顺友这样的普通百姓，还有徐本禹、郑培民、梁雨润、杨业功、刘金国、刘跃进这样的党政高官。每个人物身上都有一种让观众感到心灵震撼的精神力量。《感动中国》被媒体誉为“中国人的年度精神史诗”。</a:t>
            </a:r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节目于2003年2月14日20:00在中央电视台第一套节目（CCTV-1）首播，2004年起每年在央视综合频道首播次日21:30在新闻频道进行重播。</a:t>
            </a:r>
            <a:endParaRPr lang="zh-CN" altLang="en-US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build="allAtOnce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、《感动中国》历年播出信息</a:t>
            </a:r>
            <a:endParaRPr lang="zh-CN" altLang="en-US"/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1050290" y="1316990"/>
          <a:ext cx="10092055" cy="5104765"/>
        </p:xfrm>
        <a:graphic>
          <a:graphicData uri="http://schemas.openxmlformats.org/drawingml/2006/table">
            <a:tbl>
              <a:tblPr/>
              <a:tblGrid>
                <a:gridCol w="1883410"/>
                <a:gridCol w="2790190"/>
                <a:gridCol w="1737360"/>
                <a:gridCol w="2021840"/>
                <a:gridCol w="1659255"/>
              </a:tblGrid>
              <a:tr h="24384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年度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主词条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首播日期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播出频道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历届主持人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2002年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感动中国2002年度人物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2003/2/14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中央电视台第一套节目（CCTV-1）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9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白岩松、敬一丹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2003年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感动中国2003年度人物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2004/2/20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7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中央电视台综合频道（首播）、中央电视台新闻频道（重播）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5367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2004年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感动中国2004年度人物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2005/2/17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2005年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感动中国2005年度人物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2006/2/9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2006年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感动中国2006年度人物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2007/2/26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2007年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感动中国2007年度人物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2008/2/17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8288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2008年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感动中国2008年度人物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2009/2/5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2009年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感动中国2009年度人物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2010/2/11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2010年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感动中国2010年度人物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2011/2/14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2011年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感动中国2011年度人物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2012/2/3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2012年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感动中国2012年度人物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2013/2/19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2013年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感动中国2013年度人物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2014/2/10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2014年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感动中国2014年度人物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2015/2/27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2015年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感动中国2015年度人物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2016/2/14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2016年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感动中国2016年度人物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2017/2/8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2017年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感动中国2017年度人物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2018/3/1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2018年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感动中国2018年度人物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2019/2/18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2019年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感动中国2019年度人物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2020/5/17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65468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2019年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感动中国，情满香江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2020/7/4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中央电视台中文国际频道（首播）中央电视台综合频道（重播）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2020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感动中国2020年度人物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2021/2/17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中央电视台综合频道（首播）、中央电视台新闻频道（重播）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白岩松、王宁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2021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感动中国2021年度人物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2022/3/3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白岩松、敬一丹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2022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感动中国2022年度人物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2023/3/4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白岩松、王宁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2023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感动中国2023年度人物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/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/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标题 1"/>
          <p:cNvSpPr>
            <a:spLocks noGrp="1"/>
          </p:cNvSpPr>
          <p:nvPr/>
        </p:nvSpPr>
        <p:spPr>
          <a:xfrm>
            <a:off x="735400" y="611575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3600" b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</a:defRPr>
            </a:lvl1pPr>
          </a:lstStyle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3</a:t>
            </a:r>
            <a:r>
              <a:rPr lang="zh-CN" altLang="en-US">
                <a:sym typeface="+mn-ea"/>
              </a:rPr>
              <a:t>、《</a:t>
            </a:r>
            <a:r>
              <a:rPr lang="zh-CN" altLang="en-US">
                <a:sym typeface="+mn-ea"/>
              </a:rPr>
              <a:t>感动中国</a:t>
            </a:r>
            <a:r>
              <a:rPr lang="zh-CN" altLang="en-US">
                <a:sym typeface="+mn-ea"/>
              </a:rPr>
              <a:t>》大事记载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2002年10月：中央电视台启动“感动中国2002年度人物”评选活动。这也是国内媒体第一次以“感动中国”为主题评选年度人物。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2003年3月：中宣部新闻局阅评组对“感动中国”评选活动及颁奖晚会给予了高度评价，并要求把“感动中国”作为一个品牌持续地坚持下去。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2003年3月：《感动中国2002年度人物》一书出版发行。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2003年7月3日：三峡百万移民获得的“感动中国”奖杯和证书入三峡博物馆永久收藏。</a:t>
            </a:r>
            <a:endParaRPr lang="zh-CN" altLang="en-US" sz="200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uiExpand="1" build="allAtOnce"/>
      <p:bldP spid="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4</a:t>
            </a:r>
            <a:r>
              <a:rPr lang="zh-CN" altLang="en-US">
                <a:sym typeface="+mn-ea"/>
              </a:rPr>
              <a:t>、</a:t>
            </a:r>
            <a:r>
              <a:rPr lang="zh-CN" altLang="en-US">
                <a:sym typeface="+mn-ea"/>
              </a:rPr>
              <a:t>《感动中国》</a:t>
            </a:r>
            <a:r>
              <a:rPr lang="zh-CN" altLang="en-US">
                <a:sym typeface="+mn-ea"/>
              </a:rPr>
              <a:t>主题曲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48765" y="1314450"/>
            <a:ext cx="4929505" cy="521652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《感动》</a:t>
            </a:r>
            <a:r>
              <a:rPr lang="en-US" altLang="zh-CN" sz="1400">
                <a:solidFill>
                  <a:srgbClr val="C00000"/>
                </a:solidFill>
              </a:rPr>
              <a:t>——</a:t>
            </a:r>
            <a:r>
              <a:rPr lang="zh-CN" altLang="en-US" sz="1400">
                <a:solidFill>
                  <a:srgbClr val="C00000"/>
                </a:solidFill>
              </a:rPr>
              <a:t>韩红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用第一抹光线的纯净，为世界画一双眼睛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用第一朵花开的声音，为世界唱一首歌曲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用所有春天的消息，为你写下传奇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用初次看见你时我的眼睛，流下幸福的泪滴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感动你我，感动中国，这世界有爱才转动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感动你我，感动中国，这世界有爱才永恒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让第一个水滴的透明，留在你最深的心里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让第一屡微风的清新，成为你最深的记忆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用所有夜晚的月光，陪你迎来黎明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用第一次想你时我的心情，写下祝福的话语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感动你我，感动中国，这世界有爱才转动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感动你我，感动中国，这世界有爱才永恒</a:t>
            </a:r>
            <a:endParaRPr lang="zh-CN" altLang="en-US" sz="1400">
              <a:solidFill>
                <a:srgbClr val="C00000"/>
              </a:solidFill>
            </a:endParaRPr>
          </a:p>
        </p:txBody>
      </p:sp>
      <p:pic>
        <p:nvPicPr>
          <p:cNvPr id="5" name="图片 4" descr="yuep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780000">
            <a:off x="7251700" y="1605915"/>
            <a:ext cx="3170555" cy="45275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5</a:t>
            </a:r>
            <a:r>
              <a:rPr lang="zh-CN" altLang="en-US">
                <a:sym typeface="+mn-ea"/>
              </a:rPr>
              <a:t>、</a:t>
            </a:r>
            <a:r>
              <a:rPr lang="zh-CN" altLang="en-US">
                <a:sym typeface="+mn-ea"/>
              </a:rPr>
              <a:t>《感动中国》推选介绍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C00000"/>
                </a:solidFill>
                <a:sym typeface="+mn-ea"/>
              </a:rPr>
              <a:t>（</a:t>
            </a:r>
            <a:r>
              <a:rPr lang="en-US" altLang="zh-CN" sz="2400">
                <a:solidFill>
                  <a:srgbClr val="C00000"/>
                </a:solidFill>
                <a:sym typeface="+mn-ea"/>
              </a:rPr>
              <a:t>1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）推选标准</a:t>
            </a:r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为推动社会进步、时代发展做出杰出贡献，获得重大荣誉并引起社会广泛关注；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在各行各业具有杰出贡献或重大表现，国家级重大项目主要贡献者；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爱岗敬业，在平凡的岗位上做出了不平凡的事迹；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以个人的力量，为社会公平正义、人类生存环境作出突出贡献；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个人的经历或行为，代表了社会发展方向、社会价值观取向及时代精神；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个人在生活、家庭、情感上的表现特别感人，体现中国传统美德和良好社会风尚。</a:t>
            </a:r>
            <a:endParaRPr lang="zh-CN" altLang="en-US" sz="200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zh-CN" altLang="en-US" sz="200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build="allAtOnce"/>
      <p:bldP spid="3" grpI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5</a:t>
            </a:r>
            <a:r>
              <a:rPr lang="zh-CN" altLang="en-US">
                <a:sym typeface="+mn-ea"/>
              </a:rPr>
              <a:t>、</a:t>
            </a:r>
            <a:r>
              <a:rPr lang="zh-CN" altLang="en-US">
                <a:sym typeface="+mn-ea"/>
              </a:rPr>
              <a:t>《感动中国》推选介绍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C00000"/>
                </a:solidFill>
                <a:sym typeface="+mn-ea"/>
              </a:rPr>
              <a:t>（</a:t>
            </a:r>
            <a:r>
              <a:rPr lang="en-US" altLang="zh-CN" sz="2400">
                <a:solidFill>
                  <a:srgbClr val="C00000"/>
                </a:solidFill>
                <a:sym typeface="+mn-ea"/>
              </a:rPr>
              <a:t>2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）推选方法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请推委推选出认为合适的候选人物，并写明推举理由以及他们的事迹材料。</a:t>
            </a:r>
            <a:endParaRPr lang="zh-CN" altLang="en-US" sz="2000">
              <a:solidFill>
                <a:srgbClr val="C00000"/>
              </a:solidFill>
            </a:endParaRPr>
          </a:p>
          <a:p>
            <a:pPr defTabSz="914400">
              <a:lnSpc>
                <a:spcPct val="150000"/>
              </a:lnSpc>
              <a:tabLst>
                <a:tab pos="447675" algn="l"/>
              </a:tabLst>
            </a:pPr>
            <a:r>
              <a:rPr lang="zh-CN" altLang="en-US" sz="2000">
                <a:solidFill>
                  <a:srgbClr val="C00000"/>
                </a:solidFill>
              </a:rPr>
              <a:t>组委会搜集一些人物资料，作为组委会的推荐人选，推委可以在组委会搜集的推荐人选中投票，推举出认为合适的候选人物，并填写推举理由。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组委会将根据推委会的推选情况，再经公众投票和最终评议，确定“十大人物”。 </a:t>
            </a:r>
            <a:endParaRPr lang="zh-CN" altLang="en-US" sz="200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build="allAtOnce"/>
      <p:bldP spid="3" grpI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687945" y="1907540"/>
            <a:ext cx="4064000" cy="3507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俞鸿儒--时代塑鸿儒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前辈布下的奇子，蛰伏深空的巨龙。做别人不敢做的，做别人做不成的，他独辟蹊径，一往无前。拨开科学的雾，荡去岁月的尘，我们看到一位科学家黄金般的心。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11" name="内容占位符 10" descr="俞鸿儒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694180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43560" y="182435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刘玲琍--春风拨清音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眼耳鼻舌身意，色香声味触法，用尽所有，为生命解锁。她从命运那里夺回一副又一副翅膀，带领孩子们飞离寂静的牢笼。听，每一个新的发音，都打开一个新的世界。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4" name="内容占位符 3" descr="刘玲琍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96485" y="174053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734300" y="1706880"/>
            <a:ext cx="4064000" cy="406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孟二梅--大义勇必为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安顿落难者，照顾乡亲们，一句话驱散冷雨，一握手温暖人心。是谁在偏僻的角落里，排布下如此可信赖的人？过去无缘相识，因为她平凡，危难中堪当重任，因为她不忘初心。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4" name="内容占位符 3" descr="孟二梅"/>
          <p:cNvPicPr/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541020" y="1706880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67995" y="165544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张雨霏--洲暖水花美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宁可肌肉在深夜里燃烧，不让情绪在失败中沉沦。哪吒，就是要脱胎换骨；蝶后，一定是蝶变之后。探索运动的极限，收割青春的金牌，冠军是胜者，更是逆境中崛起的人。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图片 4" descr="张雨霏"/>
          <p:cNvPicPr/>
          <p:nvPr/>
        </p:nvPicPr>
        <p:blipFill>
          <a:blip r:embed="rId1"/>
          <a:stretch>
            <a:fillRect/>
          </a:stretch>
        </p:blipFill>
        <p:spPr>
          <a:xfrm>
            <a:off x="4802505" y="165544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804150" y="1778635"/>
            <a:ext cx="4064000" cy="406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杨华德--稻香使情深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丝绸包裹的种子，来自中国，饱满飘香的稻谷，长在非洲。从一个项目，到一个产业，黄皮肤汉子的执著，让黑皮肤的兄弟，理解了人类命运共同体的深意。稻浪千重，路远情长。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杨华德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77863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00380" y="179006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牛犇--德高馨芳远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流浪进电影的苦儿，依然在跋涉的老戏骨，赋予角色生命，带给人间笑声。人们忽略他的名字，但记住了他塑造的生活。他站在聚光灯下，坚守远超出银幕的边界。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6" name="内容占位符 5" descr="牛犇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11395" y="179006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651115" y="1717675"/>
            <a:ext cx="4064000" cy="406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穆言灵--厚谊与天同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柳杉根深，鼓岭绵绵。跨越三代的情缘，岁月化不开，大洋隔不断。同行一条路，共饮一口井，蕴含友谊的土地，割舍不下的乡情。超越制度、文化和语言，承载友爱、情谊、和平。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穆言灵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71767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9745" y="1776730"/>
            <a:ext cx="4064000" cy="45593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>
                <a:solidFill>
                  <a:srgbClr val="C00000"/>
                </a:solidFill>
              </a:rPr>
              <a:t>张连钢--报国胸襟阔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这一块好钢，用到了刀刃上。把买不来的做出来，还要做到最快，最强，最智能，天降大任于己，何惜筋骨体肤，唯心志所向，百折不回。中国式现代化之路，就是这样走出来的！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张连钢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38700" y="1776730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628255" y="162242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萧凯恩--寒梅傲冰雪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假如给她三天光明。第一天，她要好好看父母，第二天她会登上山顶，眺望维港，从日落到日出。第三天，她要走更远，去看望她歌唱过的英雄和大好河山。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萧凯恩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62242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1490" y="1712595"/>
            <a:ext cx="404368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空军航空兵某团飞行二大队--飞电翱长空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大鹏保持向上的姿态，时代赋予最大的托举。从前的孤勇者，如今是国之重器。苦练精飞，逐浪驱敌。南海、西太、绕岛，离弦之箭，射向深蓝。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空军飞行二大队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06315" y="171259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谢谢观看！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TABLE_ENDDRAG_ORIGIN_RECT" val="734*360"/>
  <p:tag name="TABLE_ENDDRAG_RECT" val="127*117*734*360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2.xml><?xml version="1.0" encoding="utf-8"?>
<p:tagLst xmlns:p="http://schemas.openxmlformats.org/presentationml/2006/main">
  <p:tag name="commondata" val="eyJoZGlkIjoiYzQwZTZkNDM5ODhiZWVlMzk2ODJiOWNkNThmYzc1ZWE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3708</Words>
  <Application>WPS 演示</Application>
  <PresentationFormat>宽屏</PresentationFormat>
  <Paragraphs>396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Arial</vt:lpstr>
      <vt:lpstr>宋体</vt:lpstr>
      <vt:lpstr>Wingdings</vt:lpstr>
      <vt:lpstr>Wingdings</vt:lpstr>
      <vt:lpstr>Calibri</vt:lpstr>
      <vt:lpstr>微软雅黑</vt:lpstr>
      <vt:lpstr>Arial Unicode MS</vt:lpstr>
      <vt:lpstr>WPS</vt:lpstr>
      <vt:lpstr>感动中国</vt:lpstr>
      <vt:lpstr>目录</vt:lpstr>
      <vt:lpstr>1、《感动中国》简介</vt:lpstr>
      <vt:lpstr>2、《感动中国》历年播出信息</vt:lpstr>
      <vt:lpstr>3、《感动中国》大事记载</vt:lpstr>
      <vt:lpstr>4、《感动中国》主题曲</vt:lpstr>
      <vt:lpstr>5、《感动中国》推选介绍</vt:lpstr>
      <vt:lpstr>5、《感动中国》推选介绍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谢谢观看！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Lazyqq</cp:lastModifiedBy>
  <cp:revision>217</cp:revision>
  <dcterms:created xsi:type="dcterms:W3CDTF">2019-06-19T02:08:00Z</dcterms:created>
  <dcterms:modified xsi:type="dcterms:W3CDTF">2024-07-19T11:01:50Z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5FC007B5852B47719BFCE662FC8C5491_12</vt:lpwstr>
  </property>
</Properties>
</file>